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5" r:id="rId4"/>
    <p:sldId id="261" r:id="rId5"/>
    <p:sldId id="262" r:id="rId6"/>
    <p:sldId id="266" r:id="rId7"/>
    <p:sldId id="267" r:id="rId8"/>
    <p:sldId id="270" r:id="rId9"/>
    <p:sldId id="271" r:id="rId10"/>
    <p:sldId id="272" r:id="rId11"/>
    <p:sldId id="263" r:id="rId12"/>
    <p:sldId id="264" r:id="rId13"/>
    <p:sldId id="256" r:id="rId14"/>
    <p:sldId id="259" r:id="rId15"/>
    <p:sldId id="274" r:id="rId16"/>
    <p:sldId id="260" r:id="rId17"/>
    <p:sldId id="273"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9" autoAdjust="0"/>
    <p:restoredTop sz="94660"/>
  </p:normalViewPr>
  <p:slideViewPr>
    <p:cSldViewPr snapToGrid="0">
      <p:cViewPr varScale="1">
        <p:scale>
          <a:sx n="107" d="100"/>
          <a:sy n="107" d="100"/>
        </p:scale>
        <p:origin x="69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5445F3-823F-4309-A582-F118E3C7D0B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EEA66E4-315E-47FF-BDA9-F6C81C3EFE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8B610A3B-E328-4A1E-8215-11A1D5DCB4C7}"/>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3B13AFAC-08D6-4D1F-B7FB-65078C2C3C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D38D06B-935C-4B5F-9A17-A22E9EF7FFB1}"/>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55809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152418-A760-4112-8128-BD237ADCE70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D8782A5-FE70-4252-8E51-11E960C10D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A5BBB5E-26B4-4C19-9CD5-31E39EFF7814}"/>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D83AA5D7-FD0F-4C5F-BCF0-22E80997B00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B65F848-ABC1-4D5A-BD27-5A424C225F97}"/>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1603126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DE9F28-CE56-49C3-9B6B-E027673DBDF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F3C2F82-EB15-4EFA-B3E1-98D0F1EC4A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3F2AA3FD-5762-420F-88EA-F503279B2A67}"/>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0E95CDD8-D112-4280-9F85-4C8606A8CFF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50346BB-8EA0-40A0-97EE-EBBA3A880A35}"/>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4184733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5DE6F9-4FD2-42EF-9B41-F890B85640E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A57BC8C-D138-422F-8FDA-E72C8626F4C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06062B7-9489-41AB-BA37-560F1453A7D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CD0E66B-14B8-4860-8983-13C066FB1128}"/>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6" name="Espace réservé du pied de page 5">
            <a:extLst>
              <a:ext uri="{FF2B5EF4-FFF2-40B4-BE49-F238E27FC236}">
                <a16:creationId xmlns:a16="http://schemas.microsoft.com/office/drawing/2014/main" id="{2D3632F3-B14C-4282-9FEA-A05B7FAFBB4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BA2AD14-6AF6-4933-AA30-E906699A3310}"/>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3511754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62DC83-4AD5-43E8-8885-1E2C66C548E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CC6DA4F-A77D-4358-9BE3-E7DF68D28C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8F03CF2-249A-4F7C-9AE3-B6B4FF7CB74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6E9FF33-9B2D-49FE-BCA2-B84B8A3DFD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5ABBEB6-6AFC-4636-9DC7-A512EB53559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3304E7E-43FF-47B4-9089-C548F152081F}"/>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8" name="Espace réservé du pied de page 7">
            <a:extLst>
              <a:ext uri="{FF2B5EF4-FFF2-40B4-BE49-F238E27FC236}">
                <a16:creationId xmlns:a16="http://schemas.microsoft.com/office/drawing/2014/main" id="{87CA0E67-EC56-4E12-B942-53D5F22673D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AC90AD9-24D1-407D-9296-3325CF937EAA}"/>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3094783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B1F04E-73D7-4318-93E0-60CC5B610C7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43E64D0-6354-4573-B60E-7AF93BFFF139}"/>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4" name="Espace réservé du pied de page 3">
            <a:extLst>
              <a:ext uri="{FF2B5EF4-FFF2-40B4-BE49-F238E27FC236}">
                <a16:creationId xmlns:a16="http://schemas.microsoft.com/office/drawing/2014/main" id="{983E8BC3-982D-462C-9634-DDD4AE196B1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B36717D-D9DC-49B7-9700-22DFFAEE551E}"/>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420899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DAA6E4-F25B-4C96-9FE6-6A21612584F5}"/>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3" name="Espace réservé du pied de page 2">
            <a:extLst>
              <a:ext uri="{FF2B5EF4-FFF2-40B4-BE49-F238E27FC236}">
                <a16:creationId xmlns:a16="http://schemas.microsoft.com/office/drawing/2014/main" id="{FCE9F8EB-223C-4C16-8BEB-F13BCBE9324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9B91A73-06F7-4764-B038-90AAB571C191}"/>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3367254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47EC07-9B93-43EA-AE99-7DDF029098C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C37ED24-C8A7-4FE7-9BD7-AD4D6324A8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4307E3E-9E69-4450-8DA1-B93967E68E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950340E-DCF6-46EA-B0C7-3EB741B2BBD3}"/>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6" name="Espace réservé du pied de page 5">
            <a:extLst>
              <a:ext uri="{FF2B5EF4-FFF2-40B4-BE49-F238E27FC236}">
                <a16:creationId xmlns:a16="http://schemas.microsoft.com/office/drawing/2014/main" id="{4F1A01CF-4134-4046-8F9A-9F6284815F7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9E18BE-42F1-4AE2-B305-CA2B91CA37F0}"/>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3249927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0C3458-C32C-44DA-B0E0-F43B45D8938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3BD48927-A510-46DF-A6B0-468CA1415A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19CEE9D-B237-4D86-9AAF-656C79E300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B26B9CF-7AE8-428F-BF29-743BFCB7E430}"/>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6" name="Espace réservé du pied de page 5">
            <a:extLst>
              <a:ext uri="{FF2B5EF4-FFF2-40B4-BE49-F238E27FC236}">
                <a16:creationId xmlns:a16="http://schemas.microsoft.com/office/drawing/2014/main" id="{174B9861-A464-4023-87D9-D1E260E43D0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CF82AC3-BB5C-4CD5-95FB-D0A020B0CD20}"/>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4185253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0364F9-036E-47D5-89B7-13F25605214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E721EF8-6821-4387-BCD9-C2F22BDACF0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38F0BBA-3804-4519-B72B-5ED884B7014D}"/>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DBF0FE97-38FC-42B5-AABE-F024634F201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3C619E2-8BFB-4DF8-A8BD-409A05692725}"/>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1253906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0D1876B-A93D-4CB7-994B-586BF909849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135AA44-DA5D-42D0-85D9-9ECD124F352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90A22DD-946F-4BC1-9C31-EC346BA2185F}"/>
              </a:ext>
            </a:extLst>
          </p:cNvPr>
          <p:cNvSpPr>
            <a:spLocks noGrp="1"/>
          </p:cNvSpPr>
          <p:nvPr>
            <p:ph type="dt" sz="half" idx="10"/>
          </p:nvPr>
        </p:nvSpPr>
        <p:spPr/>
        <p:txBody>
          <a:bodyPr/>
          <a:lstStyle/>
          <a:p>
            <a:fld id="{89F6CA5A-E583-4E90-A546-A1E2F3E80FF2}"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094A9606-202E-4F99-BB8D-2FE406DDD9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DC482D-1406-4602-9A87-7ACC64A8946B}"/>
              </a:ext>
            </a:extLst>
          </p:cNvPr>
          <p:cNvSpPr>
            <a:spLocks noGrp="1"/>
          </p:cNvSpPr>
          <p:nvPr>
            <p:ph type="sldNum" sz="quarter" idx="12"/>
          </p:nvPr>
        </p:nvSpPr>
        <p:spPr/>
        <p:txBody>
          <a:bodyPr/>
          <a:lstStyle/>
          <a:p>
            <a:fld id="{09E738A3-22D1-40A0-8428-395528BF853E}" type="slidenum">
              <a:rPr lang="fr-FR" smtClean="0"/>
              <a:t>‹N°›</a:t>
            </a:fld>
            <a:endParaRPr lang="fr-FR"/>
          </a:p>
        </p:txBody>
      </p:sp>
    </p:spTree>
    <p:extLst>
      <p:ext uri="{BB962C8B-B14F-4D97-AF65-F5344CB8AC3E}">
        <p14:creationId xmlns:p14="http://schemas.microsoft.com/office/powerpoint/2010/main" val="2371699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A9B27EB-BC3A-450C-9146-1E4EB95AF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ED7F38A-80C9-434A-90F0-C59806E967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E39F21F-D510-45A9-A4FB-AF688A8155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6CA5A-E583-4E90-A546-A1E2F3E80FF2}" type="datetimeFigureOut">
              <a:rPr lang="fr-FR" smtClean="0"/>
              <a:t>17/09/2026</a:t>
            </a:fld>
            <a:endParaRPr lang="fr-FR"/>
          </a:p>
        </p:txBody>
      </p:sp>
      <p:sp>
        <p:nvSpPr>
          <p:cNvPr id="5" name="Espace réservé du pied de page 4">
            <a:extLst>
              <a:ext uri="{FF2B5EF4-FFF2-40B4-BE49-F238E27FC236}">
                <a16:creationId xmlns:a16="http://schemas.microsoft.com/office/drawing/2014/main" id="{30DF9A23-ADC8-4AD7-B564-5B9FE7166A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5414FB9-A61C-4D39-819C-DB45EAAAE4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E738A3-22D1-40A0-8428-395528BF853E}" type="slidenum">
              <a:rPr lang="fr-FR" smtClean="0"/>
              <a:t>‹N°›</a:t>
            </a:fld>
            <a:endParaRPr lang="fr-FR"/>
          </a:p>
        </p:txBody>
      </p:sp>
    </p:spTree>
    <p:extLst>
      <p:ext uri="{BB962C8B-B14F-4D97-AF65-F5344CB8AC3E}">
        <p14:creationId xmlns:p14="http://schemas.microsoft.com/office/powerpoint/2010/main" val="3881687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hyperlink" Target="https://www.perplexity.ai/" TargetMode="External"/><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hyperlink" Target="https://www.lalanguefrancaise.com/litterature/registres-de-langue"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perplexity.ai/"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hyperlink" Target="https://www.cnrtl.fr/definition/prompter/verbe" TargetMode="External"/><Relationship Id="rId3" Type="http://schemas.openxmlformats.org/officeDocument/2006/relationships/image" Target="../media/image4.png"/><Relationship Id="rId7" Type="http://schemas.openxmlformats.org/officeDocument/2006/relationships/hyperlink" Target="https://www.cnrtl.fr/definition/syntaxe/nom" TargetMode="External"/><Relationship Id="rId12" Type="http://schemas.openxmlformats.org/officeDocument/2006/relationships/hyperlink" Target="https://www.cnrtl.fr/definition/%C3%A9lision"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hyperlink" Target="https://www.cnrtl.fr/definition/contraction" TargetMode="External"/><Relationship Id="rId5" Type="http://schemas.openxmlformats.org/officeDocument/2006/relationships/hyperlink" Target="https://www.cnrtl.fr/" TargetMode="External"/><Relationship Id="rId10" Type="http://schemas.openxmlformats.org/officeDocument/2006/relationships/hyperlink" Target="https://www.cnrtl.fr/definition/interjection" TargetMode="External"/><Relationship Id="rId4" Type="http://schemas.openxmlformats.org/officeDocument/2006/relationships/image" Target="../media/image3.png"/><Relationship Id="rId9" Type="http://schemas.openxmlformats.org/officeDocument/2006/relationships/hyperlink" Target="https://www.cnrtl.fr/definition/requ%C3%AAte/nom"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https://fr.wikipedia.org/wiki/ASAP" TargetMode="External"/><Relationship Id="rId7" Type="http://schemas.openxmlformats.org/officeDocument/2006/relationships/hyperlink" Target="https://www.cnrtl.fr/" TargetMode="External"/><Relationship Id="rId2" Type="http://schemas.openxmlformats.org/officeDocument/2006/relationships/hyperlink" Target="https://www.cnrtl.fr/definition/acronyme"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hyperlink" Target="https://www.cnrtl.fr/" TargetMode="Externa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E0FE1171-8781-804A-05D4-4386E420E1BF}"/>
              </a:ext>
            </a:extLst>
          </p:cNvPr>
          <p:cNvSpPr txBox="1"/>
          <p:nvPr/>
        </p:nvSpPr>
        <p:spPr>
          <a:xfrm>
            <a:off x="0" y="0"/>
            <a:ext cx="12192000" cy="892552"/>
          </a:xfrm>
          <a:prstGeom prst="rect">
            <a:avLst/>
          </a:prstGeom>
          <a:noFill/>
        </p:spPr>
        <p:txBody>
          <a:bodyPr wrap="square">
            <a:spAutoFit/>
          </a:bodyPr>
          <a:lstStyle/>
          <a:p>
            <a:pPr algn="ctr"/>
            <a:r>
              <a:rPr lang="fr-FR" sz="2800" b="1" dirty="0" err="1">
                <a:solidFill>
                  <a:srgbClr val="FF0000"/>
                </a:solidFill>
                <a:latin typeface="Calibri" panose="020F0502020204030204" pitchFamily="34" charset="0"/>
                <a:cs typeface="Calibri" panose="020F0502020204030204" pitchFamily="34" charset="0"/>
              </a:rPr>
              <a:t>Co-int</a:t>
            </a:r>
            <a:r>
              <a:rPr lang="fr-FR" sz="2800" b="1" dirty="0">
                <a:solidFill>
                  <a:srgbClr val="FF0000"/>
                </a:solidFill>
                <a:latin typeface="Calibri" panose="020F0502020204030204" pitchFamily="34" charset="0"/>
                <a:cs typeface="Calibri" panose="020F0502020204030204" pitchFamily="34" charset="0"/>
              </a:rPr>
              <a:t> </a:t>
            </a:r>
            <a:r>
              <a:rPr lang="fr-FR" sz="2800" b="1" dirty="0">
                <a:solidFill>
                  <a:srgbClr val="00B0F0"/>
                </a:solidFill>
                <a:latin typeface="Calibri" panose="020F0502020204030204" pitchFamily="34" charset="0"/>
                <a:cs typeface="Calibri" panose="020F0502020204030204" pitchFamily="34" charset="0"/>
              </a:rPr>
              <a:t>-</a:t>
            </a:r>
            <a:r>
              <a:rPr lang="fr-FR" sz="2800" b="1" dirty="0">
                <a:solidFill>
                  <a:srgbClr val="FF0000"/>
                </a:solidFill>
                <a:latin typeface="Calibri" panose="020F0502020204030204" pitchFamily="34" charset="0"/>
                <a:cs typeface="Calibri" panose="020F0502020204030204" pitchFamily="34" charset="0"/>
              </a:rPr>
              <a:t> E</a:t>
            </a:r>
            <a:r>
              <a:rPr lang="fr-FR" sz="2800" b="1" dirty="0">
                <a:latin typeface="Calibri" panose="020F0502020204030204" pitchFamily="34" charset="0"/>
                <a:cs typeface="Calibri" panose="020F0502020204030204" pitchFamily="34" charset="0"/>
              </a:rPr>
              <a:t>nseignement</a:t>
            </a:r>
            <a:r>
              <a:rPr lang="fr-FR" sz="2800" b="1" dirty="0">
                <a:solidFill>
                  <a:srgbClr val="FF0000"/>
                </a:solidFill>
                <a:latin typeface="Calibri" panose="020F0502020204030204" pitchFamily="34" charset="0"/>
                <a:cs typeface="Calibri" panose="020F0502020204030204" pitchFamily="34" charset="0"/>
              </a:rPr>
              <a:t> P</a:t>
            </a:r>
            <a:r>
              <a:rPr lang="fr-FR" sz="2800" b="1" dirty="0">
                <a:latin typeface="Calibri" panose="020F0502020204030204" pitchFamily="34" charset="0"/>
                <a:cs typeface="Calibri" panose="020F0502020204030204" pitchFamily="34" charset="0"/>
              </a:rPr>
              <a:t>rofessionnel &amp; </a:t>
            </a:r>
            <a:r>
              <a:rPr lang="fr-FR" sz="2800" b="1" dirty="0">
                <a:solidFill>
                  <a:srgbClr val="FF0000"/>
                </a:solidFill>
                <a:latin typeface="Calibri" panose="020F0502020204030204" pitchFamily="34" charset="0"/>
                <a:cs typeface="Calibri" panose="020F0502020204030204" pitchFamily="34" charset="0"/>
              </a:rPr>
              <a:t>F</a:t>
            </a:r>
            <a:r>
              <a:rPr lang="fr-FR" sz="2800" b="1" dirty="0">
                <a:latin typeface="Calibri" panose="020F0502020204030204" pitchFamily="34" charset="0"/>
                <a:cs typeface="Calibri" panose="020F0502020204030204" pitchFamily="34" charset="0"/>
              </a:rPr>
              <a:t>rançais</a:t>
            </a:r>
          </a:p>
          <a:p>
            <a:pPr algn="ctr"/>
            <a:r>
              <a:rPr lang="fr-FR" sz="2400" dirty="0">
                <a:solidFill>
                  <a:srgbClr val="FF0000"/>
                </a:solidFill>
                <a:latin typeface="Calibri" panose="020F0502020204030204" pitchFamily="34" charset="0"/>
                <a:cs typeface="Arial" panose="020B0604020202020204" pitchFamily="34" charset="0"/>
              </a:rPr>
              <a:t>« De l’informel au professionnel : réécrire avec </a:t>
            </a:r>
            <a:r>
              <a:rPr lang="fr-FR" sz="2400" dirty="0" err="1">
                <a:solidFill>
                  <a:srgbClr val="FF0000"/>
                </a:solidFill>
                <a:latin typeface="Calibri" panose="020F0502020204030204" pitchFamily="34" charset="0"/>
                <a:cs typeface="Arial" panose="020B0604020202020204" pitchFamily="34" charset="0"/>
              </a:rPr>
              <a:t>Perplexity</a:t>
            </a:r>
            <a:r>
              <a:rPr lang="fr-FR" sz="2400" dirty="0">
                <a:solidFill>
                  <a:srgbClr val="FF0000"/>
                </a:solidFill>
                <a:latin typeface="Calibri" panose="020F0502020204030204" pitchFamily="34" charset="0"/>
                <a:cs typeface="Arial" panose="020B0604020202020204" pitchFamily="34" charset="0"/>
              </a:rPr>
              <a:t> »</a:t>
            </a:r>
          </a:p>
        </p:txBody>
      </p:sp>
      <p:sp>
        <p:nvSpPr>
          <p:cNvPr id="24" name="ZoneTexte 23">
            <a:extLst>
              <a:ext uri="{FF2B5EF4-FFF2-40B4-BE49-F238E27FC236}">
                <a16:creationId xmlns:a16="http://schemas.microsoft.com/office/drawing/2014/main" id="{9D002E7B-0938-A3B9-76B2-7C2B84F9D1D6}"/>
              </a:ext>
            </a:extLst>
          </p:cNvPr>
          <p:cNvSpPr txBox="1"/>
          <p:nvPr/>
        </p:nvSpPr>
        <p:spPr>
          <a:xfrm>
            <a:off x="2260897" y="4508508"/>
            <a:ext cx="4724400" cy="841256"/>
          </a:xfrm>
          <a:prstGeom prst="rect">
            <a:avLst/>
          </a:prstGeom>
          <a:noFill/>
        </p:spPr>
        <p:txBody>
          <a:bodyPr wrap="square">
            <a:spAutoFit/>
          </a:bodyPr>
          <a:lstStyle/>
          <a:p>
            <a:pPr marL="342900" lvl="0" indent="-342900">
              <a:spcBef>
                <a:spcPts val="200"/>
              </a:spcBef>
              <a:spcAft>
                <a:spcPts val="200"/>
              </a:spcAft>
              <a:buSzPts val="1000"/>
              <a:buFont typeface="Symbol" panose="05050102010706020507" pitchFamily="18" charset="2"/>
              <a:buChar char=""/>
              <a:tabLst>
                <a:tab pos="457200" algn="l"/>
              </a:tabLst>
            </a:pPr>
            <a:r>
              <a:rPr lang="fr-FR" sz="1400" b="1" dirty="0">
                <a:solidFill>
                  <a:srgbClr val="FF0000"/>
                </a:solidFill>
                <a:effectLst/>
                <a:ea typeface="Times New Roman" panose="02020603050405020304" pitchFamily="18" charset="0"/>
                <a:cs typeface="Times New Roman" panose="02020603050405020304" pitchFamily="18" charset="0"/>
              </a:rPr>
              <a:t>Ordinateur de la Région pour 1 à 2 élèves </a:t>
            </a:r>
            <a:r>
              <a:rPr lang="fr-FR" sz="1400" dirty="0">
                <a:solidFill>
                  <a:srgbClr val="27251E"/>
                </a:solidFill>
                <a:effectLst/>
                <a:ea typeface="Times New Roman" panose="02020603050405020304" pitchFamily="18" charset="0"/>
                <a:cs typeface="Times New Roman" panose="02020603050405020304" pitchFamily="18" charset="0"/>
              </a:rPr>
              <a:t>;</a:t>
            </a:r>
          </a:p>
          <a:p>
            <a:pPr marL="342900" lvl="0" indent="-342900">
              <a:spcBef>
                <a:spcPts val="200"/>
              </a:spcBef>
              <a:spcAft>
                <a:spcPts val="200"/>
              </a:spcAft>
              <a:buSzPts val="1000"/>
              <a:buFont typeface="Symbol" panose="05050102010706020507" pitchFamily="18" charset="2"/>
              <a:buChar char=""/>
              <a:tabLst>
                <a:tab pos="457200" algn="l"/>
              </a:tabLst>
            </a:pPr>
            <a:r>
              <a:rPr lang="fr-FR" sz="1400" dirty="0">
                <a:solidFill>
                  <a:srgbClr val="27251E"/>
                </a:solidFill>
                <a:effectLst/>
                <a:ea typeface="Times New Roman" panose="02020603050405020304" pitchFamily="18" charset="0"/>
                <a:cs typeface="Times New Roman" panose="02020603050405020304" pitchFamily="18" charset="0"/>
              </a:rPr>
              <a:t>Accès à </a:t>
            </a:r>
            <a:r>
              <a:rPr lang="fr-FR" sz="1400" b="1" dirty="0" err="1">
                <a:solidFill>
                  <a:srgbClr val="27251E"/>
                </a:solidFill>
                <a:effectLst/>
                <a:ea typeface="Times New Roman" panose="02020603050405020304" pitchFamily="18" charset="0"/>
                <a:cs typeface="Times New Roman" panose="02020603050405020304" pitchFamily="18" charset="0"/>
              </a:rPr>
              <a:t>Perplexity</a:t>
            </a:r>
            <a:r>
              <a:rPr lang="fr-FR" sz="1400" dirty="0">
                <a:solidFill>
                  <a:srgbClr val="27251E"/>
                </a:solidFill>
                <a:effectLst/>
                <a:ea typeface="Times New Roman" panose="02020603050405020304" pitchFamily="18" charset="0"/>
                <a:cs typeface="Times New Roman" panose="02020603050405020304" pitchFamily="18" charset="0"/>
              </a:rPr>
              <a:t>, avec interface en français ;</a:t>
            </a:r>
            <a:endParaRPr lang="fr-FR" sz="1400" dirty="0">
              <a:solidFill>
                <a:srgbClr val="27251E"/>
              </a:solidFill>
              <a:effectLst/>
              <a:ea typeface="Calibri" panose="020F0502020204030204" pitchFamily="34" charset="0"/>
              <a:cs typeface="Times New Roman" panose="02020603050405020304" pitchFamily="18" charset="0"/>
            </a:endParaRPr>
          </a:p>
          <a:p>
            <a:pPr marL="342900" lvl="0" indent="-342900">
              <a:spcBef>
                <a:spcPts val="200"/>
              </a:spcBef>
              <a:spcAft>
                <a:spcPts val="200"/>
              </a:spcAft>
              <a:buSzPts val="1000"/>
              <a:buFont typeface="Symbol" panose="05050102010706020507" pitchFamily="18" charset="2"/>
              <a:buChar char=""/>
              <a:tabLst>
                <a:tab pos="457200" algn="l"/>
              </a:tabLst>
            </a:pPr>
            <a:r>
              <a:rPr lang="fr-FR" sz="1400" dirty="0">
                <a:solidFill>
                  <a:srgbClr val="27251E"/>
                </a:solidFill>
                <a:effectLst/>
                <a:ea typeface="Times New Roman" panose="02020603050405020304" pitchFamily="18" charset="0"/>
                <a:cs typeface="Times New Roman" panose="02020603050405020304" pitchFamily="18" charset="0"/>
              </a:rPr>
              <a:t>Projection pour travailler les prompts et les résultats.</a:t>
            </a:r>
            <a:endParaRPr lang="fr-FR" sz="1400" dirty="0">
              <a:solidFill>
                <a:srgbClr val="27251E"/>
              </a:solidFill>
              <a:effectLst/>
              <a:ea typeface="Calibri" panose="020F0502020204030204" pitchFamily="34" charset="0"/>
              <a:cs typeface="Times New Roman" panose="02020603050405020304" pitchFamily="18" charset="0"/>
            </a:endParaRPr>
          </a:p>
        </p:txBody>
      </p:sp>
      <p:pic>
        <p:nvPicPr>
          <p:cNvPr id="5" name="Image 4">
            <a:hlinkClick r:id="rId2"/>
            <a:extLst>
              <a:ext uri="{FF2B5EF4-FFF2-40B4-BE49-F238E27FC236}">
                <a16:creationId xmlns:a16="http://schemas.microsoft.com/office/drawing/2014/main" id="{1625B95C-DFF2-A47A-FB72-2C3319B89F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9353" y="103590"/>
            <a:ext cx="636841" cy="726829"/>
          </a:xfrm>
          <a:prstGeom prst="rect">
            <a:avLst/>
          </a:prstGeom>
        </p:spPr>
      </p:pic>
      <p:sp>
        <p:nvSpPr>
          <p:cNvPr id="7" name="ZoneTexte 6">
            <a:extLst>
              <a:ext uri="{FF2B5EF4-FFF2-40B4-BE49-F238E27FC236}">
                <a16:creationId xmlns:a16="http://schemas.microsoft.com/office/drawing/2014/main" id="{9828705F-4E67-CB7C-9BE6-38EB2DB9F34E}"/>
              </a:ext>
            </a:extLst>
          </p:cNvPr>
          <p:cNvSpPr txBox="1"/>
          <p:nvPr/>
        </p:nvSpPr>
        <p:spPr>
          <a:xfrm>
            <a:off x="274016" y="76944"/>
            <a:ext cx="1571087" cy="646331"/>
          </a:xfrm>
          <a:prstGeom prst="rect">
            <a:avLst/>
          </a:prstGeom>
          <a:noFill/>
        </p:spPr>
        <p:txBody>
          <a:bodyPr wrap="square" rtlCol="0">
            <a:spAutoFit/>
          </a:bodyPr>
          <a:lstStyle/>
          <a:p>
            <a:r>
              <a:rPr lang="fr-FR" b="1" dirty="0">
                <a:solidFill>
                  <a:srgbClr val="FF0000"/>
                </a:solidFill>
                <a:highlight>
                  <a:srgbClr val="FFFF00"/>
                </a:highlight>
                <a:latin typeface="Calibri" panose="020F0502020204030204" pitchFamily="34" charset="0"/>
                <a:cs typeface="Calibri" panose="020F0502020204030204" pitchFamily="34" charset="0"/>
              </a:rPr>
              <a:t>BAC PRO</a:t>
            </a:r>
          </a:p>
          <a:p>
            <a:r>
              <a:rPr lang="fr-FR" b="1" dirty="0">
                <a:solidFill>
                  <a:srgbClr val="7030A0"/>
                </a:solidFill>
                <a:latin typeface="Calibri" panose="020F0502020204030204" pitchFamily="34" charset="0"/>
                <a:cs typeface="Calibri" panose="020F0502020204030204" pitchFamily="34" charset="0"/>
              </a:rPr>
              <a:t>Première</a:t>
            </a:r>
          </a:p>
        </p:txBody>
      </p:sp>
      <p:sp>
        <p:nvSpPr>
          <p:cNvPr id="9" name="ZoneTexte 8">
            <a:extLst>
              <a:ext uri="{FF2B5EF4-FFF2-40B4-BE49-F238E27FC236}">
                <a16:creationId xmlns:a16="http://schemas.microsoft.com/office/drawing/2014/main" id="{DCD1D898-3AE3-4B66-D55C-19C6BB8221CA}"/>
              </a:ext>
            </a:extLst>
          </p:cNvPr>
          <p:cNvSpPr txBox="1"/>
          <p:nvPr/>
        </p:nvSpPr>
        <p:spPr>
          <a:xfrm>
            <a:off x="1942056" y="971783"/>
            <a:ext cx="9975928" cy="646331"/>
          </a:xfrm>
          <a:prstGeom prst="rect">
            <a:avLst/>
          </a:prstGeom>
          <a:noFill/>
        </p:spPr>
        <p:txBody>
          <a:bodyPr wrap="square">
            <a:spAutoFit/>
          </a:bodyPr>
          <a:lstStyle/>
          <a:p>
            <a:r>
              <a:rPr lang="fr-FR" sz="1800" dirty="0">
                <a:solidFill>
                  <a:srgbClr val="27251E"/>
                </a:solidFill>
                <a:effectLst/>
                <a:ea typeface="Times New Roman" panose="02020603050405020304" pitchFamily="18" charset="0"/>
                <a:cs typeface="Times New Roman" panose="02020603050405020304" pitchFamily="18" charset="0"/>
              </a:rPr>
              <a:t>passer d’un </a:t>
            </a:r>
            <a:r>
              <a:rPr lang="fr-FR" sz="1800" b="1" dirty="0">
                <a:solidFill>
                  <a:srgbClr val="0070C0"/>
                </a:solidFill>
                <a:effectLst/>
                <a:ea typeface="Times New Roman" panose="02020603050405020304" pitchFamily="18" charset="0"/>
                <a:cs typeface="Times New Roman" panose="02020603050405020304" pitchFamily="18" charset="0"/>
              </a:rPr>
              <a:t>message informel</a:t>
            </a:r>
            <a:r>
              <a:rPr lang="fr-FR" sz="1800" dirty="0">
                <a:solidFill>
                  <a:srgbClr val="27251E"/>
                </a:solidFill>
                <a:effectLst/>
                <a:ea typeface="Times New Roman" panose="02020603050405020304" pitchFamily="18" charset="0"/>
                <a:cs typeface="Times New Roman" panose="02020603050405020304" pitchFamily="18" charset="0"/>
              </a:rPr>
              <a:t> à un </a:t>
            </a:r>
            <a:r>
              <a:rPr lang="fr-FR" sz="1800" b="1" dirty="0">
                <a:solidFill>
                  <a:srgbClr val="0070C0"/>
                </a:solidFill>
                <a:effectLst/>
                <a:ea typeface="Times New Roman" panose="02020603050405020304" pitchFamily="18" charset="0"/>
                <a:cs typeface="Times New Roman" panose="02020603050405020304" pitchFamily="18" charset="0"/>
              </a:rPr>
              <a:t>courriel professionnel</a:t>
            </a:r>
            <a:r>
              <a:rPr lang="fr-FR" sz="1800" dirty="0">
                <a:solidFill>
                  <a:srgbClr val="27251E"/>
                </a:solidFill>
                <a:effectLst/>
                <a:ea typeface="Times New Roman" panose="02020603050405020304" pitchFamily="18" charset="0"/>
                <a:cs typeface="Times New Roman" panose="02020603050405020304" pitchFamily="18" charset="0"/>
              </a:rPr>
              <a:t> en français, en utilisant l’</a:t>
            </a:r>
            <a:r>
              <a:rPr lang="fr-FR" sz="1800" b="1" dirty="0">
                <a:solidFill>
                  <a:srgbClr val="27251E"/>
                </a:solidFill>
                <a:effectLst/>
                <a:ea typeface="Times New Roman" panose="02020603050405020304" pitchFamily="18" charset="0"/>
                <a:cs typeface="Times New Roman" panose="02020603050405020304" pitchFamily="18" charset="0"/>
              </a:rPr>
              <a:t>IA </a:t>
            </a:r>
            <a:r>
              <a:rPr lang="fr-FR" sz="1800" b="1" dirty="0" err="1">
                <a:solidFill>
                  <a:srgbClr val="27251E"/>
                </a:solidFill>
                <a:effectLst/>
                <a:ea typeface="Times New Roman" panose="02020603050405020304" pitchFamily="18" charset="0"/>
                <a:cs typeface="Times New Roman" panose="02020603050405020304" pitchFamily="18" charset="0"/>
              </a:rPr>
              <a:t>Perplexity</a:t>
            </a:r>
            <a:r>
              <a:rPr lang="fr-FR" sz="1800" b="1" dirty="0">
                <a:solidFill>
                  <a:srgbClr val="27251E"/>
                </a:solidFill>
                <a:effectLst/>
                <a:ea typeface="Times New Roman" panose="02020603050405020304" pitchFamily="18" charset="0"/>
                <a:cs typeface="Times New Roman" panose="02020603050405020304" pitchFamily="18" charset="0"/>
              </a:rPr>
              <a:t> </a:t>
            </a:r>
            <a:r>
              <a:rPr lang="fr-FR" sz="1800" dirty="0">
                <a:solidFill>
                  <a:srgbClr val="27251E"/>
                </a:solidFill>
                <a:effectLst/>
                <a:ea typeface="Times New Roman" panose="02020603050405020304" pitchFamily="18" charset="0"/>
                <a:cs typeface="Times New Roman" panose="02020603050405020304" pitchFamily="18" charset="0"/>
              </a:rPr>
              <a:t>comme assistant de </a:t>
            </a:r>
            <a:r>
              <a:rPr lang="fr-FR" sz="1800" i="1" dirty="0">
                <a:solidFill>
                  <a:srgbClr val="0070C0"/>
                </a:solidFill>
                <a:effectLst/>
                <a:ea typeface="Times New Roman" panose="02020603050405020304" pitchFamily="18" charset="0"/>
                <a:cs typeface="Times New Roman" panose="02020603050405020304" pitchFamily="18" charset="0"/>
              </a:rPr>
              <a:t>reformulation</a:t>
            </a:r>
            <a:r>
              <a:rPr lang="fr-FR" sz="1800" dirty="0">
                <a:solidFill>
                  <a:srgbClr val="27251E"/>
                </a:solidFill>
                <a:effectLst/>
                <a:ea typeface="Times New Roman" panose="02020603050405020304" pitchFamily="18" charset="0"/>
                <a:cs typeface="Times New Roman" panose="02020603050405020304" pitchFamily="18" charset="0"/>
              </a:rPr>
              <a:t> et de </a:t>
            </a:r>
            <a:r>
              <a:rPr lang="fr-FR" i="1" dirty="0">
                <a:solidFill>
                  <a:srgbClr val="0070C0"/>
                </a:solidFill>
                <a:cs typeface="Times New Roman" panose="02020603050405020304" pitchFamily="18" charset="0"/>
              </a:rPr>
              <a:t>vérification linguistique</a:t>
            </a:r>
            <a:r>
              <a:rPr lang="fr-FR" sz="1800" dirty="0">
                <a:solidFill>
                  <a:srgbClr val="27251E"/>
                </a:solidFill>
                <a:effectLst/>
                <a:ea typeface="Times New Roman" panose="02020603050405020304" pitchFamily="18" charset="0"/>
                <a:cs typeface="Times New Roman" panose="02020603050405020304" pitchFamily="18" charset="0"/>
              </a:rPr>
              <a:t>.</a:t>
            </a:r>
            <a:endParaRPr lang="fr-FR" dirty="0"/>
          </a:p>
        </p:txBody>
      </p:sp>
      <p:sp>
        <p:nvSpPr>
          <p:cNvPr id="11" name="ZoneTexte 10">
            <a:extLst>
              <a:ext uri="{FF2B5EF4-FFF2-40B4-BE49-F238E27FC236}">
                <a16:creationId xmlns:a16="http://schemas.microsoft.com/office/drawing/2014/main" id="{84E52A3B-2B0F-2C99-CA5A-EA0D8447C6EA}"/>
              </a:ext>
            </a:extLst>
          </p:cNvPr>
          <p:cNvSpPr txBox="1"/>
          <p:nvPr/>
        </p:nvSpPr>
        <p:spPr>
          <a:xfrm>
            <a:off x="274016" y="999847"/>
            <a:ext cx="1864659" cy="338554"/>
          </a:xfrm>
          <a:prstGeom prst="rect">
            <a:avLst/>
          </a:prstGeom>
          <a:noFill/>
        </p:spPr>
        <p:txBody>
          <a:bodyPr wrap="square">
            <a:spAutoFit/>
          </a:bodyPr>
          <a:lstStyle/>
          <a:p>
            <a:r>
              <a:rPr lang="fr-FR" sz="1600" b="1" dirty="0">
                <a:solidFill>
                  <a:srgbClr val="27251E"/>
                </a:solidFill>
                <a:effectLst/>
                <a:ea typeface="Times New Roman" panose="02020603050405020304" pitchFamily="18" charset="0"/>
                <a:cs typeface="Times New Roman" panose="02020603050405020304" pitchFamily="18" charset="0"/>
              </a:rPr>
              <a:t>Objectif général</a:t>
            </a:r>
            <a:r>
              <a:rPr lang="fr-FR" sz="1600" dirty="0">
                <a:solidFill>
                  <a:srgbClr val="27251E"/>
                </a:solidFill>
                <a:effectLst/>
                <a:ea typeface="Times New Roman" panose="02020603050405020304" pitchFamily="18" charset="0"/>
                <a:cs typeface="Times New Roman" panose="02020603050405020304" pitchFamily="18" charset="0"/>
              </a:rPr>
              <a:t> :</a:t>
            </a:r>
            <a:endParaRPr lang="fr-FR" sz="1600" dirty="0"/>
          </a:p>
        </p:txBody>
      </p:sp>
      <p:sp>
        <p:nvSpPr>
          <p:cNvPr id="12" name="ZoneTexte 11">
            <a:extLst>
              <a:ext uri="{FF2B5EF4-FFF2-40B4-BE49-F238E27FC236}">
                <a16:creationId xmlns:a16="http://schemas.microsoft.com/office/drawing/2014/main" id="{97F6C5A8-73AF-E136-62F3-8078B099F68C}"/>
              </a:ext>
            </a:extLst>
          </p:cNvPr>
          <p:cNvSpPr txBox="1"/>
          <p:nvPr/>
        </p:nvSpPr>
        <p:spPr>
          <a:xfrm>
            <a:off x="274016" y="1618114"/>
            <a:ext cx="2339788" cy="338554"/>
          </a:xfrm>
          <a:prstGeom prst="rect">
            <a:avLst/>
          </a:prstGeom>
          <a:noFill/>
        </p:spPr>
        <p:txBody>
          <a:bodyPr wrap="square">
            <a:spAutoFit/>
          </a:bodyPr>
          <a:lstStyle/>
          <a:p>
            <a:r>
              <a:rPr lang="fr-FR" sz="1600" b="1" dirty="0">
                <a:solidFill>
                  <a:srgbClr val="27251E"/>
                </a:solidFill>
                <a:effectLst/>
                <a:ea typeface="Times New Roman" panose="02020603050405020304" pitchFamily="18" charset="0"/>
                <a:cs typeface="Times New Roman" panose="02020603050405020304" pitchFamily="18" charset="0"/>
              </a:rPr>
              <a:t>Objectifs spécifiques</a:t>
            </a:r>
            <a:r>
              <a:rPr lang="fr-FR" sz="1600" dirty="0">
                <a:solidFill>
                  <a:srgbClr val="27251E"/>
                </a:solidFill>
                <a:effectLst/>
                <a:ea typeface="Times New Roman" panose="02020603050405020304" pitchFamily="18" charset="0"/>
                <a:cs typeface="Times New Roman" panose="02020603050405020304" pitchFamily="18" charset="0"/>
              </a:rPr>
              <a:t> :</a:t>
            </a:r>
            <a:endParaRPr lang="fr-FR" sz="1600" dirty="0"/>
          </a:p>
        </p:txBody>
      </p:sp>
      <p:sp>
        <p:nvSpPr>
          <p:cNvPr id="14" name="ZoneTexte 13">
            <a:extLst>
              <a:ext uri="{FF2B5EF4-FFF2-40B4-BE49-F238E27FC236}">
                <a16:creationId xmlns:a16="http://schemas.microsoft.com/office/drawing/2014/main" id="{5C52A116-BC09-282B-B973-96AB54C72690}"/>
              </a:ext>
            </a:extLst>
          </p:cNvPr>
          <p:cNvSpPr txBox="1"/>
          <p:nvPr/>
        </p:nvSpPr>
        <p:spPr>
          <a:xfrm>
            <a:off x="2260896" y="2269681"/>
            <a:ext cx="10155225" cy="1313180"/>
          </a:xfrm>
          <a:prstGeom prst="rect">
            <a:avLst/>
          </a:prstGeom>
          <a:noFill/>
        </p:spPr>
        <p:txBody>
          <a:bodyPr wrap="square">
            <a:spAutoFit/>
          </a:bodyPr>
          <a:lstStyle/>
          <a:p>
            <a:pPr marL="179388" lvl="0" indent="-179388">
              <a:spcBef>
                <a:spcPts val="200"/>
              </a:spcBef>
              <a:spcAft>
                <a:spcPts val="200"/>
              </a:spcAft>
              <a:buSzPts val="1000"/>
              <a:buFont typeface="Symbol" panose="05050102010706020507" pitchFamily="18" charset="2"/>
              <a:buChar char=""/>
              <a:tabLst>
                <a:tab pos="179388" algn="l"/>
              </a:tabLst>
            </a:pPr>
            <a:r>
              <a:rPr lang="fr-FR" sz="1400" dirty="0">
                <a:solidFill>
                  <a:srgbClr val="27251E"/>
                </a:solidFill>
                <a:effectLst/>
                <a:ea typeface="Times New Roman" panose="02020603050405020304" pitchFamily="18" charset="0"/>
                <a:cs typeface="Times New Roman" panose="02020603050405020304" pitchFamily="18" charset="0"/>
              </a:rPr>
              <a:t>Utiliser </a:t>
            </a:r>
            <a:r>
              <a:rPr lang="fr-FR" sz="1400" b="1" dirty="0" err="1">
                <a:solidFill>
                  <a:srgbClr val="27251E"/>
                </a:solidFill>
                <a:effectLst/>
                <a:ea typeface="Times New Roman" panose="02020603050405020304" pitchFamily="18" charset="0"/>
                <a:cs typeface="Times New Roman" panose="02020603050405020304" pitchFamily="18" charset="0"/>
              </a:rPr>
              <a:t>Perplexity</a:t>
            </a:r>
            <a:r>
              <a:rPr lang="fr-FR" sz="1400" b="1" dirty="0">
                <a:solidFill>
                  <a:srgbClr val="27251E"/>
                </a:solidFill>
                <a:effectLst/>
                <a:ea typeface="Times New Roman" panose="02020603050405020304" pitchFamily="18" charset="0"/>
                <a:cs typeface="Times New Roman" panose="02020603050405020304" pitchFamily="18" charset="0"/>
              </a:rPr>
              <a:t> </a:t>
            </a:r>
            <a:r>
              <a:rPr lang="fr-FR" sz="1400" dirty="0">
                <a:solidFill>
                  <a:srgbClr val="27251E"/>
                </a:solidFill>
                <a:effectLst/>
                <a:ea typeface="Times New Roman" panose="02020603050405020304" pitchFamily="18" charset="0"/>
                <a:cs typeface="Times New Roman" panose="02020603050405020304" pitchFamily="18" charset="0"/>
              </a:rPr>
              <a:t>pour :</a:t>
            </a:r>
            <a:endParaRPr lang="fr-FR" sz="1400" dirty="0">
              <a:solidFill>
                <a:srgbClr val="27251E"/>
              </a:solidFill>
              <a:effectLst/>
              <a:ea typeface="Calibri" panose="020F0502020204030204" pitchFamily="34" charset="0"/>
              <a:cs typeface="Times New Roman" panose="02020603050405020304" pitchFamily="18" charset="0"/>
            </a:endParaRPr>
          </a:p>
          <a:p>
            <a:pPr marL="358775" lvl="1" indent="-179388">
              <a:spcBef>
                <a:spcPts val="200"/>
              </a:spcBef>
              <a:spcAft>
                <a:spcPts val="200"/>
              </a:spcAft>
              <a:buSzPts val="1000"/>
              <a:buFont typeface="Courier New" panose="02070309020205020404" pitchFamily="49" charset="0"/>
              <a:buChar char="o"/>
              <a:tabLst>
                <a:tab pos="179388" algn="l"/>
              </a:tabLst>
            </a:pPr>
            <a:r>
              <a:rPr lang="fr-FR" sz="1300" dirty="0">
                <a:solidFill>
                  <a:srgbClr val="27251E"/>
                </a:solidFill>
                <a:cs typeface="Times New Roman" panose="02020603050405020304" pitchFamily="18" charset="0"/>
              </a:rPr>
              <a:t>générer des variantes stylistiques d’un texte ;</a:t>
            </a:r>
          </a:p>
          <a:p>
            <a:pPr marL="358775" lvl="1" indent="-179388">
              <a:spcBef>
                <a:spcPts val="200"/>
              </a:spcBef>
              <a:spcAft>
                <a:spcPts val="200"/>
              </a:spcAft>
              <a:buSzPts val="1000"/>
              <a:buFont typeface="Courier New" panose="02070309020205020404" pitchFamily="49" charset="0"/>
              <a:buChar char="o"/>
              <a:tabLst>
                <a:tab pos="179388" algn="l"/>
              </a:tabLst>
            </a:pPr>
            <a:r>
              <a:rPr lang="fr-FR" sz="1300" dirty="0">
                <a:solidFill>
                  <a:srgbClr val="27251E"/>
                </a:solidFill>
                <a:cs typeface="Times New Roman" panose="02020603050405020304" pitchFamily="18" charset="0"/>
              </a:rPr>
              <a:t>vérifier des formules de politesse et des tournures professionnelles ;</a:t>
            </a:r>
          </a:p>
          <a:p>
            <a:pPr marL="358775" lvl="1" indent="-179388">
              <a:spcBef>
                <a:spcPts val="200"/>
              </a:spcBef>
              <a:spcAft>
                <a:spcPts val="200"/>
              </a:spcAft>
              <a:buSzPts val="1000"/>
              <a:buFont typeface="Courier New" panose="02070309020205020404" pitchFamily="49" charset="0"/>
              <a:buChar char="o"/>
              <a:tabLst>
                <a:tab pos="179388" algn="l"/>
              </a:tabLst>
            </a:pPr>
            <a:r>
              <a:rPr lang="fr-FR" sz="1300" dirty="0">
                <a:solidFill>
                  <a:srgbClr val="27251E"/>
                </a:solidFill>
                <a:cs typeface="Times New Roman" panose="02020603050405020304" pitchFamily="18" charset="0"/>
              </a:rPr>
              <a:t>comparer plusieurs versions et justifier un choix ;</a:t>
            </a:r>
          </a:p>
          <a:p>
            <a:pPr marL="358775" lvl="1" indent="-179388">
              <a:spcBef>
                <a:spcPts val="200"/>
              </a:spcBef>
              <a:spcAft>
                <a:spcPts val="200"/>
              </a:spcAft>
              <a:buSzPts val="1000"/>
              <a:buFont typeface="Courier New" panose="02070309020205020404" pitchFamily="49" charset="0"/>
              <a:buChar char="o"/>
              <a:tabLst>
                <a:tab pos="179388" algn="l"/>
              </a:tabLst>
            </a:pPr>
            <a:r>
              <a:rPr lang="fr-FR" sz="1300" dirty="0">
                <a:solidFill>
                  <a:srgbClr val="27251E"/>
                </a:solidFill>
                <a:cs typeface="Times New Roman" panose="02020603050405020304" pitchFamily="18" charset="0"/>
              </a:rPr>
              <a:t>Produire un courriel professionnel court (80–120 mots) adapté à une situation donnée (demande de rdv, relance, candidature spontanée) ;</a:t>
            </a:r>
          </a:p>
        </p:txBody>
      </p:sp>
      <p:sp>
        <p:nvSpPr>
          <p:cNvPr id="16" name="ZoneTexte 15">
            <a:extLst>
              <a:ext uri="{FF2B5EF4-FFF2-40B4-BE49-F238E27FC236}">
                <a16:creationId xmlns:a16="http://schemas.microsoft.com/office/drawing/2014/main" id="{345FC2FB-6B88-0CA7-2716-A1FA4A72AE9D}"/>
              </a:ext>
            </a:extLst>
          </p:cNvPr>
          <p:cNvSpPr txBox="1"/>
          <p:nvPr/>
        </p:nvSpPr>
        <p:spPr>
          <a:xfrm>
            <a:off x="2260900" y="1636603"/>
            <a:ext cx="6096000" cy="312650"/>
          </a:xfrm>
          <a:prstGeom prst="rect">
            <a:avLst/>
          </a:prstGeom>
          <a:noFill/>
        </p:spPr>
        <p:txBody>
          <a:bodyPr wrap="square">
            <a:spAutoFit/>
          </a:bodyPr>
          <a:lstStyle/>
          <a:p>
            <a:pPr marL="179388" lvl="0" indent="-179388">
              <a:lnSpc>
                <a:spcPct val="107000"/>
              </a:lnSpc>
              <a:spcAft>
                <a:spcPts val="600"/>
              </a:spcAft>
              <a:buSzPts val="1000"/>
              <a:buFont typeface="Symbol" panose="05050102010706020507" pitchFamily="18" charset="2"/>
              <a:buChar char=""/>
              <a:tabLst>
                <a:tab pos="179388" algn="l"/>
              </a:tabLst>
            </a:pPr>
            <a:r>
              <a:rPr lang="fr-FR" sz="1400" dirty="0">
                <a:solidFill>
                  <a:srgbClr val="27251E"/>
                </a:solidFill>
                <a:effectLst/>
                <a:ea typeface="Times New Roman" panose="02020603050405020304" pitchFamily="18" charset="0"/>
                <a:cs typeface="Times New Roman" panose="02020603050405020304" pitchFamily="18" charset="0"/>
              </a:rPr>
              <a:t>Identifier les marqueurs de registre (formel / informel) dans un message écrit ;</a:t>
            </a:r>
            <a:endParaRPr lang="fr-FR" sz="1400" dirty="0">
              <a:solidFill>
                <a:srgbClr val="27251E"/>
              </a:solidFill>
              <a:effectLst/>
              <a:ea typeface="Calibri" panose="020F0502020204030204" pitchFamily="34" charset="0"/>
              <a:cs typeface="Times New Roman" panose="02020603050405020304" pitchFamily="18" charset="0"/>
            </a:endParaRPr>
          </a:p>
        </p:txBody>
      </p:sp>
      <p:sp>
        <p:nvSpPr>
          <p:cNvPr id="18" name="ZoneTexte 17">
            <a:extLst>
              <a:ext uri="{FF2B5EF4-FFF2-40B4-BE49-F238E27FC236}">
                <a16:creationId xmlns:a16="http://schemas.microsoft.com/office/drawing/2014/main" id="{3A8766CC-1968-F4C9-E0AD-52ED7BD18FCA}"/>
              </a:ext>
            </a:extLst>
          </p:cNvPr>
          <p:cNvSpPr txBox="1"/>
          <p:nvPr/>
        </p:nvSpPr>
        <p:spPr>
          <a:xfrm>
            <a:off x="2260899" y="1948599"/>
            <a:ext cx="8901954" cy="312650"/>
          </a:xfrm>
          <a:prstGeom prst="rect">
            <a:avLst/>
          </a:prstGeom>
          <a:noFill/>
        </p:spPr>
        <p:txBody>
          <a:bodyPr wrap="square">
            <a:spAutoFit/>
          </a:bodyPr>
          <a:lstStyle/>
          <a:p>
            <a:pPr marL="179388" lvl="0" indent="-179388">
              <a:lnSpc>
                <a:spcPct val="107000"/>
              </a:lnSpc>
              <a:spcAft>
                <a:spcPts val="600"/>
              </a:spcAft>
              <a:buSzPts val="1000"/>
              <a:buFont typeface="Symbol" panose="05050102010706020507" pitchFamily="18" charset="2"/>
              <a:buChar char=""/>
              <a:tabLst>
                <a:tab pos="179388" algn="l"/>
              </a:tabLst>
            </a:pPr>
            <a:r>
              <a:rPr lang="fr-FR" sz="1400" dirty="0">
                <a:solidFill>
                  <a:srgbClr val="27251E"/>
                </a:solidFill>
                <a:cs typeface="Times New Roman" panose="02020603050405020304" pitchFamily="18" charset="0"/>
              </a:rPr>
              <a:t>Reformuler un texte en adaptant le pronom (tu/vous), le vocabulaire (familier/soutenu) et la structure syntaxique.</a:t>
            </a:r>
          </a:p>
        </p:txBody>
      </p:sp>
      <p:sp>
        <p:nvSpPr>
          <p:cNvPr id="20" name="ZoneTexte 19">
            <a:extLst>
              <a:ext uri="{FF2B5EF4-FFF2-40B4-BE49-F238E27FC236}">
                <a16:creationId xmlns:a16="http://schemas.microsoft.com/office/drawing/2014/main" id="{367A05A3-4808-59CD-D6BC-ADB573093749}"/>
              </a:ext>
            </a:extLst>
          </p:cNvPr>
          <p:cNvSpPr txBox="1"/>
          <p:nvPr/>
        </p:nvSpPr>
        <p:spPr>
          <a:xfrm>
            <a:off x="2260897" y="5332572"/>
            <a:ext cx="8107984" cy="574516"/>
          </a:xfrm>
          <a:prstGeom prst="rect">
            <a:avLst/>
          </a:prstGeom>
          <a:noFill/>
        </p:spPr>
        <p:txBody>
          <a:bodyPr wrap="square">
            <a:spAutoFit/>
          </a:bodyPr>
          <a:lstStyle/>
          <a:p>
            <a:pPr marL="342900" lvl="0" indent="-342900">
              <a:spcBef>
                <a:spcPts val="200"/>
              </a:spcBef>
              <a:spcAft>
                <a:spcPts val="200"/>
              </a:spcAft>
              <a:buSzPts val="1000"/>
              <a:buFont typeface="Symbol" panose="05050102010706020507" pitchFamily="18" charset="2"/>
              <a:buChar char=""/>
              <a:tabLst>
                <a:tab pos="457200" algn="l"/>
              </a:tabLst>
            </a:pPr>
            <a:r>
              <a:rPr lang="fr-FR" sz="1400" b="1" dirty="0">
                <a:solidFill>
                  <a:srgbClr val="27251E"/>
                </a:solidFill>
                <a:effectLst/>
                <a:ea typeface="Times New Roman" panose="02020603050405020304" pitchFamily="18" charset="0"/>
                <a:cs typeface="Times New Roman" panose="02020603050405020304" pitchFamily="18" charset="0"/>
              </a:rPr>
              <a:t>Exemples de messages informels</a:t>
            </a:r>
            <a:r>
              <a:rPr lang="fr-FR" sz="1400" dirty="0">
                <a:solidFill>
                  <a:srgbClr val="27251E"/>
                </a:solidFill>
                <a:effectLst/>
                <a:ea typeface="Times New Roman" panose="02020603050405020304" pitchFamily="18" charset="0"/>
                <a:cs typeface="Times New Roman" panose="02020603050405020304" pitchFamily="18" charset="0"/>
              </a:rPr>
              <a:t> (SMS, notes rapides) sur des situations professionnelles courantes ;</a:t>
            </a:r>
            <a:endParaRPr lang="fr-FR" sz="1400" dirty="0">
              <a:solidFill>
                <a:srgbClr val="27251E"/>
              </a:solidFill>
              <a:effectLst/>
              <a:ea typeface="Calibri" panose="020F0502020204030204" pitchFamily="34" charset="0"/>
              <a:cs typeface="Times New Roman" panose="02020603050405020304" pitchFamily="18" charset="0"/>
            </a:endParaRPr>
          </a:p>
          <a:p>
            <a:pPr marL="342900" lvl="0" indent="-342900">
              <a:spcBef>
                <a:spcPts val="200"/>
              </a:spcBef>
              <a:spcAft>
                <a:spcPts val="200"/>
              </a:spcAft>
              <a:buSzPts val="1000"/>
              <a:buFont typeface="Symbol" panose="05050102010706020507" pitchFamily="18" charset="2"/>
              <a:buChar char=""/>
              <a:tabLst>
                <a:tab pos="457200" algn="l"/>
              </a:tabLst>
            </a:pPr>
            <a:r>
              <a:rPr lang="fr-FR" sz="1400" b="1" dirty="0">
                <a:solidFill>
                  <a:schemeClr val="accent6">
                    <a:lumMod val="50000"/>
                  </a:schemeClr>
                </a:solidFill>
                <a:effectLst/>
                <a:ea typeface="Times New Roman" panose="02020603050405020304" pitchFamily="18" charset="0"/>
                <a:cs typeface="Times New Roman" panose="02020603050405020304" pitchFamily="18" charset="0"/>
              </a:rPr>
              <a:t>Fiches mémo </a:t>
            </a:r>
            <a:r>
              <a:rPr lang="fr-FR" sz="1400" b="1" dirty="0">
                <a:solidFill>
                  <a:schemeClr val="accent6">
                    <a:lumMod val="50000"/>
                  </a:schemeClr>
                </a:solidFill>
                <a:ea typeface="Times New Roman" panose="02020603050405020304" pitchFamily="18" charset="0"/>
                <a:cs typeface="Times New Roman" panose="02020603050405020304" pitchFamily="18" charset="0"/>
              </a:rPr>
              <a:t>à </a:t>
            </a:r>
            <a:r>
              <a:rPr lang="fr-FR" sz="1400" b="1" dirty="0" err="1">
                <a:solidFill>
                  <a:schemeClr val="accent6">
                    <a:lumMod val="50000"/>
                  </a:schemeClr>
                </a:solidFill>
                <a:ea typeface="Times New Roman" panose="02020603050405020304" pitchFamily="18" charset="0"/>
                <a:cs typeface="Times New Roman" panose="02020603050405020304" pitchFamily="18" charset="0"/>
              </a:rPr>
              <a:t>co-construire</a:t>
            </a:r>
            <a:r>
              <a:rPr lang="fr-FR" sz="1400" dirty="0">
                <a:solidFill>
                  <a:srgbClr val="27251E"/>
                </a:solidFill>
                <a:ea typeface="Times New Roman" panose="02020603050405020304" pitchFamily="18" charset="0"/>
                <a:cs typeface="Times New Roman" panose="02020603050405020304" pitchFamily="18" charset="0"/>
              </a:rPr>
              <a:t> </a:t>
            </a:r>
            <a:endParaRPr lang="fr-FR" sz="1400" dirty="0">
              <a:solidFill>
                <a:srgbClr val="27251E"/>
              </a:solidFill>
              <a:effectLst/>
              <a:ea typeface="Calibri" panose="020F0502020204030204" pitchFamily="34" charset="0"/>
              <a:cs typeface="Times New Roman" panose="02020603050405020304" pitchFamily="18" charset="0"/>
            </a:endParaRPr>
          </a:p>
        </p:txBody>
      </p:sp>
      <p:sp>
        <p:nvSpPr>
          <p:cNvPr id="21" name="ZoneTexte 20">
            <a:extLst>
              <a:ext uri="{FF2B5EF4-FFF2-40B4-BE49-F238E27FC236}">
                <a16:creationId xmlns:a16="http://schemas.microsoft.com/office/drawing/2014/main" id="{0A1DA19D-2639-44F4-B0BE-B3FB5BDEC9A0}"/>
              </a:ext>
            </a:extLst>
          </p:cNvPr>
          <p:cNvSpPr txBox="1"/>
          <p:nvPr/>
        </p:nvSpPr>
        <p:spPr>
          <a:xfrm>
            <a:off x="274016" y="4480842"/>
            <a:ext cx="2113884" cy="338554"/>
          </a:xfrm>
          <a:prstGeom prst="rect">
            <a:avLst/>
          </a:prstGeom>
          <a:noFill/>
        </p:spPr>
        <p:txBody>
          <a:bodyPr wrap="square">
            <a:spAutoFit/>
          </a:bodyPr>
          <a:lstStyle/>
          <a:p>
            <a:r>
              <a:rPr lang="fr-FR" sz="1600" b="1" dirty="0">
                <a:solidFill>
                  <a:srgbClr val="27251E"/>
                </a:solidFill>
                <a:effectLst/>
                <a:ea typeface="Times New Roman" panose="02020603050405020304" pitchFamily="18" charset="0"/>
                <a:cs typeface="Times New Roman" panose="02020603050405020304" pitchFamily="18" charset="0"/>
              </a:rPr>
              <a:t>Matériels spécifiques :</a:t>
            </a:r>
            <a:endParaRPr lang="fr-FR" sz="1600" dirty="0"/>
          </a:p>
        </p:txBody>
      </p:sp>
      <p:pic>
        <p:nvPicPr>
          <p:cNvPr id="22" name="Image 21">
            <a:hlinkClick r:id="rId2"/>
            <a:extLst>
              <a:ext uri="{FF2B5EF4-FFF2-40B4-BE49-F238E27FC236}">
                <a16:creationId xmlns:a16="http://schemas.microsoft.com/office/drawing/2014/main" id="{197E0001-8AB9-6F5F-1A43-82B636BFA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6665" y="4692677"/>
            <a:ext cx="427597" cy="488018"/>
          </a:xfrm>
          <a:prstGeom prst="rect">
            <a:avLst/>
          </a:prstGeom>
        </p:spPr>
      </p:pic>
      <p:sp>
        <p:nvSpPr>
          <p:cNvPr id="26" name="ZoneTexte 25">
            <a:extLst>
              <a:ext uri="{FF2B5EF4-FFF2-40B4-BE49-F238E27FC236}">
                <a16:creationId xmlns:a16="http://schemas.microsoft.com/office/drawing/2014/main" id="{486C72F6-FA0B-4843-8A1B-890372BDDD2A}"/>
              </a:ext>
            </a:extLst>
          </p:cNvPr>
          <p:cNvSpPr txBox="1"/>
          <p:nvPr/>
        </p:nvSpPr>
        <p:spPr>
          <a:xfrm>
            <a:off x="48111" y="5336867"/>
            <a:ext cx="2339789" cy="338554"/>
          </a:xfrm>
          <a:prstGeom prst="rect">
            <a:avLst/>
          </a:prstGeom>
          <a:noFill/>
        </p:spPr>
        <p:txBody>
          <a:bodyPr wrap="square">
            <a:spAutoFit/>
          </a:bodyPr>
          <a:lstStyle/>
          <a:p>
            <a:r>
              <a:rPr lang="fr-FR" sz="1600" b="1" dirty="0">
                <a:solidFill>
                  <a:srgbClr val="27251E"/>
                </a:solidFill>
                <a:effectLst/>
                <a:ea typeface="Times New Roman" panose="02020603050405020304" pitchFamily="18" charset="0"/>
                <a:cs typeface="Times New Roman" panose="02020603050405020304" pitchFamily="18" charset="0"/>
              </a:rPr>
              <a:t>Préparation</a:t>
            </a:r>
            <a:r>
              <a:rPr lang="fr-FR" sz="1600" b="1" dirty="0">
                <a:solidFill>
                  <a:srgbClr val="27251E"/>
                </a:solidFill>
                <a:ea typeface="Times New Roman" panose="02020603050405020304" pitchFamily="18" charset="0"/>
                <a:cs typeface="Times New Roman" panose="02020603050405020304" pitchFamily="18" charset="0"/>
              </a:rPr>
              <a:t>, Réalisation </a:t>
            </a:r>
            <a:r>
              <a:rPr lang="fr-FR" sz="1600" b="1" dirty="0">
                <a:solidFill>
                  <a:srgbClr val="27251E"/>
                </a:solidFill>
                <a:effectLst/>
                <a:ea typeface="Times New Roman" panose="02020603050405020304" pitchFamily="18" charset="0"/>
                <a:cs typeface="Times New Roman" panose="02020603050405020304" pitchFamily="18" charset="0"/>
              </a:rPr>
              <a:t>:</a:t>
            </a:r>
            <a:endParaRPr lang="fr-FR" sz="1600" b="1" dirty="0"/>
          </a:p>
        </p:txBody>
      </p:sp>
      <p:cxnSp>
        <p:nvCxnSpPr>
          <p:cNvPr id="27" name="Connecteur droit avec flèche 26">
            <a:extLst>
              <a:ext uri="{FF2B5EF4-FFF2-40B4-BE49-F238E27FC236}">
                <a16:creationId xmlns:a16="http://schemas.microsoft.com/office/drawing/2014/main" id="{3933D835-7C3D-D837-E37F-B31222917EF1}"/>
              </a:ext>
            </a:extLst>
          </p:cNvPr>
          <p:cNvCxnSpPr>
            <a:cxnSpLocks/>
          </p:cNvCxnSpPr>
          <p:nvPr/>
        </p:nvCxnSpPr>
        <p:spPr>
          <a:xfrm>
            <a:off x="4938246" y="5811172"/>
            <a:ext cx="1853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1" name="Image 13">
            <a:hlinkClick r:id="" action="ppaction://noaction"/>
            <a:extLst>
              <a:ext uri="{FF2B5EF4-FFF2-40B4-BE49-F238E27FC236}">
                <a16:creationId xmlns:a16="http://schemas.microsoft.com/office/drawing/2014/main" id="{BEF1193D-BE5D-539B-6305-D51C29D6566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Image 33">
            <a:hlinkClick r:id="" action="ppaction://hlinkshowjump?jump=nextslide"/>
            <a:extLst>
              <a:ext uri="{FF2B5EF4-FFF2-40B4-BE49-F238E27FC236}">
                <a16:creationId xmlns:a16="http://schemas.microsoft.com/office/drawing/2014/main" id="{D23B99F6-4EA6-3C34-697F-B550FCAE4D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flipV="1">
            <a:off x="11055723" y="436928"/>
            <a:ext cx="218328" cy="307219"/>
          </a:xfrm>
          <a:prstGeom prst="rect">
            <a:avLst/>
          </a:prstGeom>
        </p:spPr>
      </p:pic>
      <p:sp>
        <p:nvSpPr>
          <p:cNvPr id="37" name="ZoneTexte 36">
            <a:extLst>
              <a:ext uri="{FF2B5EF4-FFF2-40B4-BE49-F238E27FC236}">
                <a16:creationId xmlns:a16="http://schemas.microsoft.com/office/drawing/2014/main" id="{0795D04D-A4D8-72F8-B9CA-0CFD4E1460EA}"/>
              </a:ext>
            </a:extLst>
          </p:cNvPr>
          <p:cNvSpPr txBox="1"/>
          <p:nvPr/>
        </p:nvSpPr>
        <p:spPr>
          <a:xfrm>
            <a:off x="5707103" y="5653203"/>
            <a:ext cx="3057632" cy="323165"/>
          </a:xfrm>
          <a:prstGeom prst="rect">
            <a:avLst/>
          </a:prstGeom>
          <a:noFill/>
        </p:spPr>
        <p:txBody>
          <a:bodyPr wrap="none" rtlCol="0">
            <a:spAutoFit/>
          </a:bodyPr>
          <a:lstStyle/>
          <a:p>
            <a:r>
              <a:rPr lang="fr-FR" sz="1500" b="1" dirty="0">
                <a:solidFill>
                  <a:schemeClr val="accent6">
                    <a:lumMod val="50000"/>
                  </a:schemeClr>
                </a:solidFill>
              </a:rPr>
              <a:t>GLOSSAIRE</a:t>
            </a:r>
            <a:r>
              <a:rPr lang="fr-FR" sz="1500" dirty="0"/>
              <a:t> – définitions généralistes</a:t>
            </a:r>
          </a:p>
        </p:txBody>
      </p:sp>
      <p:pic>
        <p:nvPicPr>
          <p:cNvPr id="39" name="Image 38">
            <a:hlinkClick r:id="rId6" action="ppaction://hlinksldjump"/>
            <a:extLst>
              <a:ext uri="{FF2B5EF4-FFF2-40B4-BE49-F238E27FC236}">
                <a16:creationId xmlns:a16="http://schemas.microsoft.com/office/drawing/2014/main" id="{EEEE2A75-4BFB-2F02-AAA0-20461C9546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20558" y="5623332"/>
            <a:ext cx="370651" cy="370651"/>
          </a:xfrm>
          <a:prstGeom prst="rect">
            <a:avLst/>
          </a:prstGeom>
        </p:spPr>
      </p:pic>
      <p:sp>
        <p:nvSpPr>
          <p:cNvPr id="40" name="ZoneTexte 39">
            <a:extLst>
              <a:ext uri="{FF2B5EF4-FFF2-40B4-BE49-F238E27FC236}">
                <a16:creationId xmlns:a16="http://schemas.microsoft.com/office/drawing/2014/main" id="{415E1D3D-A706-8FCC-D555-B72E0A2EB8C2}"/>
              </a:ext>
            </a:extLst>
          </p:cNvPr>
          <p:cNvSpPr txBox="1"/>
          <p:nvPr/>
        </p:nvSpPr>
        <p:spPr>
          <a:xfrm>
            <a:off x="5707103" y="6049026"/>
            <a:ext cx="3250826" cy="323165"/>
          </a:xfrm>
          <a:prstGeom prst="rect">
            <a:avLst/>
          </a:prstGeom>
          <a:noFill/>
        </p:spPr>
        <p:txBody>
          <a:bodyPr wrap="none" rtlCol="0">
            <a:spAutoFit/>
          </a:bodyPr>
          <a:lstStyle/>
          <a:p>
            <a:r>
              <a:rPr lang="fr-FR" sz="1500" b="1" dirty="0">
                <a:solidFill>
                  <a:schemeClr val="accent6">
                    <a:lumMod val="50000"/>
                  </a:schemeClr>
                </a:solidFill>
              </a:rPr>
              <a:t>GLOSSAIRE</a:t>
            </a:r>
            <a:r>
              <a:rPr lang="fr-FR" sz="1500" dirty="0"/>
              <a:t> – vocabulaire professionnel</a:t>
            </a:r>
          </a:p>
        </p:txBody>
      </p:sp>
      <p:pic>
        <p:nvPicPr>
          <p:cNvPr id="41" name="Image 40">
            <a:extLst>
              <a:ext uri="{FF2B5EF4-FFF2-40B4-BE49-F238E27FC236}">
                <a16:creationId xmlns:a16="http://schemas.microsoft.com/office/drawing/2014/main" id="{4FE8CDA2-6B85-D28C-C014-1B21ADFCF0C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5220558" y="6019155"/>
            <a:ext cx="370651" cy="370651"/>
          </a:xfrm>
          <a:prstGeom prst="rect">
            <a:avLst/>
          </a:prstGeom>
        </p:spPr>
      </p:pic>
      <p:sp>
        <p:nvSpPr>
          <p:cNvPr id="43" name="ZoneTexte 42">
            <a:extLst>
              <a:ext uri="{FF2B5EF4-FFF2-40B4-BE49-F238E27FC236}">
                <a16:creationId xmlns:a16="http://schemas.microsoft.com/office/drawing/2014/main" id="{3126B25E-AE56-6D3A-3E0A-538EB71C4B24}"/>
              </a:ext>
            </a:extLst>
          </p:cNvPr>
          <p:cNvSpPr txBox="1"/>
          <p:nvPr/>
        </p:nvSpPr>
        <p:spPr>
          <a:xfrm>
            <a:off x="5591209" y="6456176"/>
            <a:ext cx="6125664" cy="323165"/>
          </a:xfrm>
          <a:prstGeom prst="rect">
            <a:avLst/>
          </a:prstGeom>
          <a:noFill/>
        </p:spPr>
        <p:txBody>
          <a:bodyPr wrap="square" rtlCol="0">
            <a:spAutoFit/>
          </a:bodyPr>
          <a:lstStyle/>
          <a:p>
            <a:r>
              <a:rPr lang="fr-FR" sz="1500" b="1" dirty="0">
                <a:solidFill>
                  <a:schemeClr val="accent6">
                    <a:lumMod val="50000"/>
                  </a:schemeClr>
                </a:solidFill>
              </a:rPr>
              <a:t>FICHE MÉMO</a:t>
            </a:r>
            <a:r>
              <a:rPr lang="fr-FR" sz="1500" dirty="0"/>
              <a:t> – </a:t>
            </a:r>
            <a:r>
              <a:rPr lang="fr-FR" sz="1400" dirty="0"/>
              <a:t>« Tournures du français professionnel et Formules de politesse »</a:t>
            </a:r>
          </a:p>
        </p:txBody>
      </p:sp>
      <p:pic>
        <p:nvPicPr>
          <p:cNvPr id="44" name="Image 43">
            <a:extLst>
              <a:ext uri="{FF2B5EF4-FFF2-40B4-BE49-F238E27FC236}">
                <a16:creationId xmlns:a16="http://schemas.microsoft.com/office/drawing/2014/main" id="{EB7B7B8C-6918-C7F9-E358-1A064D6979E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5220558" y="6411696"/>
            <a:ext cx="370651" cy="370651"/>
          </a:xfrm>
          <a:prstGeom prst="rect">
            <a:avLst/>
          </a:prstGeom>
        </p:spPr>
      </p:pic>
      <p:sp>
        <p:nvSpPr>
          <p:cNvPr id="45" name="ZoneTexte 44">
            <a:extLst>
              <a:ext uri="{FF2B5EF4-FFF2-40B4-BE49-F238E27FC236}">
                <a16:creationId xmlns:a16="http://schemas.microsoft.com/office/drawing/2014/main" id="{BDE095E2-79E9-F76A-49DD-0B82598F1B43}"/>
              </a:ext>
            </a:extLst>
          </p:cNvPr>
          <p:cNvSpPr txBox="1"/>
          <p:nvPr/>
        </p:nvSpPr>
        <p:spPr>
          <a:xfrm>
            <a:off x="2260896" y="3587156"/>
            <a:ext cx="8901954" cy="312650"/>
          </a:xfrm>
          <a:prstGeom prst="rect">
            <a:avLst/>
          </a:prstGeom>
          <a:noFill/>
        </p:spPr>
        <p:txBody>
          <a:bodyPr wrap="square">
            <a:spAutoFit/>
          </a:bodyPr>
          <a:lstStyle/>
          <a:p>
            <a:pPr marL="179388" lvl="0" indent="-179388">
              <a:lnSpc>
                <a:spcPct val="107000"/>
              </a:lnSpc>
              <a:spcAft>
                <a:spcPts val="600"/>
              </a:spcAft>
              <a:buSzPts val="1000"/>
              <a:buFont typeface="Symbol" panose="05050102010706020507" pitchFamily="18" charset="2"/>
              <a:buChar char=""/>
              <a:tabLst>
                <a:tab pos="179388" algn="l"/>
              </a:tabLst>
            </a:pPr>
            <a:r>
              <a:rPr lang="fr-FR" sz="1400" dirty="0">
                <a:solidFill>
                  <a:srgbClr val="27251E"/>
                </a:solidFill>
                <a:cs typeface="Times New Roman" panose="02020603050405020304" pitchFamily="18" charset="0"/>
              </a:rPr>
              <a:t>Reformuler un texte en adaptant le pronom (tu/vous), le vocabulaire (familier/soutenu) et la structure syntaxique ;</a:t>
            </a:r>
          </a:p>
        </p:txBody>
      </p:sp>
      <p:sp>
        <p:nvSpPr>
          <p:cNvPr id="46" name="ZoneTexte 45">
            <a:extLst>
              <a:ext uri="{FF2B5EF4-FFF2-40B4-BE49-F238E27FC236}">
                <a16:creationId xmlns:a16="http://schemas.microsoft.com/office/drawing/2014/main" id="{D43921EA-4C30-E866-8FA5-70CAC5D98795}"/>
              </a:ext>
            </a:extLst>
          </p:cNvPr>
          <p:cNvSpPr txBox="1"/>
          <p:nvPr/>
        </p:nvSpPr>
        <p:spPr>
          <a:xfrm>
            <a:off x="2260896" y="4125148"/>
            <a:ext cx="8901954" cy="312650"/>
          </a:xfrm>
          <a:prstGeom prst="rect">
            <a:avLst/>
          </a:prstGeom>
          <a:noFill/>
        </p:spPr>
        <p:txBody>
          <a:bodyPr wrap="square">
            <a:spAutoFit/>
          </a:bodyPr>
          <a:lstStyle/>
          <a:p>
            <a:pPr marL="179388" lvl="0" indent="-179388">
              <a:lnSpc>
                <a:spcPct val="107000"/>
              </a:lnSpc>
              <a:spcAft>
                <a:spcPts val="600"/>
              </a:spcAft>
              <a:buSzPts val="1000"/>
              <a:buFont typeface="Symbol" panose="05050102010706020507" pitchFamily="18" charset="2"/>
              <a:buChar char=""/>
              <a:tabLst>
                <a:tab pos="179388" algn="l"/>
              </a:tabLst>
            </a:pPr>
            <a:r>
              <a:rPr lang="fr-FR" sz="1400" dirty="0">
                <a:solidFill>
                  <a:srgbClr val="27251E"/>
                </a:solidFill>
                <a:cs typeface="Times New Roman" panose="02020603050405020304" pitchFamily="18" charset="0"/>
              </a:rPr>
              <a:t>Créer un modèle de courrier sous Word à enregistrer en </a:t>
            </a:r>
            <a:r>
              <a:rPr lang="fr-FR" sz="1400" dirty="0" err="1">
                <a:solidFill>
                  <a:srgbClr val="27251E"/>
                </a:solidFill>
                <a:cs typeface="Times New Roman" panose="02020603050405020304" pitchFamily="18" charset="0"/>
              </a:rPr>
              <a:t>pdf</a:t>
            </a:r>
            <a:r>
              <a:rPr lang="fr-FR" sz="1400" dirty="0">
                <a:solidFill>
                  <a:srgbClr val="27251E"/>
                </a:solidFill>
                <a:cs typeface="Times New Roman" panose="02020603050405020304" pitchFamily="18" charset="0"/>
              </a:rPr>
              <a:t>. </a:t>
            </a:r>
          </a:p>
        </p:txBody>
      </p:sp>
      <p:cxnSp>
        <p:nvCxnSpPr>
          <p:cNvPr id="48" name="Connecteur droit avec flèche 47">
            <a:extLst>
              <a:ext uri="{FF2B5EF4-FFF2-40B4-BE49-F238E27FC236}">
                <a16:creationId xmlns:a16="http://schemas.microsoft.com/office/drawing/2014/main" id="{EA28A747-5903-BFF0-4953-7781A307D976}"/>
              </a:ext>
            </a:extLst>
          </p:cNvPr>
          <p:cNvCxnSpPr>
            <a:cxnSpLocks/>
          </p:cNvCxnSpPr>
          <p:nvPr/>
        </p:nvCxnSpPr>
        <p:spPr>
          <a:xfrm>
            <a:off x="4938245" y="6179621"/>
            <a:ext cx="1853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8291B6BA-04A7-07B9-F942-DE4D31B7E40D}"/>
              </a:ext>
            </a:extLst>
          </p:cNvPr>
          <p:cNvCxnSpPr>
            <a:cxnSpLocks/>
          </p:cNvCxnSpPr>
          <p:nvPr/>
        </p:nvCxnSpPr>
        <p:spPr>
          <a:xfrm>
            <a:off x="4938245" y="6581312"/>
            <a:ext cx="185325"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287A3552-8D21-09AD-B851-3095CAA8362E}"/>
              </a:ext>
            </a:extLst>
          </p:cNvPr>
          <p:cNvSpPr txBox="1"/>
          <p:nvPr/>
        </p:nvSpPr>
        <p:spPr>
          <a:xfrm>
            <a:off x="2260896" y="3856756"/>
            <a:ext cx="8901954" cy="312650"/>
          </a:xfrm>
          <a:prstGeom prst="rect">
            <a:avLst/>
          </a:prstGeom>
          <a:noFill/>
        </p:spPr>
        <p:txBody>
          <a:bodyPr wrap="square">
            <a:spAutoFit/>
          </a:bodyPr>
          <a:lstStyle/>
          <a:p>
            <a:pPr marL="179388" lvl="0" indent="-179388">
              <a:lnSpc>
                <a:spcPct val="107000"/>
              </a:lnSpc>
              <a:spcAft>
                <a:spcPts val="600"/>
              </a:spcAft>
              <a:buSzPts val="1000"/>
              <a:buFont typeface="Symbol" panose="05050102010706020507" pitchFamily="18" charset="2"/>
              <a:buChar char=""/>
              <a:tabLst>
                <a:tab pos="179388" algn="l"/>
              </a:tabLst>
            </a:pPr>
            <a:r>
              <a:rPr lang="fr-FR" sz="1400" dirty="0">
                <a:solidFill>
                  <a:srgbClr val="27251E"/>
                </a:solidFill>
                <a:cs typeface="Times New Roman" panose="02020603050405020304" pitchFamily="18" charset="0"/>
              </a:rPr>
              <a:t>sous Powerpoint,  apprendre à compléter / réaliser une Présentation ; </a:t>
            </a:r>
          </a:p>
        </p:txBody>
      </p:sp>
      <p:pic>
        <p:nvPicPr>
          <p:cNvPr id="52" name="Image 51">
            <a:extLst>
              <a:ext uri="{FF2B5EF4-FFF2-40B4-BE49-F238E27FC236}">
                <a16:creationId xmlns:a16="http://schemas.microsoft.com/office/drawing/2014/main" id="{29D3CE65-8080-34E6-B6F2-EBC169C69A0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42056" y="4166821"/>
            <a:ext cx="259429" cy="259429"/>
          </a:xfrm>
          <a:prstGeom prst="rect">
            <a:avLst/>
          </a:prstGeom>
        </p:spPr>
      </p:pic>
      <p:pic>
        <p:nvPicPr>
          <p:cNvPr id="53" name="Image 52">
            <a:extLst>
              <a:ext uri="{FF2B5EF4-FFF2-40B4-BE49-F238E27FC236}">
                <a16:creationId xmlns:a16="http://schemas.microsoft.com/office/drawing/2014/main" id="{792B62D3-A8DE-3D58-BA13-5BEBD34F3CA0}"/>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1942055" y="3874171"/>
            <a:ext cx="259429" cy="259429"/>
          </a:xfrm>
          <a:prstGeom prst="rect">
            <a:avLst/>
          </a:prstGeom>
        </p:spPr>
      </p:pic>
    </p:spTree>
    <p:extLst>
      <p:ext uri="{BB962C8B-B14F-4D97-AF65-F5344CB8AC3E}">
        <p14:creationId xmlns:p14="http://schemas.microsoft.com/office/powerpoint/2010/main" val="368978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ppt_x"/>
                                          </p:val>
                                        </p:tav>
                                        <p:tav tm="100000">
                                          <p:val>
                                            <p:strVal val="#ppt_x"/>
                                          </p:val>
                                        </p:tav>
                                      </p:tavLst>
                                    </p:anim>
                                    <p:anim calcmode="lin" valueType="num">
                                      <p:cBhvr additive="base">
                                        <p:cTn id="47"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ppt_x"/>
                                          </p:val>
                                        </p:tav>
                                        <p:tav tm="100000">
                                          <p:val>
                                            <p:strVal val="#ppt_x"/>
                                          </p:val>
                                        </p:tav>
                                      </p:tavLst>
                                    </p:anim>
                                    <p:anim calcmode="lin" valueType="num">
                                      <p:cBhvr additive="base">
                                        <p:cTn id="53" dur="500" fill="hold"/>
                                        <p:tgtEl>
                                          <p:spTgt spid="50"/>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ppt_x"/>
                                          </p:val>
                                        </p:tav>
                                        <p:tav tm="100000">
                                          <p:val>
                                            <p:strVal val="#ppt_x"/>
                                          </p:val>
                                        </p:tav>
                                      </p:tavLst>
                                    </p:anim>
                                    <p:anim calcmode="lin" valueType="num">
                                      <p:cBhvr additive="base">
                                        <p:cTn id="57"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additive="base">
                                        <p:cTn id="62" dur="500" fill="hold"/>
                                        <p:tgtEl>
                                          <p:spTgt spid="52"/>
                                        </p:tgtEl>
                                        <p:attrNameLst>
                                          <p:attrName>ppt_x</p:attrName>
                                        </p:attrNameLst>
                                      </p:cBhvr>
                                      <p:tavLst>
                                        <p:tav tm="0">
                                          <p:val>
                                            <p:strVal val="#ppt_x"/>
                                          </p:val>
                                        </p:tav>
                                        <p:tav tm="100000">
                                          <p:val>
                                            <p:strVal val="#ppt_x"/>
                                          </p:val>
                                        </p:tav>
                                      </p:tavLst>
                                    </p:anim>
                                    <p:anim calcmode="lin" valueType="num">
                                      <p:cBhvr additive="base">
                                        <p:cTn id="63" dur="500" fill="hold"/>
                                        <p:tgtEl>
                                          <p:spTgt spid="52"/>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ppt_x"/>
                                          </p:val>
                                        </p:tav>
                                        <p:tav tm="100000">
                                          <p:val>
                                            <p:strVal val="#ppt_x"/>
                                          </p:val>
                                        </p:tav>
                                      </p:tavLst>
                                    </p:anim>
                                    <p:anim calcmode="lin" valueType="num">
                                      <p:cBhvr additive="base">
                                        <p:cTn id="67"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ppt_x"/>
                                          </p:val>
                                        </p:tav>
                                        <p:tav tm="100000">
                                          <p:val>
                                            <p:strVal val="#ppt_x"/>
                                          </p:val>
                                        </p:tav>
                                      </p:tavLst>
                                    </p:anim>
                                    <p:anim calcmode="lin" valueType="num">
                                      <p:cBhvr additive="base">
                                        <p:cTn id="8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1000"/>
                                        <p:tgtEl>
                                          <p:spTgt spid="26"/>
                                        </p:tgtEl>
                                      </p:cBhvr>
                                    </p:animEffect>
                                    <p:anim calcmode="lin" valueType="num">
                                      <p:cBhvr>
                                        <p:cTn id="90" dur="1000" fill="hold"/>
                                        <p:tgtEl>
                                          <p:spTgt spid="26"/>
                                        </p:tgtEl>
                                        <p:attrNameLst>
                                          <p:attrName>ppt_x</p:attrName>
                                        </p:attrNameLst>
                                      </p:cBhvr>
                                      <p:tavLst>
                                        <p:tav tm="0">
                                          <p:val>
                                            <p:strVal val="#ppt_x"/>
                                          </p:val>
                                        </p:tav>
                                        <p:tav tm="100000">
                                          <p:val>
                                            <p:strVal val="#ppt_x"/>
                                          </p:val>
                                        </p:tav>
                                      </p:tavLst>
                                    </p:anim>
                                    <p:anim calcmode="lin" valueType="num">
                                      <p:cBhvr>
                                        <p:cTn id="9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27"/>
                                        </p:tgtEl>
                                        <p:attrNameLst>
                                          <p:attrName>style.visibility</p:attrName>
                                        </p:attrNameLst>
                                      </p:cBhvr>
                                      <p:to>
                                        <p:strVal val="visible"/>
                                      </p:to>
                                    </p:set>
                                    <p:anim calcmode="lin" valueType="num">
                                      <p:cBhvr additive="base">
                                        <p:cTn id="96" dur="500" fill="hold"/>
                                        <p:tgtEl>
                                          <p:spTgt spid="27"/>
                                        </p:tgtEl>
                                        <p:attrNameLst>
                                          <p:attrName>ppt_x</p:attrName>
                                        </p:attrNameLst>
                                      </p:cBhvr>
                                      <p:tavLst>
                                        <p:tav tm="0">
                                          <p:val>
                                            <p:strVal val="#ppt_x"/>
                                          </p:val>
                                        </p:tav>
                                        <p:tav tm="100000">
                                          <p:val>
                                            <p:strVal val="#ppt_x"/>
                                          </p:val>
                                        </p:tav>
                                      </p:tavLst>
                                    </p:anim>
                                    <p:anim calcmode="lin" valueType="num">
                                      <p:cBhvr additive="base">
                                        <p:cTn id="97" dur="500" fill="hold"/>
                                        <p:tgtEl>
                                          <p:spTgt spid="27"/>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37"/>
                                        </p:tgtEl>
                                        <p:attrNameLst>
                                          <p:attrName>style.visibility</p:attrName>
                                        </p:attrNameLst>
                                      </p:cBhvr>
                                      <p:to>
                                        <p:strVal val="visible"/>
                                      </p:to>
                                    </p:set>
                                    <p:anim calcmode="lin" valueType="num">
                                      <p:cBhvr additive="base">
                                        <p:cTn id="100" dur="500" fill="hold"/>
                                        <p:tgtEl>
                                          <p:spTgt spid="37"/>
                                        </p:tgtEl>
                                        <p:attrNameLst>
                                          <p:attrName>ppt_x</p:attrName>
                                        </p:attrNameLst>
                                      </p:cBhvr>
                                      <p:tavLst>
                                        <p:tav tm="0">
                                          <p:val>
                                            <p:strVal val="#ppt_x"/>
                                          </p:val>
                                        </p:tav>
                                        <p:tav tm="100000">
                                          <p:val>
                                            <p:strVal val="#ppt_x"/>
                                          </p:val>
                                        </p:tav>
                                      </p:tavLst>
                                    </p:anim>
                                    <p:anim calcmode="lin" valueType="num">
                                      <p:cBhvr additive="base">
                                        <p:cTn id="101" dur="500" fill="hold"/>
                                        <p:tgtEl>
                                          <p:spTgt spid="37"/>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0"/>
                                  </p:stCondLst>
                                  <p:childTnLst>
                                    <p:set>
                                      <p:cBhvr>
                                        <p:cTn id="103" dur="1" fill="hold">
                                          <p:stCondLst>
                                            <p:cond delay="0"/>
                                          </p:stCondLst>
                                        </p:cTn>
                                        <p:tgtEl>
                                          <p:spTgt spid="39"/>
                                        </p:tgtEl>
                                        <p:attrNameLst>
                                          <p:attrName>style.visibility</p:attrName>
                                        </p:attrNameLst>
                                      </p:cBhvr>
                                      <p:to>
                                        <p:strVal val="visible"/>
                                      </p:to>
                                    </p:set>
                                    <p:anim calcmode="lin" valueType="num">
                                      <p:cBhvr additive="base">
                                        <p:cTn id="104" dur="500" fill="hold"/>
                                        <p:tgtEl>
                                          <p:spTgt spid="39"/>
                                        </p:tgtEl>
                                        <p:attrNameLst>
                                          <p:attrName>ppt_x</p:attrName>
                                        </p:attrNameLst>
                                      </p:cBhvr>
                                      <p:tavLst>
                                        <p:tav tm="0">
                                          <p:val>
                                            <p:strVal val="#ppt_x"/>
                                          </p:val>
                                        </p:tav>
                                        <p:tav tm="100000">
                                          <p:val>
                                            <p:strVal val="#ppt_x"/>
                                          </p:val>
                                        </p:tav>
                                      </p:tavLst>
                                    </p:anim>
                                    <p:anim calcmode="lin" valueType="num">
                                      <p:cBhvr additive="base">
                                        <p:cTn id="105" dur="500" fill="hold"/>
                                        <p:tgtEl>
                                          <p:spTgt spid="39"/>
                                        </p:tgtEl>
                                        <p:attrNameLst>
                                          <p:attrName>ppt_y</p:attrName>
                                        </p:attrNameLst>
                                      </p:cBhvr>
                                      <p:tavLst>
                                        <p:tav tm="0">
                                          <p:val>
                                            <p:strVal val="1+#ppt_h/2"/>
                                          </p:val>
                                        </p:tav>
                                        <p:tav tm="100000">
                                          <p:val>
                                            <p:strVal val="#ppt_y"/>
                                          </p:val>
                                        </p:tav>
                                      </p:tavLst>
                                    </p:anim>
                                  </p:childTnLst>
                                </p:cTn>
                              </p:par>
                              <p:par>
                                <p:cTn id="106" presetID="2" presetClass="entr" presetSubtype="4" fill="hold" grpId="0" nodeType="withEffect">
                                  <p:stCondLst>
                                    <p:cond delay="0"/>
                                  </p:stCondLst>
                                  <p:childTnLst>
                                    <p:set>
                                      <p:cBhvr>
                                        <p:cTn id="107" dur="1" fill="hold">
                                          <p:stCondLst>
                                            <p:cond delay="0"/>
                                          </p:stCondLst>
                                        </p:cTn>
                                        <p:tgtEl>
                                          <p:spTgt spid="40"/>
                                        </p:tgtEl>
                                        <p:attrNameLst>
                                          <p:attrName>style.visibility</p:attrName>
                                        </p:attrNameLst>
                                      </p:cBhvr>
                                      <p:to>
                                        <p:strVal val="visible"/>
                                      </p:to>
                                    </p:set>
                                    <p:anim calcmode="lin" valueType="num">
                                      <p:cBhvr additive="base">
                                        <p:cTn id="108" dur="500" fill="hold"/>
                                        <p:tgtEl>
                                          <p:spTgt spid="40"/>
                                        </p:tgtEl>
                                        <p:attrNameLst>
                                          <p:attrName>ppt_x</p:attrName>
                                        </p:attrNameLst>
                                      </p:cBhvr>
                                      <p:tavLst>
                                        <p:tav tm="0">
                                          <p:val>
                                            <p:strVal val="#ppt_x"/>
                                          </p:val>
                                        </p:tav>
                                        <p:tav tm="100000">
                                          <p:val>
                                            <p:strVal val="#ppt_x"/>
                                          </p:val>
                                        </p:tav>
                                      </p:tavLst>
                                    </p:anim>
                                    <p:anim calcmode="lin" valueType="num">
                                      <p:cBhvr additive="base">
                                        <p:cTn id="109" dur="500" fill="hold"/>
                                        <p:tgtEl>
                                          <p:spTgt spid="40"/>
                                        </p:tgtEl>
                                        <p:attrNameLst>
                                          <p:attrName>ppt_y</p:attrName>
                                        </p:attrNameLst>
                                      </p:cBhvr>
                                      <p:tavLst>
                                        <p:tav tm="0">
                                          <p:val>
                                            <p:strVal val="1+#ppt_h/2"/>
                                          </p:val>
                                        </p:tav>
                                        <p:tav tm="100000">
                                          <p:val>
                                            <p:strVal val="#ppt_y"/>
                                          </p:val>
                                        </p:tav>
                                      </p:tavLst>
                                    </p:anim>
                                  </p:childTnLst>
                                </p:cTn>
                              </p:par>
                              <p:par>
                                <p:cTn id="110" presetID="2" presetClass="entr" presetSubtype="4" fill="hold" nodeType="withEffect">
                                  <p:stCondLst>
                                    <p:cond delay="0"/>
                                  </p:stCondLst>
                                  <p:childTnLst>
                                    <p:set>
                                      <p:cBhvr>
                                        <p:cTn id="111" dur="1" fill="hold">
                                          <p:stCondLst>
                                            <p:cond delay="0"/>
                                          </p:stCondLst>
                                        </p:cTn>
                                        <p:tgtEl>
                                          <p:spTgt spid="41"/>
                                        </p:tgtEl>
                                        <p:attrNameLst>
                                          <p:attrName>style.visibility</p:attrName>
                                        </p:attrNameLst>
                                      </p:cBhvr>
                                      <p:to>
                                        <p:strVal val="visible"/>
                                      </p:to>
                                    </p:set>
                                    <p:anim calcmode="lin" valueType="num">
                                      <p:cBhvr additive="base">
                                        <p:cTn id="112" dur="500" fill="hold"/>
                                        <p:tgtEl>
                                          <p:spTgt spid="41"/>
                                        </p:tgtEl>
                                        <p:attrNameLst>
                                          <p:attrName>ppt_x</p:attrName>
                                        </p:attrNameLst>
                                      </p:cBhvr>
                                      <p:tavLst>
                                        <p:tav tm="0">
                                          <p:val>
                                            <p:strVal val="#ppt_x"/>
                                          </p:val>
                                        </p:tav>
                                        <p:tav tm="100000">
                                          <p:val>
                                            <p:strVal val="#ppt_x"/>
                                          </p:val>
                                        </p:tav>
                                      </p:tavLst>
                                    </p:anim>
                                    <p:anim calcmode="lin" valueType="num">
                                      <p:cBhvr additive="base">
                                        <p:cTn id="113" dur="500" fill="hold"/>
                                        <p:tgtEl>
                                          <p:spTgt spid="41"/>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0"/>
                                  </p:stCondLst>
                                  <p:childTnLst>
                                    <p:set>
                                      <p:cBhvr>
                                        <p:cTn id="115" dur="1" fill="hold">
                                          <p:stCondLst>
                                            <p:cond delay="0"/>
                                          </p:stCondLst>
                                        </p:cTn>
                                        <p:tgtEl>
                                          <p:spTgt spid="43"/>
                                        </p:tgtEl>
                                        <p:attrNameLst>
                                          <p:attrName>style.visibility</p:attrName>
                                        </p:attrNameLst>
                                      </p:cBhvr>
                                      <p:to>
                                        <p:strVal val="visible"/>
                                      </p:to>
                                    </p:set>
                                    <p:anim calcmode="lin" valueType="num">
                                      <p:cBhvr additive="base">
                                        <p:cTn id="116" dur="500" fill="hold"/>
                                        <p:tgtEl>
                                          <p:spTgt spid="43"/>
                                        </p:tgtEl>
                                        <p:attrNameLst>
                                          <p:attrName>ppt_x</p:attrName>
                                        </p:attrNameLst>
                                      </p:cBhvr>
                                      <p:tavLst>
                                        <p:tav tm="0">
                                          <p:val>
                                            <p:strVal val="#ppt_x"/>
                                          </p:val>
                                        </p:tav>
                                        <p:tav tm="100000">
                                          <p:val>
                                            <p:strVal val="#ppt_x"/>
                                          </p:val>
                                        </p:tav>
                                      </p:tavLst>
                                    </p:anim>
                                    <p:anim calcmode="lin" valueType="num">
                                      <p:cBhvr additive="base">
                                        <p:cTn id="117" dur="500" fill="hold"/>
                                        <p:tgtEl>
                                          <p:spTgt spid="43"/>
                                        </p:tgtEl>
                                        <p:attrNameLst>
                                          <p:attrName>ppt_y</p:attrName>
                                        </p:attrNameLst>
                                      </p:cBhvr>
                                      <p:tavLst>
                                        <p:tav tm="0">
                                          <p:val>
                                            <p:strVal val="1+#ppt_h/2"/>
                                          </p:val>
                                        </p:tav>
                                        <p:tav tm="100000">
                                          <p:val>
                                            <p:strVal val="#ppt_y"/>
                                          </p:val>
                                        </p:tav>
                                      </p:tavLst>
                                    </p:anim>
                                  </p:childTnLst>
                                </p:cTn>
                              </p:par>
                              <p:par>
                                <p:cTn id="118" presetID="2" presetClass="entr" presetSubtype="4" fill="hold" nodeType="withEffect">
                                  <p:stCondLst>
                                    <p:cond delay="0"/>
                                  </p:stCondLst>
                                  <p:childTnLst>
                                    <p:set>
                                      <p:cBhvr>
                                        <p:cTn id="119" dur="1" fill="hold">
                                          <p:stCondLst>
                                            <p:cond delay="0"/>
                                          </p:stCondLst>
                                        </p:cTn>
                                        <p:tgtEl>
                                          <p:spTgt spid="44"/>
                                        </p:tgtEl>
                                        <p:attrNameLst>
                                          <p:attrName>style.visibility</p:attrName>
                                        </p:attrNameLst>
                                      </p:cBhvr>
                                      <p:to>
                                        <p:strVal val="visible"/>
                                      </p:to>
                                    </p:set>
                                    <p:anim calcmode="lin" valueType="num">
                                      <p:cBhvr additive="base">
                                        <p:cTn id="120" dur="500" fill="hold"/>
                                        <p:tgtEl>
                                          <p:spTgt spid="44"/>
                                        </p:tgtEl>
                                        <p:attrNameLst>
                                          <p:attrName>ppt_x</p:attrName>
                                        </p:attrNameLst>
                                      </p:cBhvr>
                                      <p:tavLst>
                                        <p:tav tm="0">
                                          <p:val>
                                            <p:strVal val="#ppt_x"/>
                                          </p:val>
                                        </p:tav>
                                        <p:tav tm="100000">
                                          <p:val>
                                            <p:strVal val="#ppt_x"/>
                                          </p:val>
                                        </p:tav>
                                      </p:tavLst>
                                    </p:anim>
                                    <p:anim calcmode="lin" valueType="num">
                                      <p:cBhvr additive="base">
                                        <p:cTn id="121" dur="500" fill="hold"/>
                                        <p:tgtEl>
                                          <p:spTgt spid="44"/>
                                        </p:tgtEl>
                                        <p:attrNameLst>
                                          <p:attrName>ppt_y</p:attrName>
                                        </p:attrNameLst>
                                      </p:cBhvr>
                                      <p:tavLst>
                                        <p:tav tm="0">
                                          <p:val>
                                            <p:strVal val="1+#ppt_h/2"/>
                                          </p:val>
                                        </p:tav>
                                        <p:tav tm="100000">
                                          <p:val>
                                            <p:strVal val="#ppt_y"/>
                                          </p:val>
                                        </p:tav>
                                      </p:tavLst>
                                    </p:anim>
                                  </p:childTnLst>
                                </p:cTn>
                              </p:par>
                              <p:par>
                                <p:cTn id="122" presetID="2" presetClass="entr" presetSubtype="4" fill="hold" nodeType="withEffect">
                                  <p:stCondLst>
                                    <p:cond delay="0"/>
                                  </p:stCondLst>
                                  <p:childTnLst>
                                    <p:set>
                                      <p:cBhvr>
                                        <p:cTn id="123" dur="1" fill="hold">
                                          <p:stCondLst>
                                            <p:cond delay="0"/>
                                          </p:stCondLst>
                                        </p:cTn>
                                        <p:tgtEl>
                                          <p:spTgt spid="48"/>
                                        </p:tgtEl>
                                        <p:attrNameLst>
                                          <p:attrName>style.visibility</p:attrName>
                                        </p:attrNameLst>
                                      </p:cBhvr>
                                      <p:to>
                                        <p:strVal val="visible"/>
                                      </p:to>
                                    </p:set>
                                    <p:anim calcmode="lin" valueType="num">
                                      <p:cBhvr additive="base">
                                        <p:cTn id="124" dur="500" fill="hold"/>
                                        <p:tgtEl>
                                          <p:spTgt spid="48"/>
                                        </p:tgtEl>
                                        <p:attrNameLst>
                                          <p:attrName>ppt_x</p:attrName>
                                        </p:attrNameLst>
                                      </p:cBhvr>
                                      <p:tavLst>
                                        <p:tav tm="0">
                                          <p:val>
                                            <p:strVal val="#ppt_x"/>
                                          </p:val>
                                        </p:tav>
                                        <p:tav tm="100000">
                                          <p:val>
                                            <p:strVal val="#ppt_x"/>
                                          </p:val>
                                        </p:tav>
                                      </p:tavLst>
                                    </p:anim>
                                    <p:anim calcmode="lin" valueType="num">
                                      <p:cBhvr additive="base">
                                        <p:cTn id="125" dur="500" fill="hold"/>
                                        <p:tgtEl>
                                          <p:spTgt spid="48"/>
                                        </p:tgtEl>
                                        <p:attrNameLst>
                                          <p:attrName>ppt_y</p:attrName>
                                        </p:attrNameLst>
                                      </p:cBhvr>
                                      <p:tavLst>
                                        <p:tav tm="0">
                                          <p:val>
                                            <p:strVal val="1+#ppt_h/2"/>
                                          </p:val>
                                        </p:tav>
                                        <p:tav tm="100000">
                                          <p:val>
                                            <p:strVal val="#ppt_y"/>
                                          </p:val>
                                        </p:tav>
                                      </p:tavLst>
                                    </p:anim>
                                  </p:childTnLst>
                                </p:cTn>
                              </p:par>
                              <p:par>
                                <p:cTn id="126" presetID="2" presetClass="entr" presetSubtype="4" fill="hold" nodeType="withEffect">
                                  <p:stCondLst>
                                    <p:cond delay="0"/>
                                  </p:stCondLst>
                                  <p:childTnLst>
                                    <p:set>
                                      <p:cBhvr>
                                        <p:cTn id="127" dur="1" fill="hold">
                                          <p:stCondLst>
                                            <p:cond delay="0"/>
                                          </p:stCondLst>
                                        </p:cTn>
                                        <p:tgtEl>
                                          <p:spTgt spid="49"/>
                                        </p:tgtEl>
                                        <p:attrNameLst>
                                          <p:attrName>style.visibility</p:attrName>
                                        </p:attrNameLst>
                                      </p:cBhvr>
                                      <p:to>
                                        <p:strVal val="visible"/>
                                      </p:to>
                                    </p:set>
                                    <p:anim calcmode="lin" valueType="num">
                                      <p:cBhvr additive="base">
                                        <p:cTn id="128" dur="500" fill="hold"/>
                                        <p:tgtEl>
                                          <p:spTgt spid="49"/>
                                        </p:tgtEl>
                                        <p:attrNameLst>
                                          <p:attrName>ppt_x</p:attrName>
                                        </p:attrNameLst>
                                      </p:cBhvr>
                                      <p:tavLst>
                                        <p:tav tm="0">
                                          <p:val>
                                            <p:strVal val="#ppt_x"/>
                                          </p:val>
                                        </p:tav>
                                        <p:tav tm="100000">
                                          <p:val>
                                            <p:strVal val="#ppt_x"/>
                                          </p:val>
                                        </p:tav>
                                      </p:tavLst>
                                    </p:anim>
                                    <p:anim calcmode="lin" valueType="num">
                                      <p:cBhvr additive="base">
                                        <p:cTn id="129" dur="500" fill="hold"/>
                                        <p:tgtEl>
                                          <p:spTgt spid="49"/>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0"/>
                                  </p:stCondLst>
                                  <p:childTnLst>
                                    <p:set>
                                      <p:cBhvr>
                                        <p:cTn id="131" dur="1" fill="hold">
                                          <p:stCondLst>
                                            <p:cond delay="0"/>
                                          </p:stCondLst>
                                        </p:cTn>
                                        <p:tgtEl>
                                          <p:spTgt spid="20"/>
                                        </p:tgtEl>
                                        <p:attrNameLst>
                                          <p:attrName>style.visibility</p:attrName>
                                        </p:attrNameLst>
                                      </p:cBhvr>
                                      <p:to>
                                        <p:strVal val="visible"/>
                                      </p:to>
                                    </p:set>
                                    <p:anim calcmode="lin" valueType="num">
                                      <p:cBhvr additive="base">
                                        <p:cTn id="132" dur="500" fill="hold"/>
                                        <p:tgtEl>
                                          <p:spTgt spid="20"/>
                                        </p:tgtEl>
                                        <p:attrNameLst>
                                          <p:attrName>ppt_x</p:attrName>
                                        </p:attrNameLst>
                                      </p:cBhvr>
                                      <p:tavLst>
                                        <p:tav tm="0">
                                          <p:val>
                                            <p:strVal val="#ppt_x"/>
                                          </p:val>
                                        </p:tav>
                                        <p:tav tm="100000">
                                          <p:val>
                                            <p:strVal val="#ppt_x"/>
                                          </p:val>
                                        </p:tav>
                                      </p:tavLst>
                                    </p:anim>
                                    <p:anim calcmode="lin" valueType="num">
                                      <p:cBhvr additive="base">
                                        <p:cTn id="133"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9" grpId="0"/>
      <p:bldP spid="11" grpId="0"/>
      <p:bldP spid="12" grpId="0"/>
      <p:bldP spid="14" grpId="0"/>
      <p:bldP spid="16" grpId="0"/>
      <p:bldP spid="18" grpId="0"/>
      <p:bldP spid="20" grpId="0"/>
      <p:bldP spid="21" grpId="0"/>
      <p:bldP spid="26" grpId="0"/>
      <p:bldP spid="37" grpId="0"/>
      <p:bldP spid="40" grpId="0"/>
      <p:bldP spid="43" grpId="0"/>
      <p:bldP spid="45" grpId="0"/>
      <p:bldP spid="46" grpId="0"/>
      <p:bldP spid="5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1C2E9C39-079B-B2A8-2881-4F43195F43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660" y="1362537"/>
            <a:ext cx="3666097" cy="4042282"/>
          </a:xfrm>
          <a:prstGeom prst="rect">
            <a:avLst/>
          </a:prstGeom>
        </p:spPr>
      </p:pic>
      <p:pic>
        <p:nvPicPr>
          <p:cNvPr id="4" name="Image 13">
            <a:hlinkClick r:id="" action="ppaction://noaction"/>
            <a:extLst>
              <a:ext uri="{FF2B5EF4-FFF2-40B4-BE49-F238E27FC236}">
                <a16:creationId xmlns:a16="http://schemas.microsoft.com/office/drawing/2014/main" id="{E565815E-82E1-6707-A060-8B6491AF88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DD22F8C2-D7FC-AD46-3F85-466C3C566D9A}"/>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FC58C62C-EEB2-3FD3-22BE-31FC1C4B88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88DA723E-A4AD-0B35-6489-6EA3451D5B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9" name="Image 8">
            <a:extLst>
              <a:ext uri="{FF2B5EF4-FFF2-40B4-BE49-F238E27FC236}">
                <a16:creationId xmlns:a16="http://schemas.microsoft.com/office/drawing/2014/main" id="{9881A99F-505F-4B7E-03EC-19612088D5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605" y="143241"/>
            <a:ext cx="1275150" cy="935110"/>
          </a:xfrm>
          <a:prstGeom prst="rect">
            <a:avLst/>
          </a:prstGeom>
        </p:spPr>
      </p:pic>
      <p:sp>
        <p:nvSpPr>
          <p:cNvPr id="11" name="ZoneTexte 10">
            <a:extLst>
              <a:ext uri="{FF2B5EF4-FFF2-40B4-BE49-F238E27FC236}">
                <a16:creationId xmlns:a16="http://schemas.microsoft.com/office/drawing/2014/main" id="{9D2BFF5B-92A5-A0B0-D442-094D509B083E}"/>
              </a:ext>
            </a:extLst>
          </p:cNvPr>
          <p:cNvSpPr txBox="1"/>
          <p:nvPr/>
        </p:nvSpPr>
        <p:spPr>
          <a:xfrm>
            <a:off x="377744" y="997798"/>
            <a:ext cx="2220015" cy="2031325"/>
          </a:xfrm>
          <a:prstGeom prst="rect">
            <a:avLst/>
          </a:prstGeom>
          <a:noFill/>
        </p:spPr>
        <p:txBody>
          <a:bodyPr wrap="square">
            <a:spAutoFit/>
          </a:bodyPr>
          <a:lstStyle/>
          <a:p>
            <a:pPr algn="ctr"/>
            <a:r>
              <a:rPr lang="fr-FR" sz="18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 Yo ! Tu peux m’envoyer tes dossiers clients ASAP ? J’en ai grave besoin pour la réunion de demain. Merci ! »</a:t>
            </a:r>
            <a:endParaRPr lang="fr-FR" dirty="0">
              <a:latin typeface="Arial" panose="020B0604020202020204" pitchFamily="34" charset="0"/>
              <a:cs typeface="Arial" panose="020B0604020202020204" pitchFamily="34" charset="0"/>
            </a:endParaRPr>
          </a:p>
        </p:txBody>
      </p:sp>
      <p:sp>
        <p:nvSpPr>
          <p:cNvPr id="15" name="ZoneTexte 14">
            <a:extLst>
              <a:ext uri="{FF2B5EF4-FFF2-40B4-BE49-F238E27FC236}">
                <a16:creationId xmlns:a16="http://schemas.microsoft.com/office/drawing/2014/main" id="{378D19C3-FDCF-1A8F-3FA5-FE83B03F0389}"/>
              </a:ext>
            </a:extLst>
          </p:cNvPr>
          <p:cNvSpPr txBox="1"/>
          <p:nvPr/>
        </p:nvSpPr>
        <p:spPr>
          <a:xfrm>
            <a:off x="3082438" y="663167"/>
            <a:ext cx="3801035" cy="369332"/>
          </a:xfrm>
          <a:prstGeom prst="rect">
            <a:avLst/>
          </a:prstGeom>
          <a:noFill/>
        </p:spPr>
        <p:txBody>
          <a:bodyPr wrap="square">
            <a:spAutoFit/>
          </a:bodyPr>
          <a:lstStyle/>
          <a:p>
            <a:r>
              <a:rPr lang="fr-FR" sz="1800" dirty="0">
                <a:solidFill>
                  <a:srgbClr val="00B0F0"/>
                </a:solidFill>
                <a:effectLst/>
                <a:ea typeface="Times New Roman" panose="02020603050405020304" pitchFamily="18" charset="0"/>
                <a:cs typeface="Times New Roman" panose="02020603050405020304" pitchFamily="18" charset="0"/>
              </a:rPr>
              <a:t>En binômes, les apprenants relèvent :</a:t>
            </a:r>
            <a:endParaRPr lang="fr-FR" dirty="0">
              <a:solidFill>
                <a:srgbClr val="00B0F0"/>
              </a:solidFill>
            </a:endParaRPr>
          </a:p>
        </p:txBody>
      </p:sp>
      <p:sp>
        <p:nvSpPr>
          <p:cNvPr id="17" name="ZoneTexte 16">
            <a:extLst>
              <a:ext uri="{FF2B5EF4-FFF2-40B4-BE49-F238E27FC236}">
                <a16:creationId xmlns:a16="http://schemas.microsoft.com/office/drawing/2014/main" id="{695CC2A6-97C3-46CD-FF5C-CC72A746841E}"/>
              </a:ext>
            </a:extLst>
          </p:cNvPr>
          <p:cNvSpPr txBox="1"/>
          <p:nvPr/>
        </p:nvSpPr>
        <p:spPr>
          <a:xfrm>
            <a:off x="1513963" y="206095"/>
            <a:ext cx="4582037"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Mise en situation et diagnostic</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21" name="ZoneTexte 20">
            <a:extLst>
              <a:ext uri="{FF2B5EF4-FFF2-40B4-BE49-F238E27FC236}">
                <a16:creationId xmlns:a16="http://schemas.microsoft.com/office/drawing/2014/main" id="{A92E5412-DEE8-027A-8704-65976F91D837}"/>
              </a:ext>
            </a:extLst>
          </p:cNvPr>
          <p:cNvSpPr txBox="1"/>
          <p:nvPr/>
        </p:nvSpPr>
        <p:spPr>
          <a:xfrm>
            <a:off x="3082437" y="1329095"/>
            <a:ext cx="8971957" cy="336631"/>
          </a:xfrm>
          <a:prstGeom prst="rect">
            <a:avLst/>
          </a:prstGeom>
          <a:noFill/>
        </p:spPr>
        <p:txBody>
          <a:bodyPr wrap="square">
            <a:spAutoFit/>
          </a:bodyPr>
          <a:lstStyle/>
          <a:p>
            <a:pPr marL="0" lvl="1">
              <a:lnSpc>
                <a:spcPct val="107000"/>
              </a:lnSpc>
              <a:spcAft>
                <a:spcPts val="600"/>
              </a:spcAft>
              <a:buSzPts val="1000"/>
              <a:tabLst>
                <a:tab pos="914400" algn="l"/>
              </a:tabLst>
            </a:pPr>
            <a:r>
              <a:rPr lang="fr-FR" sz="1600" dirty="0">
                <a:solidFill>
                  <a:srgbClr val="27251E"/>
                </a:solidFill>
                <a:latin typeface="Arial" panose="020B0604020202020204" pitchFamily="34" charset="0"/>
                <a:ea typeface="Times New Roman" panose="02020603050405020304" pitchFamily="18" charset="0"/>
                <a:cs typeface="Arial" panose="020B0604020202020204" pitchFamily="34" charset="0"/>
              </a:rPr>
              <a:t>L</a:t>
            </a:r>
            <a:r>
              <a:rPr lang="fr-FR" sz="16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es marques d’</a:t>
            </a:r>
            <a:r>
              <a:rPr lang="fr-FR" sz="1600" b="1"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oralité</a:t>
            </a:r>
            <a:r>
              <a:rPr lang="fr-FR" sz="16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 et de </a:t>
            </a:r>
            <a:r>
              <a:rPr lang="fr-FR" sz="1600" b="1"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familiarité</a:t>
            </a:r>
            <a:r>
              <a:rPr lang="fr-FR" sz="16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 (contractions, adverbe, ponctuation expressive),</a:t>
            </a:r>
            <a:endPar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endParaRPr>
          </a:p>
        </p:txBody>
      </p:sp>
      <p:grpSp>
        <p:nvGrpSpPr>
          <p:cNvPr id="3" name="Groupe 2">
            <a:extLst>
              <a:ext uri="{FF2B5EF4-FFF2-40B4-BE49-F238E27FC236}">
                <a16:creationId xmlns:a16="http://schemas.microsoft.com/office/drawing/2014/main" id="{E33B154D-0854-30F2-DE2E-D820D50CDCF2}"/>
              </a:ext>
            </a:extLst>
          </p:cNvPr>
          <p:cNvGrpSpPr/>
          <p:nvPr/>
        </p:nvGrpSpPr>
        <p:grpSpPr>
          <a:xfrm>
            <a:off x="3082437" y="1019372"/>
            <a:ext cx="8971957" cy="336631"/>
            <a:chOff x="3082437" y="1019372"/>
            <a:chExt cx="8971957" cy="336631"/>
          </a:xfrm>
        </p:grpSpPr>
        <p:sp>
          <p:nvSpPr>
            <p:cNvPr id="22" name="ZoneTexte 21">
              <a:extLst>
                <a:ext uri="{FF2B5EF4-FFF2-40B4-BE49-F238E27FC236}">
                  <a16:creationId xmlns:a16="http://schemas.microsoft.com/office/drawing/2014/main" id="{85676DBA-6997-0384-06E1-BCB154B3664A}"/>
                </a:ext>
              </a:extLst>
            </p:cNvPr>
            <p:cNvSpPr txBox="1"/>
            <p:nvPr/>
          </p:nvSpPr>
          <p:spPr>
            <a:xfrm>
              <a:off x="3082437" y="1019372"/>
              <a:ext cx="8971957" cy="336631"/>
            </a:xfrm>
            <a:prstGeom prst="rect">
              <a:avLst/>
            </a:prstGeom>
            <a:noFill/>
          </p:spPr>
          <p:txBody>
            <a:bodyPr wrap="square">
              <a:spAutoFit/>
            </a:bodyPr>
            <a:lstStyle/>
            <a:p>
              <a:pPr marL="0" lvl="1">
                <a:lnSpc>
                  <a:spcPct val="107000"/>
                </a:lnSpc>
                <a:spcAft>
                  <a:spcPts val="600"/>
                </a:spcAft>
                <a:buSzPts val="1000"/>
                <a:tabLst>
                  <a:tab pos="914400" algn="l"/>
                </a:tabLst>
              </a:pPr>
              <a:r>
                <a:rPr lang="fr-FR" sz="16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La nature du message :</a:t>
              </a:r>
              <a:endPar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23" name="ZoneTexte 22">
              <a:extLst>
                <a:ext uri="{FF2B5EF4-FFF2-40B4-BE49-F238E27FC236}">
                  <a16:creationId xmlns:a16="http://schemas.microsoft.com/office/drawing/2014/main" id="{1A74688F-7C79-AE01-8D8B-32C313AE7F76}"/>
                </a:ext>
              </a:extLst>
            </p:cNvPr>
            <p:cNvSpPr txBox="1"/>
            <p:nvPr/>
          </p:nvSpPr>
          <p:spPr>
            <a:xfrm>
              <a:off x="5784972" y="1019372"/>
              <a:ext cx="1512833" cy="307777"/>
            </a:xfrm>
            <a:prstGeom prst="rect">
              <a:avLst/>
            </a:prstGeom>
            <a:noFill/>
          </p:spPr>
          <p:txBody>
            <a:bodyPr wrap="square">
              <a:spAutoFit/>
            </a:bodyPr>
            <a:lstStyle/>
            <a:p>
              <a:pPr marL="179388" indent="-179388"/>
              <a:r>
                <a:rPr lang="fr-FR" sz="1400" dirty="0">
                  <a:solidFill>
                    <a:srgbClr val="27251E"/>
                  </a:solidFill>
                  <a:latin typeface="Arial" panose="020B0604020202020204" pitchFamily="34" charset="0"/>
                  <a:cs typeface="Arial" panose="020B0604020202020204" pitchFamily="34" charset="0"/>
                </a:rPr>
                <a:t>Message formel</a:t>
              </a:r>
            </a:p>
          </p:txBody>
        </p:sp>
        <p:pic>
          <p:nvPicPr>
            <p:cNvPr id="25" name="Image 24">
              <a:extLst>
                <a:ext uri="{FF2B5EF4-FFF2-40B4-BE49-F238E27FC236}">
                  <a16:creationId xmlns:a16="http://schemas.microsoft.com/office/drawing/2014/main" id="{227D53DB-3984-0B32-48A6-9F2D8DC0D6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4593" y="1076688"/>
              <a:ext cx="210379" cy="210379"/>
            </a:xfrm>
            <a:prstGeom prst="rect">
              <a:avLst/>
            </a:prstGeom>
          </p:spPr>
        </p:pic>
        <p:sp>
          <p:nvSpPr>
            <p:cNvPr id="26" name="ZoneTexte 25">
              <a:extLst>
                <a:ext uri="{FF2B5EF4-FFF2-40B4-BE49-F238E27FC236}">
                  <a16:creationId xmlns:a16="http://schemas.microsoft.com/office/drawing/2014/main" id="{EAA64E58-A9BC-9174-E358-1FFED0B423D0}"/>
                </a:ext>
              </a:extLst>
            </p:cNvPr>
            <p:cNvSpPr txBox="1"/>
            <p:nvPr/>
          </p:nvSpPr>
          <p:spPr>
            <a:xfrm>
              <a:off x="7508184" y="1019372"/>
              <a:ext cx="1618421" cy="307777"/>
            </a:xfrm>
            <a:prstGeom prst="rect">
              <a:avLst/>
            </a:prstGeom>
            <a:noFill/>
          </p:spPr>
          <p:txBody>
            <a:bodyPr wrap="square">
              <a:spAutoFit/>
            </a:bodyPr>
            <a:lstStyle/>
            <a:p>
              <a:pPr marL="179388" indent="-179388"/>
              <a:r>
                <a:rPr lang="fr-FR" sz="1400" dirty="0">
                  <a:solidFill>
                    <a:srgbClr val="27251E"/>
                  </a:solidFill>
                  <a:latin typeface="Arial" panose="020B0604020202020204" pitchFamily="34" charset="0"/>
                  <a:cs typeface="Arial" panose="020B0604020202020204" pitchFamily="34" charset="0"/>
                </a:rPr>
                <a:t>Message informel</a:t>
              </a:r>
            </a:p>
          </p:txBody>
        </p:sp>
        <p:pic>
          <p:nvPicPr>
            <p:cNvPr id="27" name="Image 26">
              <a:extLst>
                <a:ext uri="{FF2B5EF4-FFF2-40B4-BE49-F238E27FC236}">
                  <a16:creationId xmlns:a16="http://schemas.microsoft.com/office/drawing/2014/main" id="{E01957EF-3542-CE6A-2FA5-08CD9803AB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97805" y="1076688"/>
              <a:ext cx="210379" cy="210379"/>
            </a:xfrm>
            <a:prstGeom prst="rect">
              <a:avLst/>
            </a:prstGeom>
          </p:spPr>
        </p:pic>
      </p:grpSp>
      <p:pic>
        <p:nvPicPr>
          <p:cNvPr id="31" name="Image 30">
            <a:extLst>
              <a:ext uri="{FF2B5EF4-FFF2-40B4-BE49-F238E27FC236}">
                <a16:creationId xmlns:a16="http://schemas.microsoft.com/office/drawing/2014/main" id="{74EABD07-8F44-D7C0-31C4-32041F0E5F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21556" y="1031580"/>
            <a:ext cx="215781" cy="215781"/>
          </a:xfrm>
          <a:prstGeom prst="rect">
            <a:avLst/>
          </a:prstGeom>
        </p:spPr>
      </p:pic>
      <p:sp>
        <p:nvSpPr>
          <p:cNvPr id="32" name="ZoneTexte 31">
            <a:extLst>
              <a:ext uri="{FF2B5EF4-FFF2-40B4-BE49-F238E27FC236}">
                <a16:creationId xmlns:a16="http://schemas.microsoft.com/office/drawing/2014/main" id="{EAEE061D-C57F-A5F8-4DFF-AC342F31CEF6}"/>
              </a:ext>
            </a:extLst>
          </p:cNvPr>
          <p:cNvSpPr txBox="1"/>
          <p:nvPr/>
        </p:nvSpPr>
        <p:spPr>
          <a:xfrm>
            <a:off x="3082437" y="1678761"/>
            <a:ext cx="6680128" cy="954107"/>
          </a:xfrm>
          <a:prstGeom prst="rect">
            <a:avLst/>
          </a:prstGeom>
          <a:noFill/>
        </p:spPr>
        <p:txBody>
          <a:bodyPr wrap="square">
            <a:spAutoFit/>
          </a:bodyPr>
          <a:lstStyle/>
          <a:p>
            <a:r>
              <a:rPr lang="fr-FR" sz="1400" b="1" dirty="0">
                <a:solidFill>
                  <a:srgbClr val="00B050"/>
                </a:solidFill>
                <a:effectLst/>
                <a:ea typeface="Times New Roman" panose="02020603050405020304" pitchFamily="18" charset="0"/>
                <a:cs typeface="Times New Roman" panose="02020603050405020304" pitchFamily="18" charset="0"/>
              </a:rPr>
              <a:t>Oralité :</a:t>
            </a:r>
            <a:r>
              <a:rPr lang="fr-FR" sz="1400" dirty="0">
                <a:solidFill>
                  <a:srgbClr val="00B050"/>
                </a:solidFill>
                <a:effectLst/>
                <a:ea typeface="Times New Roman" panose="02020603050405020304" pitchFamily="18" charset="0"/>
                <a:cs typeface="Times New Roman" panose="02020603050405020304" pitchFamily="18" charset="0"/>
              </a:rPr>
              <a:t> 	formulation approximative de l’interrogation (pas d’inversion verbe-sujet) ;</a:t>
            </a:r>
          </a:p>
          <a:p>
            <a:r>
              <a:rPr lang="fr-FR" sz="1400" dirty="0">
                <a:solidFill>
                  <a:srgbClr val="00B050"/>
                </a:solidFill>
                <a:cs typeface="Times New Roman" panose="02020603050405020304" pitchFamily="18" charset="0"/>
              </a:rPr>
              <a:t>	tutoiement</a:t>
            </a:r>
          </a:p>
          <a:p>
            <a:r>
              <a:rPr lang="fr-FR" sz="1400" dirty="0">
                <a:solidFill>
                  <a:srgbClr val="00B050"/>
                </a:solidFill>
                <a:cs typeface="Times New Roman" panose="02020603050405020304" pitchFamily="18" charset="0"/>
              </a:rPr>
              <a:t>	formule de politesse : « merci »</a:t>
            </a:r>
          </a:p>
          <a:p>
            <a:endParaRPr lang="fr-FR" sz="1400" dirty="0">
              <a:solidFill>
                <a:srgbClr val="00B050"/>
              </a:solidFill>
            </a:endParaRPr>
          </a:p>
        </p:txBody>
      </p:sp>
      <p:sp>
        <p:nvSpPr>
          <p:cNvPr id="33" name="ZoneTexte 32">
            <a:extLst>
              <a:ext uri="{FF2B5EF4-FFF2-40B4-BE49-F238E27FC236}">
                <a16:creationId xmlns:a16="http://schemas.microsoft.com/office/drawing/2014/main" id="{3EEBB4BA-2A0E-8912-B0B5-250CD4BD23EB}"/>
              </a:ext>
            </a:extLst>
          </p:cNvPr>
          <p:cNvSpPr txBox="1"/>
          <p:nvPr/>
        </p:nvSpPr>
        <p:spPr>
          <a:xfrm>
            <a:off x="3082437" y="2450150"/>
            <a:ext cx="6680128" cy="738664"/>
          </a:xfrm>
          <a:prstGeom prst="rect">
            <a:avLst/>
          </a:prstGeom>
          <a:noFill/>
        </p:spPr>
        <p:txBody>
          <a:bodyPr wrap="square">
            <a:spAutoFit/>
          </a:bodyPr>
          <a:lstStyle/>
          <a:p>
            <a:pPr>
              <a:tabLst>
                <a:tab pos="1435100" algn="l"/>
              </a:tabLst>
            </a:pPr>
            <a:r>
              <a:rPr lang="fr-FR" sz="1400" b="1" dirty="0">
                <a:solidFill>
                  <a:srgbClr val="00B050"/>
                </a:solidFill>
                <a:effectLst/>
                <a:ea typeface="Times New Roman" panose="02020603050405020304" pitchFamily="18" charset="0"/>
                <a:cs typeface="Times New Roman" panose="02020603050405020304" pitchFamily="18" charset="0"/>
              </a:rPr>
              <a:t>Familiarité :</a:t>
            </a:r>
            <a:r>
              <a:rPr lang="fr-FR" sz="1400" dirty="0">
                <a:solidFill>
                  <a:srgbClr val="00B050"/>
                </a:solidFill>
                <a:effectLst/>
                <a:ea typeface="Times New Roman" panose="02020603050405020304" pitchFamily="18" charset="0"/>
                <a:cs typeface="Times New Roman" panose="02020603050405020304" pitchFamily="18" charset="0"/>
              </a:rPr>
              <a:t> 	</a:t>
            </a:r>
            <a:r>
              <a:rPr lang="fr-FR" sz="1400" u="sng" dirty="0">
                <a:solidFill>
                  <a:srgbClr val="00B050"/>
                </a:solidFill>
                <a:effectLst/>
                <a:ea typeface="Times New Roman" panose="02020603050405020304" pitchFamily="18" charset="0"/>
                <a:cs typeface="Times New Roman" panose="02020603050405020304" pitchFamily="18" charset="0"/>
              </a:rPr>
              <a:t>interjection :</a:t>
            </a:r>
            <a:r>
              <a:rPr lang="fr-FR" sz="1400" dirty="0">
                <a:solidFill>
                  <a:srgbClr val="00B050"/>
                </a:solidFill>
                <a:effectLst/>
                <a:ea typeface="Times New Roman" panose="02020603050405020304" pitchFamily="18" charset="0"/>
                <a:cs typeface="Times New Roman" panose="02020603050405020304" pitchFamily="18" charset="0"/>
              </a:rPr>
              <a:t> « Yo »</a:t>
            </a:r>
          </a:p>
          <a:p>
            <a:pPr>
              <a:tabLst>
                <a:tab pos="1435100" algn="l"/>
              </a:tabLst>
            </a:pPr>
            <a:r>
              <a:rPr lang="fr-FR" sz="1400" dirty="0">
                <a:solidFill>
                  <a:srgbClr val="00B050"/>
                </a:solidFill>
                <a:ea typeface="Times New Roman" panose="02020603050405020304" pitchFamily="18" charset="0"/>
                <a:cs typeface="Times New Roman" panose="02020603050405020304" pitchFamily="18" charset="0"/>
              </a:rPr>
              <a:t>	</a:t>
            </a:r>
            <a:r>
              <a:rPr lang="fr-FR" sz="1400" u="sng" dirty="0">
                <a:solidFill>
                  <a:srgbClr val="00B050"/>
                </a:solidFill>
                <a:effectLst/>
                <a:ea typeface="Times New Roman" panose="02020603050405020304" pitchFamily="18" charset="0"/>
                <a:cs typeface="Times New Roman" panose="02020603050405020304" pitchFamily="18" charset="0"/>
              </a:rPr>
              <a:t>adverbe :</a:t>
            </a:r>
            <a:r>
              <a:rPr lang="fr-FR" sz="1400" dirty="0">
                <a:solidFill>
                  <a:srgbClr val="00B050"/>
                </a:solidFill>
                <a:effectLst/>
                <a:ea typeface="Times New Roman" panose="02020603050405020304" pitchFamily="18" charset="0"/>
                <a:cs typeface="Times New Roman" panose="02020603050405020304" pitchFamily="18" charset="0"/>
              </a:rPr>
              <a:t> « grave »</a:t>
            </a:r>
          </a:p>
          <a:p>
            <a:pPr>
              <a:tabLst>
                <a:tab pos="1435100" algn="l"/>
              </a:tabLst>
            </a:pPr>
            <a:r>
              <a:rPr lang="fr-FR" sz="1400" dirty="0">
                <a:solidFill>
                  <a:srgbClr val="00B050"/>
                </a:solidFill>
                <a:ea typeface="Times New Roman" panose="02020603050405020304" pitchFamily="18" charset="0"/>
                <a:cs typeface="Times New Roman" panose="02020603050405020304" pitchFamily="18" charset="0"/>
              </a:rPr>
              <a:t>	</a:t>
            </a:r>
            <a:r>
              <a:rPr lang="fr-FR" sz="1400" u="sng" dirty="0">
                <a:solidFill>
                  <a:srgbClr val="00B050"/>
                </a:solidFill>
                <a:effectLst/>
                <a:ea typeface="Times New Roman" panose="02020603050405020304" pitchFamily="18" charset="0"/>
                <a:cs typeface="Times New Roman" panose="02020603050405020304" pitchFamily="18" charset="0"/>
              </a:rPr>
              <a:t>ponctuation expressive :</a:t>
            </a:r>
            <a:r>
              <a:rPr lang="fr-FR" sz="1400" dirty="0">
                <a:solidFill>
                  <a:srgbClr val="00B050"/>
                </a:solidFill>
                <a:effectLst/>
                <a:ea typeface="Times New Roman" panose="02020603050405020304" pitchFamily="18" charset="0"/>
                <a:cs typeface="Times New Roman" panose="02020603050405020304" pitchFamily="18" charset="0"/>
              </a:rPr>
              <a:t> points d’exclamation ; point d’interrogation</a:t>
            </a:r>
          </a:p>
        </p:txBody>
      </p:sp>
      <p:sp>
        <p:nvSpPr>
          <p:cNvPr id="34" name="ZoneTexte 33">
            <a:extLst>
              <a:ext uri="{FF2B5EF4-FFF2-40B4-BE49-F238E27FC236}">
                <a16:creationId xmlns:a16="http://schemas.microsoft.com/office/drawing/2014/main" id="{C9B276A2-51D9-F551-6DF4-EBD9E91C4B89}"/>
              </a:ext>
            </a:extLst>
          </p:cNvPr>
          <p:cNvSpPr txBox="1"/>
          <p:nvPr/>
        </p:nvSpPr>
        <p:spPr>
          <a:xfrm>
            <a:off x="4023732" y="3215362"/>
            <a:ext cx="8133344" cy="336631"/>
          </a:xfrm>
          <a:prstGeom prst="rect">
            <a:avLst/>
          </a:prstGeom>
          <a:noFill/>
        </p:spPr>
        <p:txBody>
          <a:bodyPr wrap="square">
            <a:spAutoFit/>
          </a:bodyPr>
          <a:lstStyle/>
          <a:p>
            <a:pPr marL="0" lvl="1">
              <a:lnSpc>
                <a:spcPct val="107000"/>
              </a:lnSpc>
              <a:spcAft>
                <a:spcPts val="600"/>
              </a:spcAft>
              <a:buSzPts val="1000"/>
              <a:tabLst>
                <a:tab pos="914400" algn="l"/>
              </a:tabLst>
            </a:pPr>
            <a:r>
              <a:rPr lang="fr-FR" sz="1600" dirty="0">
                <a:solidFill>
                  <a:srgbClr val="27251E"/>
                </a:solidFill>
                <a:latin typeface="Arial" panose="020B0604020202020204" pitchFamily="34" charset="0"/>
                <a:ea typeface="Times New Roman" panose="02020603050405020304" pitchFamily="18" charset="0"/>
                <a:cs typeface="Arial" panose="020B0604020202020204" pitchFamily="34" charset="0"/>
              </a:rPr>
              <a:t>L</a:t>
            </a:r>
            <a:r>
              <a:rPr lang="fr-FR" sz="16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e cas « ASAP » - Qu’est-ce que ce mot ? Sa signification ?</a:t>
            </a:r>
            <a:endPar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5" name="ZoneTexte 34">
            <a:extLst>
              <a:ext uri="{FF2B5EF4-FFF2-40B4-BE49-F238E27FC236}">
                <a16:creationId xmlns:a16="http://schemas.microsoft.com/office/drawing/2014/main" id="{8DA62004-2A15-4A6D-5E0E-35D9734FC0F5}"/>
              </a:ext>
            </a:extLst>
          </p:cNvPr>
          <p:cNvSpPr txBox="1"/>
          <p:nvPr/>
        </p:nvSpPr>
        <p:spPr>
          <a:xfrm>
            <a:off x="4023732" y="3578541"/>
            <a:ext cx="7890362" cy="738664"/>
          </a:xfrm>
          <a:prstGeom prst="rect">
            <a:avLst/>
          </a:prstGeom>
          <a:noFill/>
        </p:spPr>
        <p:txBody>
          <a:bodyPr wrap="square">
            <a:spAutoFit/>
          </a:bodyPr>
          <a:lstStyle/>
          <a:p>
            <a:r>
              <a:rPr lang="fr-FR" sz="1400" b="1" dirty="0">
                <a:solidFill>
                  <a:srgbClr val="00B050"/>
                </a:solidFill>
                <a:effectLst/>
                <a:ea typeface="Times New Roman" panose="02020603050405020304" pitchFamily="18" charset="0"/>
                <a:cs typeface="Times New Roman" panose="02020603050405020304" pitchFamily="18" charset="0"/>
              </a:rPr>
              <a:t>ASAP :</a:t>
            </a:r>
            <a:r>
              <a:rPr lang="fr-FR" sz="1400" dirty="0">
                <a:solidFill>
                  <a:srgbClr val="00B050"/>
                </a:solidFill>
                <a:effectLst/>
                <a:ea typeface="Times New Roman" panose="02020603050405020304" pitchFamily="18" charset="0"/>
                <a:cs typeface="Times New Roman" panose="02020603050405020304" pitchFamily="18" charset="0"/>
              </a:rPr>
              <a:t> 	Acronyme (Cf. glossaire)</a:t>
            </a:r>
          </a:p>
          <a:p>
            <a:r>
              <a:rPr lang="fr-FR" sz="1400" dirty="0">
                <a:solidFill>
                  <a:srgbClr val="00B050"/>
                </a:solidFill>
                <a:ea typeface="Times New Roman" panose="02020603050405020304" pitchFamily="18" charset="0"/>
                <a:cs typeface="Times New Roman" panose="02020603050405020304" pitchFamily="18" charset="0"/>
              </a:rPr>
              <a:t>	</a:t>
            </a:r>
            <a:r>
              <a:rPr lang="fr-FR" sz="1400" b="1" dirty="0">
                <a:solidFill>
                  <a:srgbClr val="00B050"/>
                </a:solidFill>
                <a:effectLst/>
                <a:ea typeface="Times New Roman" panose="02020603050405020304" pitchFamily="18" charset="0"/>
                <a:cs typeface="Times New Roman" panose="02020603050405020304" pitchFamily="18" charset="0"/>
              </a:rPr>
              <a:t>A</a:t>
            </a:r>
            <a:r>
              <a:rPr lang="fr-FR" sz="1400" dirty="0">
                <a:solidFill>
                  <a:srgbClr val="00B050"/>
                </a:solidFill>
                <a:effectLst/>
                <a:ea typeface="Times New Roman" panose="02020603050405020304" pitchFamily="18" charset="0"/>
                <a:cs typeface="Times New Roman" panose="02020603050405020304" pitchFamily="18" charset="0"/>
              </a:rPr>
              <a:t>s </a:t>
            </a:r>
            <a:r>
              <a:rPr lang="fr-FR" sz="1400" b="1" dirty="0" err="1">
                <a:solidFill>
                  <a:srgbClr val="00B050"/>
                </a:solidFill>
                <a:effectLst/>
                <a:ea typeface="Times New Roman" panose="02020603050405020304" pitchFamily="18" charset="0"/>
                <a:cs typeface="Times New Roman" panose="02020603050405020304" pitchFamily="18" charset="0"/>
              </a:rPr>
              <a:t>S</a:t>
            </a:r>
            <a:r>
              <a:rPr lang="fr-FR" sz="1400" dirty="0" err="1">
                <a:solidFill>
                  <a:srgbClr val="00B050"/>
                </a:solidFill>
                <a:effectLst/>
                <a:ea typeface="Times New Roman" panose="02020603050405020304" pitchFamily="18" charset="0"/>
                <a:cs typeface="Times New Roman" panose="02020603050405020304" pitchFamily="18" charset="0"/>
              </a:rPr>
              <a:t>oon</a:t>
            </a:r>
            <a:r>
              <a:rPr lang="fr-FR" sz="1400" dirty="0">
                <a:solidFill>
                  <a:srgbClr val="00B050"/>
                </a:solidFill>
                <a:effectLst/>
                <a:ea typeface="Times New Roman" panose="02020603050405020304" pitchFamily="18" charset="0"/>
                <a:cs typeface="Times New Roman" panose="02020603050405020304" pitchFamily="18" charset="0"/>
              </a:rPr>
              <a:t> </a:t>
            </a:r>
            <a:r>
              <a:rPr lang="fr-FR" sz="1400" b="1" dirty="0">
                <a:solidFill>
                  <a:srgbClr val="00B050"/>
                </a:solidFill>
                <a:effectLst/>
                <a:ea typeface="Times New Roman" panose="02020603050405020304" pitchFamily="18" charset="0"/>
                <a:cs typeface="Times New Roman" panose="02020603050405020304" pitchFamily="18" charset="0"/>
              </a:rPr>
              <a:t>A</a:t>
            </a:r>
            <a:r>
              <a:rPr lang="fr-FR" sz="1400" dirty="0">
                <a:solidFill>
                  <a:srgbClr val="00B050"/>
                </a:solidFill>
                <a:effectLst/>
                <a:ea typeface="Times New Roman" panose="02020603050405020304" pitchFamily="18" charset="0"/>
                <a:cs typeface="Times New Roman" panose="02020603050405020304" pitchFamily="18" charset="0"/>
              </a:rPr>
              <a:t>s </a:t>
            </a:r>
            <a:r>
              <a:rPr lang="fr-FR" sz="1400" b="1" dirty="0">
                <a:solidFill>
                  <a:srgbClr val="00B050"/>
                </a:solidFill>
                <a:effectLst/>
                <a:ea typeface="Times New Roman" panose="02020603050405020304" pitchFamily="18" charset="0"/>
                <a:cs typeface="Times New Roman" panose="02020603050405020304" pitchFamily="18" charset="0"/>
              </a:rPr>
              <a:t>P</a:t>
            </a:r>
            <a:r>
              <a:rPr lang="fr-FR" sz="1400" dirty="0">
                <a:solidFill>
                  <a:srgbClr val="00B050"/>
                </a:solidFill>
                <a:effectLst/>
                <a:ea typeface="Times New Roman" panose="02020603050405020304" pitchFamily="18" charset="0"/>
                <a:cs typeface="Times New Roman" panose="02020603050405020304" pitchFamily="18" charset="0"/>
              </a:rPr>
              <a:t>ossible = </a:t>
            </a:r>
            <a:r>
              <a:rPr lang="fr-FR" sz="1400" b="1" dirty="0">
                <a:solidFill>
                  <a:srgbClr val="00B050"/>
                </a:solidFill>
                <a:effectLst/>
                <a:ea typeface="Times New Roman" panose="02020603050405020304" pitchFamily="18" charset="0"/>
                <a:cs typeface="Times New Roman" panose="02020603050405020304" pitchFamily="18" charset="0"/>
              </a:rPr>
              <a:t>« dès que possible »</a:t>
            </a:r>
            <a:r>
              <a:rPr lang="fr-FR" sz="1400" dirty="0">
                <a:solidFill>
                  <a:srgbClr val="00B050"/>
                </a:solidFill>
                <a:effectLst/>
                <a:ea typeface="Times New Roman" panose="02020603050405020304" pitchFamily="18" charset="0"/>
                <a:cs typeface="Times New Roman" panose="02020603050405020304" pitchFamily="18" charset="0"/>
              </a:rPr>
              <a:t>. </a:t>
            </a:r>
            <a:r>
              <a:rPr lang="fr-FR" sz="1400" i="1" dirty="0">
                <a:solidFill>
                  <a:srgbClr val="00B050"/>
                </a:solidFill>
                <a:effectLst/>
                <a:ea typeface="Times New Roman" panose="02020603050405020304" pitchFamily="18" charset="0"/>
                <a:cs typeface="Times New Roman" panose="02020603050405020304" pitchFamily="18" charset="0"/>
              </a:rPr>
              <a:t>Complément circonstanciel de temps.</a:t>
            </a:r>
          </a:p>
          <a:p>
            <a:r>
              <a:rPr lang="fr-FR" sz="1400" i="1" dirty="0">
                <a:solidFill>
                  <a:srgbClr val="00B050"/>
                </a:solidFill>
                <a:cs typeface="Times New Roman" panose="02020603050405020304" pitchFamily="18" charset="0"/>
              </a:rPr>
              <a:t>	</a:t>
            </a:r>
            <a:r>
              <a:rPr lang="fr-FR" sz="1400" dirty="0">
                <a:solidFill>
                  <a:srgbClr val="00B050"/>
                </a:solidFill>
                <a:cs typeface="Times New Roman" panose="02020603050405020304" pitchFamily="18" charset="0"/>
              </a:rPr>
              <a:t>C’est une marque de langage professionnel.</a:t>
            </a:r>
            <a:endParaRPr lang="fr-FR" sz="1400" dirty="0">
              <a:solidFill>
                <a:srgbClr val="00B050"/>
              </a:solidFill>
            </a:endParaRPr>
          </a:p>
        </p:txBody>
      </p:sp>
    </p:spTree>
    <p:extLst>
      <p:ext uri="{BB962C8B-B14F-4D97-AF65-F5344CB8AC3E}">
        <p14:creationId xmlns:p14="http://schemas.microsoft.com/office/powerpoint/2010/main" val="3946843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anim calcmode="lin" valueType="num">
                                      <p:cBhvr>
                                        <p:cTn id="33" dur="1000" fill="hold"/>
                                        <p:tgtEl>
                                          <p:spTgt spid="31"/>
                                        </p:tgtEl>
                                        <p:attrNameLst>
                                          <p:attrName>ppt_x</p:attrName>
                                        </p:attrNameLst>
                                      </p:cBhvr>
                                      <p:tavLst>
                                        <p:tav tm="0">
                                          <p:val>
                                            <p:strVal val="#ppt_x"/>
                                          </p:val>
                                        </p:tav>
                                        <p:tav tm="100000">
                                          <p:val>
                                            <p:strVal val="#ppt_x"/>
                                          </p:val>
                                        </p:tav>
                                      </p:tavLst>
                                    </p:anim>
                                    <p:anim calcmode="lin" valueType="num">
                                      <p:cBhvr>
                                        <p:cTn id="3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ppt_x"/>
                                          </p:val>
                                        </p:tav>
                                        <p:tav tm="100000">
                                          <p:val>
                                            <p:strVal val="#ppt_x"/>
                                          </p:val>
                                        </p:tav>
                                      </p:tavLst>
                                    </p:anim>
                                    <p:anim calcmode="lin" valueType="num">
                                      <p:cBhvr additive="base">
                                        <p:cTn id="4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1000"/>
                                        <p:tgtEl>
                                          <p:spTgt spid="32"/>
                                        </p:tgtEl>
                                      </p:cBhvr>
                                    </p:animEffect>
                                    <p:anim calcmode="lin" valueType="num">
                                      <p:cBhvr>
                                        <p:cTn id="46" dur="1000" fill="hold"/>
                                        <p:tgtEl>
                                          <p:spTgt spid="32"/>
                                        </p:tgtEl>
                                        <p:attrNameLst>
                                          <p:attrName>ppt_x</p:attrName>
                                        </p:attrNameLst>
                                      </p:cBhvr>
                                      <p:tavLst>
                                        <p:tav tm="0">
                                          <p:val>
                                            <p:strVal val="#ppt_x"/>
                                          </p:val>
                                        </p:tav>
                                        <p:tav tm="100000">
                                          <p:val>
                                            <p:strVal val="#ppt_x"/>
                                          </p:val>
                                        </p:tav>
                                      </p:tavLst>
                                    </p:anim>
                                    <p:anim calcmode="lin" valueType="num">
                                      <p:cBhvr>
                                        <p:cTn id="4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1000"/>
                                        <p:tgtEl>
                                          <p:spTgt spid="35"/>
                                        </p:tgtEl>
                                      </p:cBhvr>
                                    </p:animEffect>
                                    <p:anim calcmode="lin" valueType="num">
                                      <p:cBhvr>
                                        <p:cTn id="66" dur="1000" fill="hold"/>
                                        <p:tgtEl>
                                          <p:spTgt spid="35"/>
                                        </p:tgtEl>
                                        <p:attrNameLst>
                                          <p:attrName>ppt_x</p:attrName>
                                        </p:attrNameLst>
                                      </p:cBhvr>
                                      <p:tavLst>
                                        <p:tav tm="0">
                                          <p:val>
                                            <p:strVal val="#ppt_x"/>
                                          </p:val>
                                        </p:tav>
                                        <p:tav tm="100000">
                                          <p:val>
                                            <p:strVal val="#ppt_x"/>
                                          </p:val>
                                        </p:tav>
                                      </p:tavLst>
                                    </p:anim>
                                    <p:anim calcmode="lin" valueType="num">
                                      <p:cBhvr>
                                        <p:cTn id="6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21" grpId="0"/>
      <p:bldP spid="32" grpId="0"/>
      <p:bldP spid="33" grpId="0"/>
      <p:bldP spid="34"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3">
            <a:hlinkClick r:id="" action="ppaction://noaction"/>
            <a:extLst>
              <a:ext uri="{FF2B5EF4-FFF2-40B4-BE49-F238E27FC236}">
                <a16:creationId xmlns:a16="http://schemas.microsoft.com/office/drawing/2014/main" id="{C4FD8056-9D03-4643-9E10-31F5C06A196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2">
            <a:extLst>
              <a:ext uri="{FF2B5EF4-FFF2-40B4-BE49-F238E27FC236}">
                <a16:creationId xmlns:a16="http://schemas.microsoft.com/office/drawing/2014/main" id="{A9574659-7171-4534-BDB6-685E7E1E564D}"/>
              </a:ext>
            </a:extLst>
          </p:cNvPr>
          <p:cNvGrpSpPr/>
          <p:nvPr/>
        </p:nvGrpSpPr>
        <p:grpSpPr>
          <a:xfrm>
            <a:off x="11053482" y="143241"/>
            <a:ext cx="220569" cy="600906"/>
            <a:chOff x="11053482" y="79375"/>
            <a:chExt cx="220569" cy="600906"/>
          </a:xfrm>
        </p:grpSpPr>
        <p:pic>
          <p:nvPicPr>
            <p:cNvPr id="4" name="Image 3">
              <a:hlinkClick r:id="" action="ppaction://hlinkshowjump?jump=previousslide"/>
              <a:extLst>
                <a:ext uri="{FF2B5EF4-FFF2-40B4-BE49-F238E27FC236}">
                  <a16:creationId xmlns:a16="http://schemas.microsoft.com/office/drawing/2014/main" id="{315E19CA-B517-47F8-BFBA-911A24767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5" name="Image 4">
              <a:hlinkClick r:id="" action="ppaction://hlinkshowjump?jump=nextslide"/>
              <a:extLst>
                <a:ext uri="{FF2B5EF4-FFF2-40B4-BE49-F238E27FC236}">
                  <a16:creationId xmlns:a16="http://schemas.microsoft.com/office/drawing/2014/main" id="{DBF3B071-ACE8-45D2-A230-4D17DCE469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7" name="Image 6">
            <a:extLst>
              <a:ext uri="{FF2B5EF4-FFF2-40B4-BE49-F238E27FC236}">
                <a16:creationId xmlns:a16="http://schemas.microsoft.com/office/drawing/2014/main" id="{2426D239-497E-4F16-94BD-DC888991CE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013" y="143241"/>
            <a:ext cx="1505872" cy="2329766"/>
          </a:xfrm>
          <a:prstGeom prst="rect">
            <a:avLst/>
          </a:prstGeom>
        </p:spPr>
      </p:pic>
      <p:pic>
        <p:nvPicPr>
          <p:cNvPr id="10" name="Image 9">
            <a:extLst>
              <a:ext uri="{FF2B5EF4-FFF2-40B4-BE49-F238E27FC236}">
                <a16:creationId xmlns:a16="http://schemas.microsoft.com/office/drawing/2014/main" id="{93BAD352-6AE3-4D6E-B39C-B74257241C40}"/>
              </a:ext>
            </a:extLst>
          </p:cNvPr>
          <p:cNvPicPr>
            <a:picLocks noChangeAspect="1"/>
          </p:cNvPicPr>
          <p:nvPr/>
        </p:nvPicPr>
        <p:blipFill>
          <a:blip r:embed="rId5"/>
          <a:stretch>
            <a:fillRect/>
          </a:stretch>
        </p:blipFill>
        <p:spPr>
          <a:xfrm>
            <a:off x="1306285" y="721907"/>
            <a:ext cx="3715439" cy="2101192"/>
          </a:xfrm>
          <a:prstGeom prst="rect">
            <a:avLst/>
          </a:prstGeom>
        </p:spPr>
      </p:pic>
      <p:sp>
        <p:nvSpPr>
          <p:cNvPr id="11" name="ZoneTexte 10">
            <a:extLst>
              <a:ext uri="{FF2B5EF4-FFF2-40B4-BE49-F238E27FC236}">
                <a16:creationId xmlns:a16="http://schemas.microsoft.com/office/drawing/2014/main" id="{54163481-C585-4C6F-AA16-69B388A316F1}"/>
              </a:ext>
            </a:extLst>
          </p:cNvPr>
          <p:cNvSpPr txBox="1"/>
          <p:nvPr/>
        </p:nvSpPr>
        <p:spPr>
          <a:xfrm>
            <a:off x="76290" y="3254576"/>
            <a:ext cx="2528590" cy="543162"/>
          </a:xfrm>
          <a:prstGeom prst="rect">
            <a:avLst/>
          </a:prstGeom>
          <a:noFill/>
        </p:spPr>
        <p:txBody>
          <a:bodyPr wrap="square">
            <a:spAutoFit/>
          </a:bodyPr>
          <a:lstStyle/>
          <a:p>
            <a:pPr marL="0" lvl="1" algn="ctr">
              <a:lnSpc>
                <a:spcPct val="107000"/>
              </a:lnSpc>
              <a:spcAft>
                <a:spcPts val="600"/>
              </a:spcAft>
              <a:buSzPts val="1000"/>
              <a:tabLst>
                <a:tab pos="914400" algn="l"/>
              </a:tabLst>
            </a:pPr>
            <a:r>
              <a:rPr lang="fr-FR" sz="1400" i="1" dirty="0">
                <a:solidFill>
                  <a:srgbClr val="002060"/>
                </a:solidFill>
                <a:ea typeface="Times New Roman" panose="02020603050405020304" pitchFamily="18" charset="0"/>
                <a:cs typeface="Arial" panose="020B0604020202020204" pitchFamily="34" charset="0"/>
              </a:rPr>
              <a:t>langage grossier, cru ou insultant, souvent choquant.</a:t>
            </a:r>
            <a:endParaRPr lang="fr-FR" sz="1400" i="1" dirty="0">
              <a:solidFill>
                <a:srgbClr val="002060"/>
              </a:solidFill>
              <a:effectLst/>
              <a:ea typeface="Calibri" panose="020F0502020204030204" pitchFamily="34" charset="0"/>
              <a:cs typeface="Arial" panose="020B0604020202020204" pitchFamily="34" charset="0"/>
            </a:endParaRPr>
          </a:p>
        </p:txBody>
      </p:sp>
      <p:sp>
        <p:nvSpPr>
          <p:cNvPr id="15" name="ZoneTexte 14">
            <a:extLst>
              <a:ext uri="{FF2B5EF4-FFF2-40B4-BE49-F238E27FC236}">
                <a16:creationId xmlns:a16="http://schemas.microsoft.com/office/drawing/2014/main" id="{756A6A8A-F2A6-426C-9F58-2157F5B34CC6}"/>
              </a:ext>
            </a:extLst>
          </p:cNvPr>
          <p:cNvSpPr txBox="1"/>
          <p:nvPr/>
        </p:nvSpPr>
        <p:spPr>
          <a:xfrm>
            <a:off x="1101446" y="2642240"/>
            <a:ext cx="4000823" cy="564385"/>
          </a:xfrm>
          <a:prstGeom prst="rect">
            <a:avLst/>
          </a:prstGeom>
          <a:noFill/>
        </p:spPr>
        <p:txBody>
          <a:bodyPr wrap="square">
            <a:spAutoFit/>
          </a:bodyPr>
          <a:lstStyle/>
          <a:p>
            <a:pPr marL="0" lvl="1">
              <a:lnSpc>
                <a:spcPct val="107000"/>
              </a:lnSpc>
              <a:spcAft>
                <a:spcPts val="600"/>
              </a:spcAft>
              <a:buSzPts val="1000"/>
              <a:tabLst>
                <a:tab pos="914400" algn="l"/>
              </a:tabLst>
            </a:pPr>
            <a:r>
              <a:rPr lang="fr-FR" sz="1400" b="1" dirty="0">
                <a:solidFill>
                  <a:srgbClr val="FF0000"/>
                </a:solidFill>
                <a:ea typeface="Times New Roman" panose="02020603050405020304" pitchFamily="18" charset="0"/>
                <a:cs typeface="Arial" panose="020B0604020202020204" pitchFamily="34" charset="0"/>
              </a:rPr>
              <a:t>ou</a:t>
            </a:r>
            <a:r>
              <a:rPr lang="fr-FR" sz="1400" dirty="0">
                <a:solidFill>
                  <a:srgbClr val="0070C0"/>
                </a:solidFill>
                <a:ea typeface="Times New Roman" panose="02020603050405020304" pitchFamily="18" charset="0"/>
                <a:cs typeface="Arial" panose="020B0604020202020204" pitchFamily="34" charset="0"/>
              </a:rPr>
              <a:t> </a:t>
            </a:r>
            <a:r>
              <a:rPr lang="fr-FR" sz="3000" b="1" spc="80" dirty="0">
                <a:solidFill>
                  <a:srgbClr val="0070C0"/>
                </a:solidFill>
                <a:ea typeface="Times New Roman" panose="02020603050405020304" pitchFamily="18" charset="0"/>
                <a:cs typeface="Arial" panose="020B0604020202020204" pitchFamily="34" charset="0"/>
              </a:rPr>
              <a:t>NIVEAUX DE LANGUE</a:t>
            </a:r>
            <a:endParaRPr lang="fr-FR" sz="3000" b="1" spc="80" dirty="0">
              <a:solidFill>
                <a:srgbClr val="0070C0"/>
              </a:solidFill>
              <a:effectLst/>
              <a:ea typeface="Calibri" panose="020F0502020204030204" pitchFamily="34" charset="0"/>
              <a:cs typeface="Arial" panose="020B0604020202020204" pitchFamily="34" charset="0"/>
            </a:endParaRPr>
          </a:p>
        </p:txBody>
      </p:sp>
      <p:sp>
        <p:nvSpPr>
          <p:cNvPr id="16" name="Accolade fermante 15">
            <a:extLst>
              <a:ext uri="{FF2B5EF4-FFF2-40B4-BE49-F238E27FC236}">
                <a16:creationId xmlns:a16="http://schemas.microsoft.com/office/drawing/2014/main" id="{F1860F44-CD22-4355-AC1A-287FF1FEA235}"/>
              </a:ext>
            </a:extLst>
          </p:cNvPr>
          <p:cNvSpPr/>
          <p:nvPr/>
        </p:nvSpPr>
        <p:spPr>
          <a:xfrm>
            <a:off x="5102269" y="744147"/>
            <a:ext cx="286477" cy="2309771"/>
          </a:xfrm>
          <a:prstGeom prst="rightBrace">
            <a:avLst>
              <a:gd name="adj1" fmla="val 35154"/>
              <a:gd name="adj2" fmla="val 77132"/>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FF0000"/>
              </a:solidFill>
            </a:endParaRPr>
          </a:p>
        </p:txBody>
      </p:sp>
      <p:sp>
        <p:nvSpPr>
          <p:cNvPr id="17" name="ZoneTexte 16">
            <a:extLst>
              <a:ext uri="{FF2B5EF4-FFF2-40B4-BE49-F238E27FC236}">
                <a16:creationId xmlns:a16="http://schemas.microsoft.com/office/drawing/2014/main" id="{A17FE1F5-FEA5-48F7-A07F-9D77478E1FEF}"/>
              </a:ext>
            </a:extLst>
          </p:cNvPr>
          <p:cNvSpPr txBox="1"/>
          <p:nvPr/>
        </p:nvSpPr>
        <p:spPr>
          <a:xfrm>
            <a:off x="5499836" y="2369138"/>
            <a:ext cx="1724695"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dirty="0">
                <a:solidFill>
                  <a:srgbClr val="0070C0"/>
                </a:solidFill>
                <a:ea typeface="Times New Roman" panose="02020603050405020304" pitchFamily="18" charset="0"/>
                <a:cs typeface="Arial" panose="020B0604020202020204" pitchFamily="34" charset="0"/>
              </a:rPr>
              <a:t>déterminés par…</a:t>
            </a:r>
            <a:endParaRPr lang="fr-FR" sz="1400" dirty="0">
              <a:solidFill>
                <a:srgbClr val="0070C0"/>
              </a:solidFill>
              <a:effectLst/>
              <a:ea typeface="Calibri" panose="020F0502020204030204" pitchFamily="34" charset="0"/>
              <a:cs typeface="Arial" panose="020B0604020202020204" pitchFamily="34" charset="0"/>
            </a:endParaRPr>
          </a:p>
        </p:txBody>
      </p:sp>
      <p:cxnSp>
        <p:nvCxnSpPr>
          <p:cNvPr id="18" name="Connecteur droit avec flèche 17">
            <a:extLst>
              <a:ext uri="{FF2B5EF4-FFF2-40B4-BE49-F238E27FC236}">
                <a16:creationId xmlns:a16="http://schemas.microsoft.com/office/drawing/2014/main" id="{493B5DE6-A000-4F5E-93FC-89803EBF8832}"/>
              </a:ext>
            </a:extLst>
          </p:cNvPr>
          <p:cNvCxnSpPr>
            <a:cxnSpLocks/>
          </p:cNvCxnSpPr>
          <p:nvPr/>
        </p:nvCxnSpPr>
        <p:spPr>
          <a:xfrm>
            <a:off x="6978218" y="2558061"/>
            <a:ext cx="34396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D31D5F5C-6C7D-4A84-A489-AA4F5ABAA332}"/>
              </a:ext>
            </a:extLst>
          </p:cNvPr>
          <p:cNvSpPr txBox="1"/>
          <p:nvPr/>
        </p:nvSpPr>
        <p:spPr>
          <a:xfrm>
            <a:off x="7433275" y="2373753"/>
            <a:ext cx="1724695"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dirty="0">
                <a:solidFill>
                  <a:srgbClr val="0070C0"/>
                </a:solidFill>
                <a:ea typeface="Times New Roman" panose="02020603050405020304" pitchFamily="18" charset="0"/>
                <a:cs typeface="Arial" panose="020B0604020202020204" pitchFamily="34" charset="0"/>
              </a:rPr>
              <a:t>Le </a:t>
            </a:r>
            <a:r>
              <a:rPr lang="fr-FR" sz="1400" b="1" dirty="0">
                <a:solidFill>
                  <a:srgbClr val="0070C0"/>
                </a:solidFill>
                <a:ea typeface="Times New Roman" panose="02020603050405020304" pitchFamily="18" charset="0"/>
                <a:cs typeface="Arial" panose="020B0604020202020204" pitchFamily="34" charset="0"/>
              </a:rPr>
              <a:t>vocabulaire</a:t>
            </a:r>
            <a:r>
              <a:rPr lang="fr-FR" sz="1400" dirty="0">
                <a:solidFill>
                  <a:srgbClr val="0070C0"/>
                </a:solidFill>
                <a:ea typeface="Times New Roman" panose="02020603050405020304" pitchFamily="18" charset="0"/>
                <a:cs typeface="Arial" panose="020B0604020202020204" pitchFamily="34" charset="0"/>
              </a:rPr>
              <a:t> ;</a:t>
            </a:r>
            <a:endParaRPr lang="fr-FR" sz="1400" dirty="0">
              <a:solidFill>
                <a:srgbClr val="0070C0"/>
              </a:solidFill>
              <a:effectLst/>
              <a:ea typeface="Calibri" panose="020F0502020204030204" pitchFamily="34" charset="0"/>
              <a:cs typeface="Arial" panose="020B0604020202020204" pitchFamily="34" charset="0"/>
            </a:endParaRPr>
          </a:p>
        </p:txBody>
      </p:sp>
      <p:sp>
        <p:nvSpPr>
          <p:cNvPr id="21" name="ZoneTexte 20">
            <a:extLst>
              <a:ext uri="{FF2B5EF4-FFF2-40B4-BE49-F238E27FC236}">
                <a16:creationId xmlns:a16="http://schemas.microsoft.com/office/drawing/2014/main" id="{BCE624B8-A6E2-453C-9626-ACD601894F88}"/>
              </a:ext>
            </a:extLst>
          </p:cNvPr>
          <p:cNvSpPr txBox="1"/>
          <p:nvPr/>
        </p:nvSpPr>
        <p:spPr>
          <a:xfrm>
            <a:off x="7433275" y="2681788"/>
            <a:ext cx="2234508"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dirty="0">
                <a:solidFill>
                  <a:srgbClr val="0070C0"/>
                </a:solidFill>
                <a:ea typeface="Times New Roman" panose="02020603050405020304" pitchFamily="18" charset="0"/>
                <a:cs typeface="Arial" panose="020B0604020202020204" pitchFamily="34" charset="0"/>
              </a:rPr>
              <a:t>La </a:t>
            </a:r>
            <a:r>
              <a:rPr lang="fr-FR" sz="1400" b="1" dirty="0">
                <a:solidFill>
                  <a:srgbClr val="0070C0"/>
                </a:solidFill>
                <a:ea typeface="Times New Roman" panose="02020603050405020304" pitchFamily="18" charset="0"/>
                <a:cs typeface="Arial" panose="020B0604020202020204" pitchFamily="34" charset="0"/>
              </a:rPr>
              <a:t>construction de phrases</a:t>
            </a:r>
            <a:r>
              <a:rPr lang="fr-FR" sz="1400" dirty="0">
                <a:solidFill>
                  <a:srgbClr val="0070C0"/>
                </a:solidFill>
                <a:ea typeface="Times New Roman" panose="02020603050405020304" pitchFamily="18" charset="0"/>
                <a:cs typeface="Arial" panose="020B0604020202020204" pitchFamily="34" charset="0"/>
              </a:rPr>
              <a:t>.</a:t>
            </a:r>
            <a:endParaRPr lang="fr-FR" sz="1400" dirty="0">
              <a:solidFill>
                <a:srgbClr val="0070C0"/>
              </a:solidFill>
              <a:effectLst/>
              <a:ea typeface="Calibri" panose="020F0502020204030204" pitchFamily="34" charset="0"/>
              <a:cs typeface="Arial" panose="020B0604020202020204" pitchFamily="34" charset="0"/>
            </a:endParaRPr>
          </a:p>
        </p:txBody>
      </p:sp>
      <p:cxnSp>
        <p:nvCxnSpPr>
          <p:cNvPr id="22" name="Connecteur droit avec flèche 21">
            <a:extLst>
              <a:ext uri="{FF2B5EF4-FFF2-40B4-BE49-F238E27FC236}">
                <a16:creationId xmlns:a16="http://schemas.microsoft.com/office/drawing/2014/main" id="{15D5B16C-01F3-4BE1-B793-4A87BB3696E8}"/>
              </a:ext>
            </a:extLst>
          </p:cNvPr>
          <p:cNvCxnSpPr>
            <a:cxnSpLocks/>
          </p:cNvCxnSpPr>
          <p:nvPr/>
        </p:nvCxnSpPr>
        <p:spPr>
          <a:xfrm>
            <a:off x="6978218" y="2838113"/>
            <a:ext cx="34396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9" name="Tableau 18">
            <a:extLst>
              <a:ext uri="{FF2B5EF4-FFF2-40B4-BE49-F238E27FC236}">
                <a16:creationId xmlns:a16="http://schemas.microsoft.com/office/drawing/2014/main" id="{6067A4E5-71C9-4ABF-B13F-BE0209769DDE}"/>
              </a:ext>
            </a:extLst>
          </p:cNvPr>
          <p:cNvGraphicFramePr>
            <a:graphicFrameLocks noGrp="1"/>
          </p:cNvGraphicFramePr>
          <p:nvPr>
            <p:extLst>
              <p:ext uri="{D42A27DB-BD31-4B8C-83A1-F6EECF244321}">
                <p14:modId xmlns:p14="http://schemas.microsoft.com/office/powerpoint/2010/main" val="2612880502"/>
              </p:ext>
            </p:extLst>
          </p:nvPr>
        </p:nvGraphicFramePr>
        <p:xfrm>
          <a:off x="76290" y="4016429"/>
          <a:ext cx="12041060" cy="1498600"/>
        </p:xfrm>
        <a:graphic>
          <a:graphicData uri="http://schemas.openxmlformats.org/drawingml/2006/table">
            <a:tbl>
              <a:tblPr firstRow="1" bandRow="1">
                <a:tableStyleId>{5940675A-B579-460E-94D1-54222C63F5DA}</a:tableStyleId>
              </a:tblPr>
              <a:tblGrid>
                <a:gridCol w="2408212">
                  <a:extLst>
                    <a:ext uri="{9D8B030D-6E8A-4147-A177-3AD203B41FA5}">
                      <a16:colId xmlns:a16="http://schemas.microsoft.com/office/drawing/2014/main" val="4265258744"/>
                    </a:ext>
                  </a:extLst>
                </a:gridCol>
                <a:gridCol w="2408212">
                  <a:extLst>
                    <a:ext uri="{9D8B030D-6E8A-4147-A177-3AD203B41FA5}">
                      <a16:colId xmlns:a16="http://schemas.microsoft.com/office/drawing/2014/main" val="4007971689"/>
                    </a:ext>
                  </a:extLst>
                </a:gridCol>
                <a:gridCol w="2408212">
                  <a:extLst>
                    <a:ext uri="{9D8B030D-6E8A-4147-A177-3AD203B41FA5}">
                      <a16:colId xmlns:a16="http://schemas.microsoft.com/office/drawing/2014/main" val="2547431516"/>
                    </a:ext>
                  </a:extLst>
                </a:gridCol>
                <a:gridCol w="2408212">
                  <a:extLst>
                    <a:ext uri="{9D8B030D-6E8A-4147-A177-3AD203B41FA5}">
                      <a16:colId xmlns:a16="http://schemas.microsoft.com/office/drawing/2014/main" val="2153522186"/>
                    </a:ext>
                  </a:extLst>
                </a:gridCol>
                <a:gridCol w="2408212">
                  <a:extLst>
                    <a:ext uri="{9D8B030D-6E8A-4147-A177-3AD203B41FA5}">
                      <a16:colId xmlns:a16="http://schemas.microsoft.com/office/drawing/2014/main" val="420497962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dirty="0">
                          <a:solidFill>
                            <a:srgbClr val="0070C0"/>
                          </a:solidFill>
                          <a:sym typeface="Wingdings" panose="05000000000000000000" pitchFamily="2" charset="2"/>
                        </a:rPr>
                        <a:t> </a:t>
                      </a:r>
                      <a:r>
                        <a:rPr lang="fr-FR" sz="1500" dirty="0">
                          <a:solidFill>
                            <a:srgbClr val="0070C0"/>
                          </a:solidFill>
                        </a:rPr>
                        <a:t>Registre VULGAIRE</a:t>
                      </a:r>
                      <a:endParaRPr lang="fr-FR" sz="1500" dirty="0">
                        <a:solidFill>
                          <a:srgbClr val="0070C0"/>
                        </a:solidFill>
                        <a:effectLst/>
                        <a:ea typeface="Calibri" panose="020F0502020204030204" pitchFamily="34" charset="0"/>
                        <a:cs typeface="Arial" panose="020B0604020202020204" pitchFamily="34" charset="0"/>
                      </a:endParaRPr>
                    </a:p>
                  </a:txBody>
                  <a:tcPr anchor="ctr" anchorCtr="1">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dirty="0">
                          <a:solidFill>
                            <a:srgbClr val="0070C0"/>
                          </a:solidFill>
                          <a:sym typeface="Wingdings" panose="05000000000000000000" pitchFamily="2" charset="2"/>
                        </a:rPr>
                        <a:t> </a:t>
                      </a:r>
                      <a:r>
                        <a:rPr kumimoji="0" lang="fr-FR" sz="1500" b="0" u="none" strike="noStrike" kern="1200" cap="none" spc="0" normalizeH="0" baseline="0" noProof="0" dirty="0">
                          <a:ln>
                            <a:noFill/>
                          </a:ln>
                          <a:solidFill>
                            <a:srgbClr val="0070C0"/>
                          </a:solidFill>
                          <a:effectLst/>
                          <a:uLnTx/>
                          <a:uFillTx/>
                        </a:rPr>
                        <a:t>Registre FAMILIER</a:t>
                      </a:r>
                      <a:endParaRPr kumimoji="0" lang="fr-FR" sz="1500" b="0" i="0" u="none" strike="noStrike" kern="1200" cap="none" spc="0" normalizeH="0" baseline="0" noProof="0" dirty="0">
                        <a:ln>
                          <a:noFill/>
                        </a:ln>
                        <a:solidFill>
                          <a:srgbClr val="0070C0"/>
                        </a:solidFill>
                        <a:effectLst/>
                        <a:uLnTx/>
                        <a:uFillTx/>
                        <a:latin typeface="Calibri" panose="020F0502020204030204"/>
                        <a:ea typeface="Calibri" panose="020F0502020204030204" pitchFamily="34" charset="0"/>
                        <a:cs typeface="Arial" panose="020B0604020202020204" pitchFamily="34" charset="0"/>
                      </a:endParaRPr>
                    </a:p>
                  </a:txBody>
                  <a:tcPr anchor="ctr" anchorCtr="1">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dirty="0">
                          <a:solidFill>
                            <a:srgbClr val="0070C0"/>
                          </a:solidFill>
                          <a:sym typeface="Wingdings" panose="05000000000000000000" pitchFamily="2" charset="2"/>
                        </a:rPr>
                        <a:t> </a:t>
                      </a:r>
                      <a:r>
                        <a:rPr kumimoji="0" lang="fr-FR" sz="1500" b="1" u="none" strike="noStrike" kern="1200" cap="none" spc="0" normalizeH="0" baseline="0" noProof="0" dirty="0">
                          <a:ln>
                            <a:noFill/>
                          </a:ln>
                          <a:solidFill>
                            <a:srgbClr val="0070C0"/>
                          </a:solidFill>
                          <a:effectLst/>
                          <a:uLnTx/>
                          <a:uFillTx/>
                        </a:rPr>
                        <a:t>Registre COURANT</a:t>
                      </a:r>
                      <a:endParaRPr kumimoji="0" lang="fr-FR" sz="1500" b="1" i="0" u="none" strike="noStrike" kern="1200" cap="none" spc="0" normalizeH="0" baseline="0" noProof="0" dirty="0">
                        <a:ln>
                          <a:noFill/>
                        </a:ln>
                        <a:solidFill>
                          <a:srgbClr val="0070C0"/>
                        </a:solidFill>
                        <a:effectLst/>
                        <a:uLnTx/>
                        <a:uFillTx/>
                        <a:latin typeface="Calibri" panose="020F0502020204030204"/>
                        <a:ea typeface="Calibri" panose="020F0502020204030204" pitchFamily="34" charset="0"/>
                        <a:cs typeface="Arial" panose="020B0604020202020204" pitchFamily="34" charset="0"/>
                      </a:endParaRPr>
                    </a:p>
                  </a:txBody>
                  <a:tcPr anchor="ctr" anchorCtr="1">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dirty="0">
                          <a:solidFill>
                            <a:srgbClr val="0070C0"/>
                          </a:solidFill>
                          <a:sym typeface="Wingdings" panose="05000000000000000000" pitchFamily="2" charset="2"/>
                        </a:rPr>
                        <a:t> </a:t>
                      </a:r>
                      <a:r>
                        <a:rPr kumimoji="0" lang="fr-FR" sz="1500" b="1" u="none" strike="noStrike" kern="1200" cap="none" spc="0" normalizeH="0" baseline="0" noProof="0" dirty="0">
                          <a:ln>
                            <a:noFill/>
                          </a:ln>
                          <a:solidFill>
                            <a:srgbClr val="0070C0"/>
                          </a:solidFill>
                          <a:effectLst/>
                          <a:uLnTx/>
                          <a:uFillTx/>
                        </a:rPr>
                        <a:t>Registre PROFESSIONNEL</a:t>
                      </a:r>
                      <a:endParaRPr kumimoji="0" lang="fr-FR" sz="1500" b="1" i="0" u="none" strike="noStrike" kern="1200" cap="none" spc="0" normalizeH="0" baseline="0" noProof="0" dirty="0">
                        <a:ln>
                          <a:noFill/>
                        </a:ln>
                        <a:solidFill>
                          <a:srgbClr val="0070C0"/>
                        </a:solidFill>
                        <a:effectLst/>
                        <a:uLnTx/>
                        <a:uFillTx/>
                        <a:latin typeface="Calibri" panose="020F0502020204030204"/>
                        <a:ea typeface="Calibri" panose="020F0502020204030204" pitchFamily="34" charset="0"/>
                        <a:cs typeface="Arial" panose="020B0604020202020204" pitchFamily="34" charset="0"/>
                      </a:endParaRPr>
                    </a:p>
                  </a:txBody>
                  <a:tcPr anchor="ctr" anchorCtr="1">
                    <a:solidFill>
                      <a:schemeClr val="accent6">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500" b="0" u="none" strike="noStrike" kern="1200" cap="none" spc="0" normalizeH="0" baseline="0" noProof="0" dirty="0">
                          <a:ln>
                            <a:noFill/>
                          </a:ln>
                          <a:solidFill>
                            <a:srgbClr val="0070C0"/>
                          </a:solidFill>
                          <a:effectLst/>
                          <a:uLnTx/>
                          <a:uFillTx/>
                          <a:sym typeface="Wingdings" panose="05000000000000000000" pitchFamily="2" charset="2"/>
                        </a:rPr>
                        <a:t></a:t>
                      </a:r>
                      <a:r>
                        <a:rPr kumimoji="0" lang="fr-FR" sz="1500" b="1" u="none" strike="noStrike" kern="1200" cap="none" spc="0" normalizeH="0" baseline="0" noProof="0" dirty="0">
                          <a:ln>
                            <a:noFill/>
                          </a:ln>
                          <a:solidFill>
                            <a:srgbClr val="0070C0"/>
                          </a:solidFill>
                          <a:effectLst/>
                          <a:uLnTx/>
                          <a:uFillTx/>
                          <a:sym typeface="Wingdings" panose="05000000000000000000" pitchFamily="2" charset="2"/>
                        </a:rPr>
                        <a:t> </a:t>
                      </a:r>
                      <a:r>
                        <a:rPr kumimoji="0" lang="fr-FR" sz="1500" b="1" u="none" strike="noStrike" kern="1200" cap="none" spc="0" normalizeH="0" baseline="0" noProof="0" dirty="0">
                          <a:ln>
                            <a:noFill/>
                          </a:ln>
                          <a:solidFill>
                            <a:srgbClr val="0070C0"/>
                          </a:solidFill>
                          <a:effectLst/>
                          <a:uLnTx/>
                          <a:uFillTx/>
                        </a:rPr>
                        <a:t>Registre SOUTENU</a:t>
                      </a:r>
                      <a:endParaRPr kumimoji="0" lang="fr-FR" sz="1500" b="1" i="0" u="none" strike="noStrike" kern="1200" cap="none" spc="0" normalizeH="0" baseline="0" noProof="0" dirty="0">
                        <a:ln>
                          <a:noFill/>
                        </a:ln>
                        <a:solidFill>
                          <a:srgbClr val="0070C0"/>
                        </a:solidFill>
                        <a:effectLst/>
                        <a:uLnTx/>
                        <a:uFillTx/>
                        <a:latin typeface="Calibri" panose="020F0502020204030204"/>
                        <a:ea typeface="Calibri" panose="020F0502020204030204" pitchFamily="34" charset="0"/>
                        <a:cs typeface="Arial" panose="020B0604020202020204" pitchFamily="34" charset="0"/>
                      </a:endParaRPr>
                    </a:p>
                  </a:txBody>
                  <a:tcPr anchor="ctr" anchorCtr="1">
                    <a:solidFill>
                      <a:srgbClr val="00B050"/>
                    </a:solidFill>
                  </a:tcPr>
                </a:tc>
                <a:extLst>
                  <a:ext uri="{0D108BD9-81ED-4DB2-BD59-A6C34878D82A}">
                    <a16:rowId xmlns:a16="http://schemas.microsoft.com/office/drawing/2014/main" val="508674623"/>
                  </a:ext>
                </a:extLst>
              </a:tr>
              <a:tr h="881417">
                <a:tc>
                  <a:txBody>
                    <a:bodyPr/>
                    <a:lstStyle/>
                    <a:p>
                      <a:r>
                        <a:rPr lang="fr-FR" sz="1700" dirty="0"/>
                        <a:t>« Ca me </a:t>
                      </a:r>
                      <a:r>
                        <a:rPr lang="fr-FR" sz="1700" b="1" dirty="0">
                          <a:solidFill>
                            <a:srgbClr val="FF0000"/>
                          </a:solidFill>
                        </a:rPr>
                        <a:t>saoule</a:t>
                      </a:r>
                      <a:r>
                        <a:rPr lang="fr-FR" sz="1700" dirty="0"/>
                        <a:t>, j</a:t>
                      </a:r>
                      <a:r>
                        <a:rPr lang="fr-FR" sz="1700" b="1" dirty="0">
                          <a:solidFill>
                            <a:srgbClr val="FF0000"/>
                          </a:solidFill>
                        </a:rPr>
                        <a:t>’</a:t>
                      </a:r>
                      <a:r>
                        <a:rPr lang="fr-FR" sz="1700" dirty="0"/>
                        <a:t> me </a:t>
                      </a:r>
                      <a:r>
                        <a:rPr lang="fr-FR" sz="1700" b="1" dirty="0">
                          <a:solidFill>
                            <a:srgbClr val="FF0000"/>
                          </a:solidFill>
                        </a:rPr>
                        <a:t>casse</a:t>
                      </a:r>
                      <a:r>
                        <a:rPr lang="fr-FR" sz="1700" dirty="0"/>
                        <a:t> ! »</a:t>
                      </a:r>
                    </a:p>
                  </a:txBody>
                  <a:tcPr anchor="ctr" anchorCtr="1"/>
                </a:tc>
                <a:tc>
                  <a:txBody>
                    <a:bodyPr/>
                    <a:lstStyle/>
                    <a:p>
                      <a:r>
                        <a:rPr lang="fr-FR" sz="1700" dirty="0"/>
                        <a:t>« J’ai </a:t>
                      </a:r>
                      <a:r>
                        <a:rPr lang="fr-FR" sz="1700" b="1" dirty="0">
                          <a:solidFill>
                            <a:srgbClr val="FF0000"/>
                          </a:solidFill>
                        </a:rPr>
                        <a:t>pas</a:t>
                      </a:r>
                      <a:r>
                        <a:rPr lang="fr-FR" sz="1700" dirty="0"/>
                        <a:t> le temps, je dois </a:t>
                      </a:r>
                      <a:r>
                        <a:rPr lang="fr-FR" sz="1700" b="1" dirty="0">
                          <a:solidFill>
                            <a:srgbClr val="FF0000"/>
                          </a:solidFill>
                        </a:rPr>
                        <a:t>filer</a:t>
                      </a:r>
                      <a:r>
                        <a:rPr lang="fr-FR" sz="1700" dirty="0"/>
                        <a:t>. »</a:t>
                      </a:r>
                    </a:p>
                  </a:txBody>
                  <a:tcPr anchor="ctr" anchorCtr="1"/>
                </a:tc>
                <a:tc>
                  <a:txBody>
                    <a:bodyPr/>
                    <a:lstStyle/>
                    <a:p>
                      <a:r>
                        <a:rPr lang="fr-FR" sz="1700" dirty="0"/>
                        <a:t>« Je </a:t>
                      </a:r>
                      <a:r>
                        <a:rPr lang="fr-FR" sz="1700" b="1" dirty="0">
                          <a:solidFill>
                            <a:srgbClr val="FF0000"/>
                          </a:solidFill>
                        </a:rPr>
                        <a:t>n’</a:t>
                      </a:r>
                      <a:r>
                        <a:rPr lang="fr-FR" sz="1700" dirty="0"/>
                        <a:t>ai </a:t>
                      </a:r>
                      <a:r>
                        <a:rPr lang="fr-FR" sz="1700" b="1" dirty="0">
                          <a:solidFill>
                            <a:srgbClr val="FF0000"/>
                          </a:solidFill>
                        </a:rPr>
                        <a:t>pas</a:t>
                      </a:r>
                      <a:r>
                        <a:rPr lang="fr-FR" sz="1700" dirty="0"/>
                        <a:t> le temps, je dois partir. »</a:t>
                      </a:r>
                    </a:p>
                  </a:txBody>
                  <a:tcPr anchor="ctr" anchorCtr="1"/>
                </a:tc>
                <a:tc>
                  <a:txBody>
                    <a:bodyPr/>
                    <a:lstStyle/>
                    <a:p>
                      <a:r>
                        <a:rPr lang="fr-FR" sz="1700" dirty="0"/>
                        <a:t>« Mes </a:t>
                      </a:r>
                      <a:r>
                        <a:rPr lang="fr-FR" sz="1700" b="1" dirty="0">
                          <a:solidFill>
                            <a:srgbClr val="FF0000"/>
                          </a:solidFill>
                        </a:rPr>
                        <a:t>disponibilités</a:t>
                      </a:r>
                      <a:r>
                        <a:rPr lang="fr-FR" sz="1700" dirty="0"/>
                        <a:t> m’obligent à </a:t>
                      </a:r>
                      <a:r>
                        <a:rPr lang="fr-FR" sz="1700" b="1" dirty="0">
                          <a:solidFill>
                            <a:srgbClr val="FF0000"/>
                          </a:solidFill>
                        </a:rPr>
                        <a:t>ajourner</a:t>
                      </a:r>
                      <a:r>
                        <a:rPr lang="fr-FR" sz="1700" dirty="0"/>
                        <a:t> notre </a:t>
                      </a:r>
                      <a:r>
                        <a:rPr lang="fr-FR" sz="1700" b="1" dirty="0">
                          <a:solidFill>
                            <a:srgbClr val="FF0000"/>
                          </a:solidFill>
                        </a:rPr>
                        <a:t>briefing</a:t>
                      </a:r>
                      <a:r>
                        <a:rPr lang="fr-FR" sz="1700" dirty="0"/>
                        <a:t>. »</a:t>
                      </a:r>
                    </a:p>
                  </a:txBody>
                  <a:tcPr anchor="ctr" anchorCtr="1"/>
                </a:tc>
                <a:tc>
                  <a:txBody>
                    <a:bodyPr/>
                    <a:lstStyle/>
                    <a:p>
                      <a:r>
                        <a:rPr lang="fr-FR" sz="1700" dirty="0"/>
                        <a:t>« Des </a:t>
                      </a:r>
                      <a:r>
                        <a:rPr lang="fr-FR" sz="1700" b="1" dirty="0">
                          <a:solidFill>
                            <a:srgbClr val="FF0000"/>
                          </a:solidFill>
                        </a:rPr>
                        <a:t>contingences</a:t>
                      </a:r>
                      <a:r>
                        <a:rPr lang="fr-FR" sz="1700" dirty="0"/>
                        <a:t> imprévues </a:t>
                      </a:r>
                      <a:r>
                        <a:rPr lang="fr-FR" sz="1700" b="1" dirty="0">
                          <a:solidFill>
                            <a:srgbClr val="FF0000"/>
                          </a:solidFill>
                        </a:rPr>
                        <a:t>m’astreignent</a:t>
                      </a:r>
                      <a:r>
                        <a:rPr lang="fr-FR" sz="1700" dirty="0"/>
                        <a:t> à </a:t>
                      </a:r>
                      <a:r>
                        <a:rPr lang="fr-FR" sz="1700" b="1" dirty="0">
                          <a:solidFill>
                            <a:srgbClr val="FF0000"/>
                          </a:solidFill>
                        </a:rPr>
                        <a:t>surseoir</a:t>
                      </a:r>
                      <a:r>
                        <a:rPr lang="fr-FR" sz="1700" dirty="0"/>
                        <a:t> à notre </a:t>
                      </a:r>
                      <a:r>
                        <a:rPr lang="fr-FR" sz="1700" b="1" dirty="0">
                          <a:solidFill>
                            <a:srgbClr val="FF0000"/>
                          </a:solidFill>
                        </a:rPr>
                        <a:t>audience</a:t>
                      </a:r>
                      <a:r>
                        <a:rPr lang="fr-FR" sz="1700" dirty="0"/>
                        <a:t>. »</a:t>
                      </a:r>
                    </a:p>
                  </a:txBody>
                  <a:tcPr anchor="ctr" anchorCtr="1"/>
                </a:tc>
                <a:extLst>
                  <a:ext uri="{0D108BD9-81ED-4DB2-BD59-A6C34878D82A}">
                    <a16:rowId xmlns:a16="http://schemas.microsoft.com/office/drawing/2014/main" val="3311052895"/>
                  </a:ext>
                </a:extLst>
              </a:tr>
            </a:tbl>
          </a:graphicData>
        </a:graphic>
      </p:graphicFrame>
      <p:cxnSp>
        <p:nvCxnSpPr>
          <p:cNvPr id="23" name="Connecteur droit avec flèche 22">
            <a:extLst>
              <a:ext uri="{FF2B5EF4-FFF2-40B4-BE49-F238E27FC236}">
                <a16:creationId xmlns:a16="http://schemas.microsoft.com/office/drawing/2014/main" id="{BE008396-28EA-44B3-B2A4-50D79E5C1F0B}"/>
              </a:ext>
            </a:extLst>
          </p:cNvPr>
          <p:cNvCxnSpPr>
            <a:cxnSpLocks/>
          </p:cNvCxnSpPr>
          <p:nvPr/>
        </p:nvCxnSpPr>
        <p:spPr>
          <a:xfrm flipV="1">
            <a:off x="1306285" y="3784878"/>
            <a:ext cx="0" cy="231551"/>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7349623D-66AA-416C-B560-80C99D4E9FF9}"/>
              </a:ext>
            </a:extLst>
          </p:cNvPr>
          <p:cNvCxnSpPr>
            <a:cxnSpLocks/>
          </p:cNvCxnSpPr>
          <p:nvPr/>
        </p:nvCxnSpPr>
        <p:spPr>
          <a:xfrm flipV="1">
            <a:off x="3735354" y="3784877"/>
            <a:ext cx="0" cy="231551"/>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3D4289B8-6884-4ECC-9F5B-772EBDE718C0}"/>
              </a:ext>
            </a:extLst>
          </p:cNvPr>
          <p:cNvCxnSpPr>
            <a:cxnSpLocks/>
          </p:cNvCxnSpPr>
          <p:nvPr/>
        </p:nvCxnSpPr>
        <p:spPr>
          <a:xfrm flipV="1">
            <a:off x="6082090" y="3784876"/>
            <a:ext cx="0" cy="231551"/>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F7293F11-2E39-432D-8EC1-EFD6CE141245}"/>
              </a:ext>
            </a:extLst>
          </p:cNvPr>
          <p:cNvCxnSpPr>
            <a:cxnSpLocks/>
          </p:cNvCxnSpPr>
          <p:nvPr/>
        </p:nvCxnSpPr>
        <p:spPr>
          <a:xfrm flipV="1">
            <a:off x="8428652" y="3779113"/>
            <a:ext cx="0" cy="231551"/>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F702ED89-38A7-4B05-A12E-5F505386358F}"/>
              </a:ext>
            </a:extLst>
          </p:cNvPr>
          <p:cNvCxnSpPr>
            <a:cxnSpLocks/>
          </p:cNvCxnSpPr>
          <p:nvPr/>
        </p:nvCxnSpPr>
        <p:spPr>
          <a:xfrm flipV="1">
            <a:off x="10984619" y="3779113"/>
            <a:ext cx="0" cy="231551"/>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2F0CD549-86EC-42C9-8A91-9FDFBB550613}"/>
              </a:ext>
            </a:extLst>
          </p:cNvPr>
          <p:cNvSpPr txBox="1"/>
          <p:nvPr/>
        </p:nvSpPr>
        <p:spPr>
          <a:xfrm>
            <a:off x="2481857" y="3265132"/>
            <a:ext cx="2528590" cy="543162"/>
          </a:xfrm>
          <a:prstGeom prst="rect">
            <a:avLst/>
          </a:prstGeom>
          <a:noFill/>
        </p:spPr>
        <p:txBody>
          <a:bodyPr wrap="square">
            <a:spAutoFit/>
          </a:bodyPr>
          <a:lstStyle/>
          <a:p>
            <a:pPr marL="0" lvl="1" algn="ctr">
              <a:lnSpc>
                <a:spcPct val="107000"/>
              </a:lnSpc>
              <a:spcAft>
                <a:spcPts val="600"/>
              </a:spcAft>
              <a:buSzPts val="1000"/>
              <a:tabLst>
                <a:tab pos="914400" algn="l"/>
              </a:tabLst>
            </a:pPr>
            <a:r>
              <a:rPr lang="fr-FR" sz="1400" i="1" dirty="0">
                <a:solidFill>
                  <a:srgbClr val="002060"/>
                </a:solidFill>
                <a:ea typeface="Times New Roman" panose="02020603050405020304" pitchFamily="18" charset="0"/>
                <a:cs typeface="Arial" panose="020B0604020202020204" pitchFamily="34" charset="0"/>
              </a:rPr>
              <a:t>langage détendu, utilisé avec ses proches, surtout à l’oral.</a:t>
            </a:r>
            <a:endParaRPr lang="fr-FR" sz="1400" i="1" dirty="0">
              <a:solidFill>
                <a:srgbClr val="002060"/>
              </a:solidFill>
              <a:effectLst/>
              <a:ea typeface="Calibri" panose="020F0502020204030204" pitchFamily="34" charset="0"/>
              <a:cs typeface="Arial" panose="020B0604020202020204" pitchFamily="34" charset="0"/>
            </a:endParaRPr>
          </a:p>
        </p:txBody>
      </p:sp>
      <p:sp>
        <p:nvSpPr>
          <p:cNvPr id="30" name="ZoneTexte 29">
            <a:extLst>
              <a:ext uri="{FF2B5EF4-FFF2-40B4-BE49-F238E27FC236}">
                <a16:creationId xmlns:a16="http://schemas.microsoft.com/office/drawing/2014/main" id="{1A2B8854-7840-4D15-9801-2F47C1C8084C}"/>
              </a:ext>
            </a:extLst>
          </p:cNvPr>
          <p:cNvSpPr txBox="1"/>
          <p:nvPr/>
        </p:nvSpPr>
        <p:spPr>
          <a:xfrm>
            <a:off x="4881015" y="3242841"/>
            <a:ext cx="2457791" cy="543162"/>
          </a:xfrm>
          <a:prstGeom prst="rect">
            <a:avLst/>
          </a:prstGeom>
          <a:noFill/>
        </p:spPr>
        <p:txBody>
          <a:bodyPr wrap="square">
            <a:spAutoFit/>
          </a:bodyPr>
          <a:lstStyle/>
          <a:p>
            <a:pPr marL="0" lvl="1" algn="ctr">
              <a:lnSpc>
                <a:spcPct val="107000"/>
              </a:lnSpc>
              <a:spcAft>
                <a:spcPts val="600"/>
              </a:spcAft>
              <a:buSzPts val="1000"/>
              <a:tabLst>
                <a:tab pos="914400" algn="l"/>
              </a:tabLst>
            </a:pPr>
            <a:r>
              <a:rPr lang="fr-FR" sz="1400" i="1" dirty="0">
                <a:solidFill>
                  <a:srgbClr val="002060"/>
                </a:solidFill>
                <a:ea typeface="Times New Roman" panose="02020603050405020304" pitchFamily="18" charset="0"/>
                <a:cs typeface="Arial" panose="020B0604020202020204" pitchFamily="34" charset="0"/>
              </a:rPr>
              <a:t>langage neutre et correct, utilisé dans la vie quotidienne.</a:t>
            </a:r>
            <a:endParaRPr lang="fr-FR" sz="1400" i="1" dirty="0">
              <a:solidFill>
                <a:srgbClr val="002060"/>
              </a:solidFill>
              <a:effectLst/>
              <a:ea typeface="Calibri" panose="020F0502020204030204" pitchFamily="34" charset="0"/>
              <a:cs typeface="Arial" panose="020B0604020202020204" pitchFamily="34" charset="0"/>
            </a:endParaRPr>
          </a:p>
        </p:txBody>
      </p:sp>
      <p:sp>
        <p:nvSpPr>
          <p:cNvPr id="31" name="ZoneTexte 30">
            <a:extLst>
              <a:ext uri="{FF2B5EF4-FFF2-40B4-BE49-F238E27FC236}">
                <a16:creationId xmlns:a16="http://schemas.microsoft.com/office/drawing/2014/main" id="{F6CB6A09-DA63-4A55-AAAD-9B888B9E843A}"/>
              </a:ext>
            </a:extLst>
          </p:cNvPr>
          <p:cNvSpPr txBox="1"/>
          <p:nvPr/>
        </p:nvSpPr>
        <p:spPr>
          <a:xfrm>
            <a:off x="7228961" y="2987207"/>
            <a:ext cx="2528590" cy="773673"/>
          </a:xfrm>
          <a:prstGeom prst="rect">
            <a:avLst/>
          </a:prstGeom>
          <a:noFill/>
        </p:spPr>
        <p:txBody>
          <a:bodyPr wrap="square">
            <a:spAutoFit/>
          </a:bodyPr>
          <a:lstStyle/>
          <a:p>
            <a:pPr marL="0" lvl="1" algn="ctr">
              <a:lnSpc>
                <a:spcPct val="107000"/>
              </a:lnSpc>
              <a:spcAft>
                <a:spcPts val="600"/>
              </a:spcAft>
              <a:buSzPts val="1000"/>
              <a:tabLst>
                <a:tab pos="914400" algn="l"/>
              </a:tabLst>
            </a:pPr>
            <a:r>
              <a:rPr lang="fr-FR" sz="1400" i="1" dirty="0">
                <a:solidFill>
                  <a:srgbClr val="002060"/>
                </a:solidFill>
                <a:ea typeface="Times New Roman" panose="02020603050405020304" pitchFamily="18" charset="0"/>
                <a:cs typeface="Arial" panose="020B0604020202020204" pitchFamily="34" charset="0"/>
              </a:rPr>
              <a:t>langage précis, poli et lié à un métier, un domaine, </a:t>
            </a:r>
            <a:br>
              <a:rPr lang="fr-FR" sz="1400" i="1" dirty="0">
                <a:solidFill>
                  <a:srgbClr val="002060"/>
                </a:solidFill>
                <a:ea typeface="Times New Roman" panose="02020603050405020304" pitchFamily="18" charset="0"/>
                <a:cs typeface="Arial" panose="020B0604020202020204" pitchFamily="34" charset="0"/>
              </a:rPr>
            </a:br>
            <a:r>
              <a:rPr lang="fr-FR" sz="1400" i="1" dirty="0">
                <a:solidFill>
                  <a:srgbClr val="002060"/>
                </a:solidFill>
                <a:ea typeface="Times New Roman" panose="02020603050405020304" pitchFamily="18" charset="0"/>
                <a:cs typeface="Arial" panose="020B0604020202020204" pitchFamily="34" charset="0"/>
              </a:rPr>
              <a:t>une filière professionnelle.</a:t>
            </a:r>
            <a:endParaRPr lang="fr-FR" sz="1400" i="1" dirty="0">
              <a:solidFill>
                <a:srgbClr val="002060"/>
              </a:solidFill>
              <a:effectLst/>
              <a:ea typeface="Calibri" panose="020F0502020204030204" pitchFamily="34" charset="0"/>
              <a:cs typeface="Arial" panose="020B0604020202020204" pitchFamily="34" charset="0"/>
            </a:endParaRPr>
          </a:p>
        </p:txBody>
      </p:sp>
      <p:sp>
        <p:nvSpPr>
          <p:cNvPr id="32" name="ZoneTexte 31">
            <a:extLst>
              <a:ext uri="{FF2B5EF4-FFF2-40B4-BE49-F238E27FC236}">
                <a16:creationId xmlns:a16="http://schemas.microsoft.com/office/drawing/2014/main" id="{259F64C1-139D-4932-8ED4-056CCFAD877F}"/>
              </a:ext>
            </a:extLst>
          </p:cNvPr>
          <p:cNvSpPr txBox="1"/>
          <p:nvPr/>
        </p:nvSpPr>
        <p:spPr>
          <a:xfrm>
            <a:off x="9588760" y="2977876"/>
            <a:ext cx="2528590" cy="773673"/>
          </a:xfrm>
          <a:prstGeom prst="rect">
            <a:avLst/>
          </a:prstGeom>
          <a:noFill/>
        </p:spPr>
        <p:txBody>
          <a:bodyPr wrap="square">
            <a:spAutoFit/>
          </a:bodyPr>
          <a:lstStyle/>
          <a:p>
            <a:pPr marL="0" lvl="1" algn="ctr">
              <a:lnSpc>
                <a:spcPct val="107000"/>
              </a:lnSpc>
              <a:spcAft>
                <a:spcPts val="600"/>
              </a:spcAft>
              <a:buSzPts val="1000"/>
              <a:tabLst>
                <a:tab pos="914400" algn="l"/>
              </a:tabLst>
            </a:pPr>
            <a:r>
              <a:rPr lang="fr-FR" sz="1400" i="1" dirty="0">
                <a:solidFill>
                  <a:srgbClr val="002060"/>
                </a:solidFill>
                <a:ea typeface="Times New Roman" panose="02020603050405020304" pitchFamily="18" charset="0"/>
                <a:cs typeface="Arial" panose="020B0604020202020204" pitchFamily="34" charset="0"/>
              </a:rPr>
              <a:t> langage très soigné, avec un vocabulaire riche, varié </a:t>
            </a:r>
            <a:br>
              <a:rPr lang="fr-FR" sz="1400" i="1" dirty="0">
                <a:solidFill>
                  <a:srgbClr val="002060"/>
                </a:solidFill>
                <a:ea typeface="Times New Roman" panose="02020603050405020304" pitchFamily="18" charset="0"/>
                <a:cs typeface="Arial" panose="020B0604020202020204" pitchFamily="34" charset="0"/>
              </a:rPr>
            </a:br>
            <a:r>
              <a:rPr lang="fr-FR" sz="1400" i="1" dirty="0">
                <a:solidFill>
                  <a:srgbClr val="002060"/>
                </a:solidFill>
                <a:ea typeface="Times New Roman" panose="02020603050405020304" pitchFamily="18" charset="0"/>
                <a:cs typeface="Arial" panose="020B0604020202020204" pitchFamily="34" charset="0"/>
              </a:rPr>
              <a:t>et des phrases élaborées.</a:t>
            </a:r>
            <a:endParaRPr lang="fr-FR" sz="1400" i="1" dirty="0">
              <a:solidFill>
                <a:srgbClr val="002060"/>
              </a:solidFill>
              <a:effectLst/>
              <a:ea typeface="Calibri" panose="020F0502020204030204" pitchFamily="34" charset="0"/>
              <a:cs typeface="Arial" panose="020B0604020202020204" pitchFamily="34" charset="0"/>
            </a:endParaRPr>
          </a:p>
        </p:txBody>
      </p:sp>
      <p:cxnSp>
        <p:nvCxnSpPr>
          <p:cNvPr id="33" name="Connecteur droit avec flèche 32">
            <a:extLst>
              <a:ext uri="{FF2B5EF4-FFF2-40B4-BE49-F238E27FC236}">
                <a16:creationId xmlns:a16="http://schemas.microsoft.com/office/drawing/2014/main" id="{F438A964-9896-443B-A5AE-B13F45B8FEAF}"/>
              </a:ext>
            </a:extLst>
          </p:cNvPr>
          <p:cNvCxnSpPr>
            <a:cxnSpLocks/>
          </p:cNvCxnSpPr>
          <p:nvPr/>
        </p:nvCxnSpPr>
        <p:spPr>
          <a:xfrm>
            <a:off x="1306285" y="5513234"/>
            <a:ext cx="0" cy="23155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F65C9D25-D615-4C3D-8159-FE437EFBC6EB}"/>
              </a:ext>
            </a:extLst>
          </p:cNvPr>
          <p:cNvCxnSpPr>
            <a:cxnSpLocks/>
          </p:cNvCxnSpPr>
          <p:nvPr/>
        </p:nvCxnSpPr>
        <p:spPr>
          <a:xfrm>
            <a:off x="3735354" y="5513234"/>
            <a:ext cx="0" cy="23155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B771E04C-3443-4922-BD26-5F9556914DE8}"/>
              </a:ext>
            </a:extLst>
          </p:cNvPr>
          <p:cNvCxnSpPr>
            <a:cxnSpLocks/>
          </p:cNvCxnSpPr>
          <p:nvPr/>
        </p:nvCxnSpPr>
        <p:spPr>
          <a:xfrm>
            <a:off x="6096000" y="5513234"/>
            <a:ext cx="0" cy="23155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095F7B41-027E-4502-9D17-6DC4FD99EE39}"/>
              </a:ext>
            </a:extLst>
          </p:cNvPr>
          <p:cNvCxnSpPr>
            <a:cxnSpLocks/>
          </p:cNvCxnSpPr>
          <p:nvPr/>
        </p:nvCxnSpPr>
        <p:spPr>
          <a:xfrm>
            <a:off x="8428652" y="5513234"/>
            <a:ext cx="0" cy="23155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2F11126E-FB34-449A-AB33-C722532458E9}"/>
              </a:ext>
            </a:extLst>
          </p:cNvPr>
          <p:cNvSpPr/>
          <p:nvPr/>
        </p:nvSpPr>
        <p:spPr>
          <a:xfrm>
            <a:off x="5351270" y="143241"/>
            <a:ext cx="5658322" cy="2134807"/>
          </a:xfrm>
          <a:prstGeom prst="rect">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8D83A7B9-03D2-46EB-A16B-D3515B4388C9}"/>
              </a:ext>
            </a:extLst>
          </p:cNvPr>
          <p:cNvSpPr txBox="1"/>
          <p:nvPr/>
        </p:nvSpPr>
        <p:spPr>
          <a:xfrm>
            <a:off x="5382047" y="139521"/>
            <a:ext cx="3420103" cy="369332"/>
          </a:xfrm>
          <a:prstGeom prst="rect">
            <a:avLst/>
          </a:prstGeom>
          <a:noFill/>
        </p:spPr>
        <p:txBody>
          <a:bodyPr wrap="none" rtlCol="0">
            <a:spAutoFit/>
          </a:bodyPr>
          <a:lstStyle/>
          <a:p>
            <a:r>
              <a:rPr lang="fr-FR" b="1" dirty="0">
                <a:solidFill>
                  <a:srgbClr val="FF0000"/>
                </a:solidFill>
              </a:rPr>
              <a:t>PETITE HISTOIRE DE LA NÉGATION</a:t>
            </a:r>
          </a:p>
        </p:txBody>
      </p:sp>
      <p:sp>
        <p:nvSpPr>
          <p:cNvPr id="46" name="ZoneTexte 45">
            <a:extLst>
              <a:ext uri="{FF2B5EF4-FFF2-40B4-BE49-F238E27FC236}">
                <a16:creationId xmlns:a16="http://schemas.microsoft.com/office/drawing/2014/main" id="{0C6FC7DC-C3F0-42D6-B8BB-980D5396E711}"/>
              </a:ext>
            </a:extLst>
          </p:cNvPr>
          <p:cNvSpPr txBox="1"/>
          <p:nvPr/>
        </p:nvSpPr>
        <p:spPr>
          <a:xfrm>
            <a:off x="5386505" y="413389"/>
            <a:ext cx="1325477"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b="1" dirty="0">
                <a:solidFill>
                  <a:srgbClr val="00B050"/>
                </a:solidFill>
                <a:ea typeface="Times New Roman" panose="02020603050405020304" pitchFamily="18" charset="0"/>
                <a:cs typeface="Arial" panose="020B0604020202020204" pitchFamily="34" charset="0"/>
              </a:rPr>
              <a:t>Avant le XI</a:t>
            </a:r>
            <a:r>
              <a:rPr lang="fr-FR" sz="1400" b="1" baseline="30000" dirty="0">
                <a:solidFill>
                  <a:srgbClr val="00B050"/>
                </a:solidFill>
                <a:ea typeface="Times New Roman" panose="02020603050405020304" pitchFamily="18" charset="0"/>
                <a:cs typeface="Arial" panose="020B0604020202020204" pitchFamily="34" charset="0"/>
              </a:rPr>
              <a:t>e</a:t>
            </a:r>
            <a:r>
              <a:rPr lang="fr-FR" sz="1400" b="1" dirty="0">
                <a:solidFill>
                  <a:srgbClr val="00B050"/>
                </a:solidFill>
                <a:ea typeface="Times New Roman" panose="02020603050405020304" pitchFamily="18" charset="0"/>
                <a:cs typeface="Arial" panose="020B0604020202020204" pitchFamily="34" charset="0"/>
              </a:rPr>
              <a:t> s.</a:t>
            </a:r>
            <a:endParaRPr lang="fr-FR" sz="1400" b="1" dirty="0">
              <a:solidFill>
                <a:srgbClr val="00B050"/>
              </a:solidFill>
              <a:effectLst/>
              <a:ea typeface="Calibri" panose="020F0502020204030204" pitchFamily="34" charset="0"/>
              <a:cs typeface="Arial" panose="020B0604020202020204" pitchFamily="34" charset="0"/>
            </a:endParaRPr>
          </a:p>
        </p:txBody>
      </p:sp>
      <p:cxnSp>
        <p:nvCxnSpPr>
          <p:cNvPr id="47" name="Connecteur droit avec flèche 46">
            <a:extLst>
              <a:ext uri="{FF2B5EF4-FFF2-40B4-BE49-F238E27FC236}">
                <a16:creationId xmlns:a16="http://schemas.microsoft.com/office/drawing/2014/main" id="{C0CDB8E5-BA17-4A93-A0E7-B13E742ABCFE}"/>
              </a:ext>
            </a:extLst>
          </p:cNvPr>
          <p:cNvCxnSpPr>
            <a:cxnSpLocks/>
          </p:cNvCxnSpPr>
          <p:nvPr/>
        </p:nvCxnSpPr>
        <p:spPr>
          <a:xfrm>
            <a:off x="10984619" y="5513234"/>
            <a:ext cx="0" cy="23155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a:extLst>
              <a:ext uri="{FF2B5EF4-FFF2-40B4-BE49-F238E27FC236}">
                <a16:creationId xmlns:a16="http://schemas.microsoft.com/office/drawing/2014/main" id="{A9B6654C-3D20-49BF-9B6F-E366F34E0D15}"/>
              </a:ext>
            </a:extLst>
          </p:cNvPr>
          <p:cNvCxnSpPr>
            <a:cxnSpLocks/>
          </p:cNvCxnSpPr>
          <p:nvPr/>
        </p:nvCxnSpPr>
        <p:spPr>
          <a:xfrm>
            <a:off x="6634250" y="592629"/>
            <a:ext cx="236813"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49" name="ZoneTexte 48">
            <a:extLst>
              <a:ext uri="{FF2B5EF4-FFF2-40B4-BE49-F238E27FC236}">
                <a16:creationId xmlns:a16="http://schemas.microsoft.com/office/drawing/2014/main" id="{E8C27769-82B3-4C6B-B860-F5659526C224}"/>
              </a:ext>
            </a:extLst>
          </p:cNvPr>
          <p:cNvSpPr txBox="1"/>
          <p:nvPr/>
        </p:nvSpPr>
        <p:spPr>
          <a:xfrm>
            <a:off x="6912712" y="422443"/>
            <a:ext cx="1824632"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dirty="0">
                <a:solidFill>
                  <a:srgbClr val="002060"/>
                </a:solidFill>
                <a:ea typeface="Times New Roman" panose="02020603050405020304" pitchFamily="18" charset="0"/>
                <a:cs typeface="Arial" panose="020B0604020202020204" pitchFamily="34" charset="0"/>
              </a:rPr>
              <a:t>« ne » uniquement</a:t>
            </a:r>
            <a:endParaRPr lang="fr-FR" sz="1400" dirty="0">
              <a:solidFill>
                <a:srgbClr val="002060"/>
              </a:solidFill>
              <a:effectLst/>
              <a:ea typeface="Calibri" panose="020F0502020204030204" pitchFamily="34" charset="0"/>
              <a:cs typeface="Arial" panose="020B0604020202020204" pitchFamily="34" charset="0"/>
            </a:endParaRPr>
          </a:p>
        </p:txBody>
      </p:sp>
      <p:pic>
        <p:nvPicPr>
          <p:cNvPr id="50" name="Image 49">
            <a:extLst>
              <a:ext uri="{FF2B5EF4-FFF2-40B4-BE49-F238E27FC236}">
                <a16:creationId xmlns:a16="http://schemas.microsoft.com/office/drawing/2014/main" id="{F8AC0956-274B-4342-924E-22D239F59B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40307" y="182056"/>
            <a:ext cx="332144" cy="495700"/>
          </a:xfrm>
          <a:prstGeom prst="rect">
            <a:avLst/>
          </a:prstGeom>
        </p:spPr>
      </p:pic>
      <p:sp>
        <p:nvSpPr>
          <p:cNvPr id="51" name="ZoneTexte 50">
            <a:extLst>
              <a:ext uri="{FF2B5EF4-FFF2-40B4-BE49-F238E27FC236}">
                <a16:creationId xmlns:a16="http://schemas.microsoft.com/office/drawing/2014/main" id="{1FAD4011-6672-437E-8D0D-616B3C09BD02}"/>
              </a:ext>
            </a:extLst>
          </p:cNvPr>
          <p:cNvSpPr txBox="1"/>
          <p:nvPr/>
        </p:nvSpPr>
        <p:spPr>
          <a:xfrm>
            <a:off x="8803738" y="429906"/>
            <a:ext cx="1824632"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dirty="0">
                <a:solidFill>
                  <a:srgbClr val="002060"/>
                </a:solidFill>
                <a:ea typeface="Times New Roman" panose="02020603050405020304" pitchFamily="18" charset="0"/>
                <a:cs typeface="Arial" panose="020B0604020202020204" pitchFamily="34" charset="0"/>
              </a:rPr>
              <a:t>Ex : </a:t>
            </a:r>
            <a:r>
              <a:rPr lang="fr-FR" sz="1400" i="1" dirty="0">
                <a:solidFill>
                  <a:srgbClr val="002060"/>
                </a:solidFill>
                <a:ea typeface="Times New Roman" panose="02020603050405020304" pitchFamily="18" charset="0"/>
                <a:cs typeface="Arial" panose="020B0604020202020204" pitchFamily="34" charset="0"/>
              </a:rPr>
              <a:t>« Je ne mange »</a:t>
            </a:r>
            <a:endParaRPr lang="fr-FR" sz="1400" i="1" dirty="0">
              <a:solidFill>
                <a:srgbClr val="002060"/>
              </a:solidFill>
              <a:effectLst/>
              <a:ea typeface="Calibri" panose="020F0502020204030204" pitchFamily="34" charset="0"/>
              <a:cs typeface="Arial" panose="020B0604020202020204" pitchFamily="34" charset="0"/>
            </a:endParaRPr>
          </a:p>
        </p:txBody>
      </p:sp>
      <p:sp>
        <p:nvSpPr>
          <p:cNvPr id="52" name="ZoneTexte 51">
            <a:extLst>
              <a:ext uri="{FF2B5EF4-FFF2-40B4-BE49-F238E27FC236}">
                <a16:creationId xmlns:a16="http://schemas.microsoft.com/office/drawing/2014/main" id="{117CEE0E-E40F-4632-9C1F-E836CB7B492A}"/>
              </a:ext>
            </a:extLst>
          </p:cNvPr>
          <p:cNvSpPr txBox="1"/>
          <p:nvPr/>
        </p:nvSpPr>
        <p:spPr>
          <a:xfrm>
            <a:off x="5381250" y="671902"/>
            <a:ext cx="1325477"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b="1" dirty="0">
                <a:solidFill>
                  <a:srgbClr val="00B050"/>
                </a:solidFill>
                <a:ea typeface="Times New Roman" panose="02020603050405020304" pitchFamily="18" charset="0"/>
                <a:cs typeface="Arial" panose="020B0604020202020204" pitchFamily="34" charset="0"/>
              </a:rPr>
              <a:t>XI</a:t>
            </a:r>
            <a:r>
              <a:rPr lang="fr-FR" sz="1400" b="1" baseline="30000" dirty="0">
                <a:solidFill>
                  <a:srgbClr val="00B050"/>
                </a:solidFill>
                <a:ea typeface="Times New Roman" panose="02020603050405020304" pitchFamily="18" charset="0"/>
                <a:cs typeface="Arial" panose="020B0604020202020204" pitchFamily="34" charset="0"/>
              </a:rPr>
              <a:t>e</a:t>
            </a:r>
            <a:r>
              <a:rPr lang="fr-FR" sz="1400" b="1" dirty="0">
                <a:solidFill>
                  <a:srgbClr val="00B050"/>
                </a:solidFill>
                <a:ea typeface="Times New Roman" panose="02020603050405020304" pitchFamily="18" charset="0"/>
                <a:cs typeface="Arial" panose="020B0604020202020204" pitchFamily="34" charset="0"/>
              </a:rPr>
              <a:t> s. - XV</a:t>
            </a:r>
            <a:r>
              <a:rPr lang="fr-FR" sz="1400" b="1" baseline="30000" dirty="0">
                <a:solidFill>
                  <a:srgbClr val="00B050"/>
                </a:solidFill>
                <a:ea typeface="Times New Roman" panose="02020603050405020304" pitchFamily="18" charset="0"/>
                <a:cs typeface="Arial" panose="020B0604020202020204" pitchFamily="34" charset="0"/>
              </a:rPr>
              <a:t>e</a:t>
            </a:r>
            <a:r>
              <a:rPr lang="fr-FR" sz="1400" b="1" dirty="0">
                <a:solidFill>
                  <a:srgbClr val="00B050"/>
                </a:solidFill>
                <a:ea typeface="Times New Roman" panose="02020603050405020304" pitchFamily="18" charset="0"/>
                <a:cs typeface="Arial" panose="020B0604020202020204" pitchFamily="34" charset="0"/>
              </a:rPr>
              <a:t> s. </a:t>
            </a:r>
            <a:endParaRPr lang="fr-FR" sz="1400" b="1" dirty="0">
              <a:solidFill>
                <a:srgbClr val="00B050"/>
              </a:solidFill>
              <a:effectLst/>
              <a:ea typeface="Calibri" panose="020F0502020204030204" pitchFamily="34" charset="0"/>
              <a:cs typeface="Arial" panose="020B0604020202020204" pitchFamily="34" charset="0"/>
            </a:endParaRPr>
          </a:p>
        </p:txBody>
      </p:sp>
      <p:cxnSp>
        <p:nvCxnSpPr>
          <p:cNvPr id="53" name="Connecteur droit avec flèche 52">
            <a:extLst>
              <a:ext uri="{FF2B5EF4-FFF2-40B4-BE49-F238E27FC236}">
                <a16:creationId xmlns:a16="http://schemas.microsoft.com/office/drawing/2014/main" id="{9827F9E9-C909-421D-9058-2E40BED56BFA}"/>
              </a:ext>
            </a:extLst>
          </p:cNvPr>
          <p:cNvCxnSpPr>
            <a:cxnSpLocks/>
          </p:cNvCxnSpPr>
          <p:nvPr/>
        </p:nvCxnSpPr>
        <p:spPr>
          <a:xfrm>
            <a:off x="6634249" y="828227"/>
            <a:ext cx="236813"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54" name="ZoneTexte 53">
            <a:extLst>
              <a:ext uri="{FF2B5EF4-FFF2-40B4-BE49-F238E27FC236}">
                <a16:creationId xmlns:a16="http://schemas.microsoft.com/office/drawing/2014/main" id="{26EBF43A-BBE5-4524-A91A-45FF16638588}"/>
              </a:ext>
            </a:extLst>
          </p:cNvPr>
          <p:cNvSpPr txBox="1"/>
          <p:nvPr/>
        </p:nvSpPr>
        <p:spPr>
          <a:xfrm>
            <a:off x="6914952" y="680611"/>
            <a:ext cx="4400747" cy="296876"/>
          </a:xfrm>
          <a:prstGeom prst="rect">
            <a:avLst/>
          </a:prstGeom>
          <a:noFill/>
        </p:spPr>
        <p:txBody>
          <a:bodyPr wrap="square">
            <a:spAutoFit/>
          </a:bodyPr>
          <a:lstStyle/>
          <a:p>
            <a:pPr marL="0" lvl="1">
              <a:lnSpc>
                <a:spcPct val="107000"/>
              </a:lnSpc>
              <a:spcAft>
                <a:spcPts val="600"/>
              </a:spcAft>
              <a:buSzPts val="1000"/>
              <a:tabLst>
                <a:tab pos="914400" algn="l"/>
              </a:tabLst>
            </a:pPr>
            <a:r>
              <a:rPr lang="fr-FR" sz="1300" dirty="0">
                <a:solidFill>
                  <a:srgbClr val="002060"/>
                </a:solidFill>
                <a:ea typeface="Times New Roman" panose="02020603050405020304" pitchFamily="18" charset="0"/>
                <a:cs typeface="Arial" panose="020B0604020202020204" pitchFamily="34" charset="0"/>
              </a:rPr>
              <a:t>ajout d’un nom en fin de verbe pour renforcer la négation</a:t>
            </a:r>
            <a:endParaRPr lang="fr-FR" sz="1300" dirty="0">
              <a:solidFill>
                <a:srgbClr val="002060"/>
              </a:solidFill>
              <a:effectLst/>
              <a:ea typeface="Calibri" panose="020F0502020204030204" pitchFamily="34" charset="0"/>
              <a:cs typeface="Arial" panose="020B0604020202020204" pitchFamily="34" charset="0"/>
            </a:endParaRPr>
          </a:p>
        </p:txBody>
      </p:sp>
      <p:sp>
        <p:nvSpPr>
          <p:cNvPr id="9" name="Rectangle 1">
            <a:extLst>
              <a:ext uri="{FF2B5EF4-FFF2-40B4-BE49-F238E27FC236}">
                <a16:creationId xmlns:a16="http://schemas.microsoft.com/office/drawing/2014/main" id="{772199AE-5B48-459B-87D7-D2774AD41902}"/>
              </a:ext>
            </a:extLst>
          </p:cNvPr>
          <p:cNvSpPr>
            <a:spLocks noChangeArrowheads="1"/>
          </p:cNvSpPr>
          <p:nvPr/>
        </p:nvSpPr>
        <p:spPr bwMode="auto">
          <a:xfrm>
            <a:off x="6634249" y="931957"/>
            <a:ext cx="3996863"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300" b="0" i="0" u="none" strike="noStrike" cap="none" normalizeH="0" baseline="0" dirty="0">
                <a:ln>
                  <a:noFill/>
                </a:ln>
                <a:solidFill>
                  <a:schemeClr val="tx1"/>
                </a:solidFill>
                <a:effectLst/>
                <a:latin typeface="Google Sans"/>
              </a:rPr>
              <a:t> verbe </a:t>
            </a:r>
            <a:r>
              <a:rPr kumimoji="0" lang="fr-FR" altLang="fr-FR" sz="1300" b="1" i="0" u="none" strike="noStrike" cap="none" normalizeH="0" baseline="0" dirty="0">
                <a:ln>
                  <a:noFill/>
                </a:ln>
                <a:solidFill>
                  <a:schemeClr val="tx1"/>
                </a:solidFill>
                <a:effectLst/>
                <a:latin typeface="Google Sans"/>
              </a:rPr>
              <a:t>marcher</a:t>
            </a:r>
            <a:r>
              <a:rPr kumimoji="0" lang="fr-FR" altLang="fr-FR" sz="1300" b="0" i="0" u="none" strike="noStrike" cap="none" normalizeH="0" baseline="0" dirty="0">
                <a:ln>
                  <a:noFill/>
                </a:ln>
                <a:solidFill>
                  <a:schemeClr val="tx1"/>
                </a:solidFill>
                <a:effectLst/>
                <a:latin typeface="Google Sans"/>
              </a:rPr>
              <a:t> : </a:t>
            </a:r>
            <a:r>
              <a:rPr kumimoji="0" lang="fr-FR" altLang="fr-FR" sz="1300" b="0" i="1" u="none" strike="noStrike" cap="none" normalizeH="0" baseline="0" dirty="0">
                <a:ln>
                  <a:noFill/>
                </a:ln>
                <a:solidFill>
                  <a:schemeClr val="tx1"/>
                </a:solidFill>
                <a:effectLst/>
                <a:latin typeface="Google Sans"/>
              </a:rPr>
              <a:t>« Je ne marche </a:t>
            </a:r>
            <a:r>
              <a:rPr kumimoji="0" lang="fr-FR" altLang="fr-FR" sz="1300" b="1" i="1" u="none" strike="noStrike" cap="none" normalizeH="0" baseline="0" dirty="0">
                <a:ln>
                  <a:noFill/>
                </a:ln>
                <a:solidFill>
                  <a:schemeClr val="tx1"/>
                </a:solidFill>
                <a:effectLst/>
                <a:latin typeface="Google Sans"/>
              </a:rPr>
              <a:t>pas</a:t>
            </a:r>
            <a:r>
              <a:rPr kumimoji="0" lang="fr-FR" altLang="fr-FR" sz="1300" b="0" i="1" u="none" strike="noStrike" cap="none" normalizeH="0" baseline="0" dirty="0">
                <a:ln>
                  <a:noFill/>
                </a:ln>
                <a:solidFill>
                  <a:schemeClr val="tx1"/>
                </a:solidFill>
                <a:effectLst/>
                <a:latin typeface="Google Sans"/>
              </a:rPr>
              <a:t> »</a:t>
            </a:r>
            <a:r>
              <a:rPr kumimoji="0" lang="fr-FR" altLang="fr-FR" sz="1300" b="0" i="0" u="none" strike="noStrike" cap="none" normalizeH="0" baseline="0" dirty="0">
                <a:ln>
                  <a:noFill/>
                </a:ln>
                <a:solidFill>
                  <a:schemeClr val="tx1"/>
                </a:solidFill>
                <a:effectLst/>
                <a:latin typeface="Google Sans"/>
              </a:rPr>
              <a:t> (</a:t>
            </a:r>
            <a:r>
              <a:rPr kumimoji="0" lang="fr-FR" altLang="fr-FR" sz="1300" b="0" i="1" u="none" strike="noStrike" cap="none" normalizeH="0" baseline="0" dirty="0">
                <a:ln>
                  <a:noFill/>
                </a:ln>
                <a:solidFill>
                  <a:schemeClr val="tx1"/>
                </a:solidFill>
                <a:effectLst/>
                <a:latin typeface="Google Sans"/>
              </a:rPr>
              <a:t>pas un pas</a:t>
            </a:r>
            <a:r>
              <a:rPr kumimoji="0" lang="fr-FR" altLang="fr-FR" sz="13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300" b="0" i="0" u="none" strike="noStrike" cap="none" normalizeH="0" baseline="0" dirty="0">
                <a:ln>
                  <a:noFill/>
                </a:ln>
                <a:solidFill>
                  <a:schemeClr val="tx1"/>
                </a:solidFill>
                <a:effectLst/>
                <a:latin typeface="Google Sans"/>
              </a:rPr>
              <a:t> verbe </a:t>
            </a:r>
            <a:r>
              <a:rPr kumimoji="0" lang="fr-FR" altLang="fr-FR" sz="1300" b="1" i="0" u="none" strike="noStrike" cap="none" normalizeH="0" baseline="0" dirty="0">
                <a:ln>
                  <a:noFill/>
                </a:ln>
                <a:solidFill>
                  <a:schemeClr val="tx1"/>
                </a:solidFill>
                <a:effectLst/>
                <a:latin typeface="Google Sans"/>
              </a:rPr>
              <a:t>manger</a:t>
            </a:r>
            <a:r>
              <a:rPr kumimoji="0" lang="fr-FR" altLang="fr-FR" sz="1300" b="0" i="0" u="none" strike="noStrike" cap="none" normalizeH="0" baseline="0" dirty="0">
                <a:ln>
                  <a:noFill/>
                </a:ln>
                <a:solidFill>
                  <a:schemeClr val="tx1"/>
                </a:solidFill>
                <a:effectLst/>
                <a:latin typeface="Google Sans"/>
              </a:rPr>
              <a:t> :</a:t>
            </a:r>
            <a:r>
              <a:rPr kumimoji="0" lang="fr-FR" altLang="fr-FR" sz="1300" b="0" i="1" u="none" strike="noStrike" cap="none" normalizeH="0" baseline="0" dirty="0">
                <a:ln>
                  <a:noFill/>
                </a:ln>
                <a:solidFill>
                  <a:schemeClr val="tx1"/>
                </a:solidFill>
                <a:effectLst/>
                <a:latin typeface="Google Sans"/>
              </a:rPr>
              <a:t>« Je ne mange </a:t>
            </a:r>
            <a:r>
              <a:rPr kumimoji="0" lang="fr-FR" altLang="fr-FR" sz="1300" b="1" i="1" u="none" strike="noStrike" cap="none" normalizeH="0" baseline="0" dirty="0">
                <a:ln>
                  <a:noFill/>
                </a:ln>
                <a:solidFill>
                  <a:schemeClr val="tx1"/>
                </a:solidFill>
                <a:effectLst/>
                <a:latin typeface="Google Sans"/>
              </a:rPr>
              <a:t>mie</a:t>
            </a:r>
            <a:r>
              <a:rPr kumimoji="0" lang="fr-FR" altLang="fr-FR" sz="1300" b="0" i="1" u="none" strike="noStrike" cap="none" normalizeH="0" baseline="0" dirty="0">
                <a:ln>
                  <a:noFill/>
                </a:ln>
                <a:solidFill>
                  <a:schemeClr val="tx1"/>
                </a:solidFill>
                <a:effectLst/>
                <a:latin typeface="Google Sans"/>
              </a:rPr>
              <a:t> »</a:t>
            </a:r>
            <a:r>
              <a:rPr kumimoji="0" lang="fr-FR" altLang="fr-FR" sz="1300" b="0" i="0" u="none" strike="noStrike" cap="none" normalizeH="0" baseline="0" dirty="0">
                <a:ln>
                  <a:noFill/>
                </a:ln>
                <a:solidFill>
                  <a:schemeClr val="tx1"/>
                </a:solidFill>
                <a:effectLst/>
                <a:latin typeface="Google Sans"/>
              </a:rPr>
              <a:t> (</a:t>
            </a:r>
            <a:r>
              <a:rPr kumimoji="0" lang="fr-FR" altLang="fr-FR" sz="1300" b="0" i="1" u="none" strike="noStrike" cap="none" normalizeH="0" baseline="0" dirty="0">
                <a:ln>
                  <a:noFill/>
                </a:ln>
                <a:solidFill>
                  <a:schemeClr val="tx1"/>
                </a:solidFill>
                <a:effectLst/>
                <a:latin typeface="Google Sans"/>
              </a:rPr>
              <a:t>pas une miette</a:t>
            </a:r>
            <a:r>
              <a:rPr lang="fr-FR" altLang="fr-FR" sz="1300" dirty="0">
                <a:latin typeface="Google Sans"/>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300" b="0" i="0" u="none" strike="noStrike" cap="none" normalizeH="0" baseline="0" dirty="0">
                <a:ln>
                  <a:noFill/>
                </a:ln>
                <a:solidFill>
                  <a:schemeClr val="tx1"/>
                </a:solidFill>
                <a:effectLst/>
                <a:latin typeface="Google Sans"/>
              </a:rPr>
              <a:t> verbe </a:t>
            </a:r>
            <a:r>
              <a:rPr kumimoji="0" lang="fr-FR" altLang="fr-FR" sz="1300" b="1" i="0" u="none" strike="noStrike" cap="none" normalizeH="0" baseline="0" dirty="0">
                <a:ln>
                  <a:noFill/>
                </a:ln>
                <a:solidFill>
                  <a:schemeClr val="tx1"/>
                </a:solidFill>
                <a:effectLst/>
                <a:latin typeface="Google Sans"/>
              </a:rPr>
              <a:t>boire</a:t>
            </a:r>
            <a:r>
              <a:rPr kumimoji="0" lang="fr-FR" altLang="fr-FR" sz="1300" b="0" i="0" u="none" strike="noStrike" cap="none" normalizeH="0" baseline="0" dirty="0">
                <a:ln>
                  <a:noFill/>
                </a:ln>
                <a:solidFill>
                  <a:schemeClr val="tx1"/>
                </a:solidFill>
                <a:effectLst/>
                <a:latin typeface="Google Sans"/>
              </a:rPr>
              <a:t> : </a:t>
            </a:r>
            <a:r>
              <a:rPr kumimoji="0" lang="fr-FR" altLang="fr-FR" sz="1300" b="0" i="1" u="none" strike="noStrike" cap="none" normalizeH="0" baseline="0" dirty="0">
                <a:ln>
                  <a:noFill/>
                </a:ln>
                <a:solidFill>
                  <a:schemeClr val="tx1"/>
                </a:solidFill>
                <a:effectLst/>
                <a:latin typeface="Google Sans"/>
              </a:rPr>
              <a:t>« Je ne bois </a:t>
            </a:r>
            <a:r>
              <a:rPr kumimoji="0" lang="fr-FR" altLang="fr-FR" sz="1300" b="1" i="1" u="none" strike="noStrike" cap="none" normalizeH="0" baseline="0" dirty="0">
                <a:ln>
                  <a:noFill/>
                </a:ln>
                <a:solidFill>
                  <a:schemeClr val="tx1"/>
                </a:solidFill>
                <a:effectLst/>
                <a:latin typeface="Google Sans"/>
              </a:rPr>
              <a:t>goutte</a:t>
            </a:r>
            <a:r>
              <a:rPr kumimoji="0" lang="fr-FR" altLang="fr-FR" sz="1300" b="0" i="1" u="none" strike="noStrike" cap="none" normalizeH="0" baseline="0" dirty="0">
                <a:ln>
                  <a:noFill/>
                </a:ln>
                <a:solidFill>
                  <a:schemeClr val="tx1"/>
                </a:solidFill>
                <a:effectLst/>
                <a:latin typeface="Google Sans"/>
              </a:rPr>
              <a:t> »</a:t>
            </a:r>
            <a:r>
              <a:rPr kumimoji="0" lang="fr-FR" altLang="fr-FR" sz="1300" b="0" i="0" u="none" strike="noStrike" cap="none" normalizeH="0" baseline="0" dirty="0">
                <a:ln>
                  <a:noFill/>
                </a:ln>
                <a:solidFill>
                  <a:schemeClr val="tx1"/>
                </a:solidFill>
                <a:effectLst/>
                <a:latin typeface="Google Sans"/>
              </a:rPr>
              <a:t> (</a:t>
            </a:r>
            <a:r>
              <a:rPr kumimoji="0" lang="fr-FR" altLang="fr-FR" sz="1300" b="0" i="1" u="none" strike="noStrike" cap="none" normalizeH="0" baseline="0" dirty="0">
                <a:ln>
                  <a:noFill/>
                </a:ln>
                <a:solidFill>
                  <a:schemeClr val="tx1"/>
                </a:solidFill>
                <a:effectLst/>
                <a:latin typeface="Google Sans"/>
              </a:rPr>
              <a:t>pas une seule goutte</a:t>
            </a:r>
            <a:r>
              <a:rPr kumimoji="0" lang="fr-FR" altLang="fr-FR" sz="1300" b="0" i="0" u="none" strike="noStrike" cap="none" normalizeH="0" baseline="0" dirty="0">
                <a:ln>
                  <a:noFill/>
                </a:ln>
                <a:solidFill>
                  <a:schemeClr val="tx1"/>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300" b="0" i="0" u="none" strike="noStrike" cap="none" normalizeH="0" baseline="0" dirty="0">
                <a:ln>
                  <a:noFill/>
                </a:ln>
                <a:solidFill>
                  <a:schemeClr val="tx1"/>
                </a:solidFill>
                <a:effectLst/>
                <a:latin typeface="Google Sans"/>
              </a:rPr>
              <a:t> verbe </a:t>
            </a:r>
            <a:r>
              <a:rPr kumimoji="0" lang="fr-FR" altLang="fr-FR" sz="1300" b="1" i="0" u="none" strike="noStrike" cap="none" normalizeH="0" baseline="0" dirty="0">
                <a:ln>
                  <a:noFill/>
                </a:ln>
                <a:solidFill>
                  <a:schemeClr val="tx1"/>
                </a:solidFill>
                <a:effectLst/>
                <a:latin typeface="Google Sans"/>
              </a:rPr>
              <a:t>voir</a:t>
            </a:r>
            <a:r>
              <a:rPr kumimoji="0" lang="fr-FR" altLang="fr-FR" sz="1300" b="0" i="0" u="none" strike="noStrike" cap="none" normalizeH="0" baseline="0" dirty="0">
                <a:ln>
                  <a:noFill/>
                </a:ln>
                <a:solidFill>
                  <a:schemeClr val="tx1"/>
                </a:solidFill>
                <a:effectLst/>
                <a:latin typeface="Google Sans"/>
              </a:rPr>
              <a:t> : </a:t>
            </a:r>
            <a:r>
              <a:rPr kumimoji="0" lang="fr-FR" altLang="fr-FR" sz="1300" b="0" i="1" u="none" strike="noStrike" cap="none" normalizeH="0" baseline="0" dirty="0">
                <a:ln>
                  <a:noFill/>
                </a:ln>
                <a:solidFill>
                  <a:schemeClr val="tx1"/>
                </a:solidFill>
                <a:effectLst/>
                <a:latin typeface="Google Sans"/>
              </a:rPr>
              <a:t>« Je ne vois </a:t>
            </a:r>
            <a:r>
              <a:rPr kumimoji="0" lang="fr-FR" altLang="fr-FR" sz="1300" b="1" i="1" u="none" strike="noStrike" cap="none" normalizeH="0" baseline="0" dirty="0">
                <a:ln>
                  <a:noFill/>
                </a:ln>
                <a:solidFill>
                  <a:schemeClr val="tx1"/>
                </a:solidFill>
                <a:effectLst/>
                <a:latin typeface="Google Sans"/>
              </a:rPr>
              <a:t>point</a:t>
            </a:r>
            <a:r>
              <a:rPr kumimoji="0" lang="fr-FR" altLang="fr-FR" sz="1300" b="0" i="1" u="none" strike="noStrike" cap="none" normalizeH="0" baseline="0" dirty="0">
                <a:ln>
                  <a:noFill/>
                </a:ln>
                <a:solidFill>
                  <a:schemeClr val="tx1"/>
                </a:solidFill>
                <a:effectLst/>
                <a:latin typeface="Google Sans"/>
              </a:rPr>
              <a:t> »</a:t>
            </a:r>
            <a:r>
              <a:rPr kumimoji="0" lang="fr-FR" altLang="fr-FR" sz="1300" b="0" i="0" u="none" strike="noStrike" cap="none" normalizeH="0" baseline="0" dirty="0">
                <a:ln>
                  <a:noFill/>
                </a:ln>
                <a:solidFill>
                  <a:schemeClr val="tx1"/>
                </a:solidFill>
                <a:effectLst/>
                <a:latin typeface="Google Sans"/>
              </a:rPr>
              <a:t> (</a:t>
            </a:r>
            <a:r>
              <a:rPr kumimoji="0" lang="fr-FR" altLang="fr-FR" sz="1300" b="0" i="1" u="none" strike="noStrike" cap="none" normalizeH="0" baseline="0" dirty="0">
                <a:ln>
                  <a:noFill/>
                </a:ln>
                <a:solidFill>
                  <a:schemeClr val="tx1"/>
                </a:solidFill>
                <a:effectLst/>
                <a:latin typeface="Google Sans"/>
              </a:rPr>
              <a:t>pas un seul point</a:t>
            </a:r>
            <a:r>
              <a:rPr kumimoji="0" lang="fr-FR" altLang="fr-FR" sz="1300" b="0" i="0" u="none" strike="noStrike" cap="none" normalizeH="0" baseline="0" dirty="0">
                <a:ln>
                  <a:noFill/>
                </a:ln>
                <a:solidFill>
                  <a:schemeClr val="tx1"/>
                </a:solidFill>
                <a:effectLst/>
                <a:latin typeface="Google Sans"/>
              </a:rPr>
              <a:t>)</a:t>
            </a:r>
            <a:r>
              <a:rPr kumimoji="0" lang="fr-FR" altLang="fr-FR" sz="1300" b="0" i="0" u="none" strike="noStrike" cap="none" normalizeH="0" baseline="0" dirty="0">
                <a:ln>
                  <a:noFill/>
                </a:ln>
                <a:solidFill>
                  <a:schemeClr val="tx1"/>
                </a:solidFill>
                <a:effectLst/>
              </a:rPr>
              <a:t> </a:t>
            </a:r>
            <a:endParaRPr kumimoji="0" lang="fr-FR" altLang="fr-FR" sz="1300" b="0" i="0" u="none" strike="noStrike" cap="none" normalizeH="0" baseline="0" dirty="0">
              <a:ln>
                <a:noFill/>
              </a:ln>
              <a:solidFill>
                <a:schemeClr val="tx1"/>
              </a:solidFill>
              <a:effectLst/>
              <a:latin typeface="Arial" panose="020B0604020202020204" pitchFamily="34" charset="0"/>
            </a:endParaRPr>
          </a:p>
        </p:txBody>
      </p:sp>
      <p:sp>
        <p:nvSpPr>
          <p:cNvPr id="55" name="ZoneTexte 54">
            <a:extLst>
              <a:ext uri="{FF2B5EF4-FFF2-40B4-BE49-F238E27FC236}">
                <a16:creationId xmlns:a16="http://schemas.microsoft.com/office/drawing/2014/main" id="{7B762FE7-BB55-4A2E-AFDA-337F2D06B240}"/>
              </a:ext>
            </a:extLst>
          </p:cNvPr>
          <p:cNvSpPr txBox="1"/>
          <p:nvPr/>
        </p:nvSpPr>
        <p:spPr>
          <a:xfrm>
            <a:off x="5388746" y="1677138"/>
            <a:ext cx="1325477"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b="1" dirty="0">
                <a:solidFill>
                  <a:srgbClr val="00B050"/>
                </a:solidFill>
                <a:ea typeface="Times New Roman" panose="02020603050405020304" pitchFamily="18" charset="0"/>
                <a:cs typeface="Arial" panose="020B0604020202020204" pitchFamily="34" charset="0"/>
              </a:rPr>
              <a:t>XI</a:t>
            </a:r>
            <a:r>
              <a:rPr lang="fr-FR" sz="1400" b="1" baseline="30000" dirty="0">
                <a:solidFill>
                  <a:srgbClr val="00B050"/>
                </a:solidFill>
                <a:ea typeface="Times New Roman" panose="02020603050405020304" pitchFamily="18" charset="0"/>
                <a:cs typeface="Arial" panose="020B0604020202020204" pitchFamily="34" charset="0"/>
              </a:rPr>
              <a:t>e</a:t>
            </a:r>
            <a:r>
              <a:rPr lang="fr-FR" sz="1400" b="1" dirty="0">
                <a:solidFill>
                  <a:srgbClr val="00B050"/>
                </a:solidFill>
                <a:ea typeface="Times New Roman" panose="02020603050405020304" pitchFamily="18" charset="0"/>
                <a:cs typeface="Arial" panose="020B0604020202020204" pitchFamily="34" charset="0"/>
              </a:rPr>
              <a:t> s. - XV</a:t>
            </a:r>
            <a:r>
              <a:rPr lang="fr-FR" sz="1400" b="1" baseline="30000" dirty="0">
                <a:solidFill>
                  <a:srgbClr val="00B050"/>
                </a:solidFill>
                <a:ea typeface="Times New Roman" panose="02020603050405020304" pitchFamily="18" charset="0"/>
                <a:cs typeface="Arial" panose="020B0604020202020204" pitchFamily="34" charset="0"/>
              </a:rPr>
              <a:t>e</a:t>
            </a:r>
            <a:r>
              <a:rPr lang="fr-FR" sz="1400" b="1" dirty="0">
                <a:solidFill>
                  <a:srgbClr val="00B050"/>
                </a:solidFill>
                <a:ea typeface="Times New Roman" panose="02020603050405020304" pitchFamily="18" charset="0"/>
                <a:cs typeface="Arial" panose="020B0604020202020204" pitchFamily="34" charset="0"/>
              </a:rPr>
              <a:t> s. </a:t>
            </a:r>
            <a:endParaRPr lang="fr-FR" sz="1400" b="1" dirty="0">
              <a:solidFill>
                <a:srgbClr val="00B050"/>
              </a:solidFill>
              <a:effectLst/>
              <a:ea typeface="Calibri" panose="020F0502020204030204" pitchFamily="34" charset="0"/>
              <a:cs typeface="Arial" panose="020B0604020202020204" pitchFamily="34" charset="0"/>
            </a:endParaRPr>
          </a:p>
        </p:txBody>
      </p:sp>
      <p:cxnSp>
        <p:nvCxnSpPr>
          <p:cNvPr id="56" name="Connecteur droit avec flèche 55">
            <a:extLst>
              <a:ext uri="{FF2B5EF4-FFF2-40B4-BE49-F238E27FC236}">
                <a16:creationId xmlns:a16="http://schemas.microsoft.com/office/drawing/2014/main" id="{98F4EDB9-D103-4EC5-A2F9-01CD9DB405C6}"/>
              </a:ext>
            </a:extLst>
          </p:cNvPr>
          <p:cNvCxnSpPr>
            <a:cxnSpLocks/>
          </p:cNvCxnSpPr>
          <p:nvPr/>
        </p:nvCxnSpPr>
        <p:spPr>
          <a:xfrm>
            <a:off x="6595816" y="1873564"/>
            <a:ext cx="236813"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57" name="ZoneTexte 56">
            <a:extLst>
              <a:ext uri="{FF2B5EF4-FFF2-40B4-BE49-F238E27FC236}">
                <a16:creationId xmlns:a16="http://schemas.microsoft.com/office/drawing/2014/main" id="{5E0322B4-5442-4FD4-B91E-4C59F6142149}"/>
              </a:ext>
            </a:extLst>
          </p:cNvPr>
          <p:cNvSpPr txBox="1"/>
          <p:nvPr/>
        </p:nvSpPr>
        <p:spPr>
          <a:xfrm>
            <a:off x="6857847" y="1696379"/>
            <a:ext cx="4036438" cy="308674"/>
          </a:xfrm>
          <a:prstGeom prst="rect">
            <a:avLst/>
          </a:prstGeom>
          <a:noFill/>
        </p:spPr>
        <p:txBody>
          <a:bodyPr wrap="square">
            <a:spAutoFit/>
          </a:bodyPr>
          <a:lstStyle/>
          <a:p>
            <a:pPr marL="0" lvl="1">
              <a:lnSpc>
                <a:spcPct val="107000"/>
              </a:lnSpc>
              <a:spcAft>
                <a:spcPts val="600"/>
              </a:spcAft>
              <a:buSzPts val="1000"/>
              <a:tabLst>
                <a:tab pos="914400" algn="l"/>
              </a:tabLst>
            </a:pPr>
            <a:r>
              <a:rPr lang="fr-FR" sz="1300" dirty="0">
                <a:solidFill>
                  <a:srgbClr val="002060"/>
                </a:solidFill>
                <a:ea typeface="Times New Roman" panose="02020603050405020304" pitchFamily="18" charset="0"/>
                <a:cs typeface="Arial" panose="020B0604020202020204" pitchFamily="34" charset="0"/>
              </a:rPr>
              <a:t>« </a:t>
            </a:r>
            <a:r>
              <a:rPr lang="fr-FR" sz="1300" b="1" dirty="0">
                <a:solidFill>
                  <a:srgbClr val="002060"/>
                </a:solidFill>
                <a:ea typeface="Times New Roman" panose="02020603050405020304" pitchFamily="18" charset="0"/>
                <a:cs typeface="Arial" panose="020B0604020202020204" pitchFamily="34" charset="0"/>
              </a:rPr>
              <a:t>pas</a:t>
            </a:r>
            <a:r>
              <a:rPr lang="fr-FR" sz="1300" dirty="0">
                <a:solidFill>
                  <a:srgbClr val="002060"/>
                </a:solidFill>
                <a:ea typeface="Times New Roman" panose="02020603050405020304" pitchFamily="18" charset="0"/>
                <a:cs typeface="Arial" panose="020B0604020202020204" pitchFamily="34" charset="0"/>
              </a:rPr>
              <a:t> » devient un adverbe de négation universel (</a:t>
            </a:r>
            <a:r>
              <a:rPr lang="fr-FR" sz="1400" dirty="0">
                <a:solidFill>
                  <a:srgbClr val="0070C0"/>
                </a:solidFill>
                <a:sym typeface="Wingdings" panose="05000000000000000000" pitchFamily="2" charset="2"/>
              </a:rPr>
              <a:t></a:t>
            </a:r>
            <a:r>
              <a:rPr lang="fr-FR" sz="1300" dirty="0">
                <a:solidFill>
                  <a:srgbClr val="002060"/>
                </a:solidFill>
                <a:ea typeface="Times New Roman" panose="02020603050405020304" pitchFamily="18" charset="0"/>
                <a:cs typeface="Arial" panose="020B0604020202020204" pitchFamily="34" charset="0"/>
              </a:rPr>
              <a:t>)</a:t>
            </a:r>
            <a:endParaRPr lang="fr-FR" sz="1300" dirty="0">
              <a:solidFill>
                <a:srgbClr val="002060"/>
              </a:solidFill>
              <a:effectLst/>
              <a:ea typeface="Calibri" panose="020F0502020204030204" pitchFamily="34" charset="0"/>
              <a:cs typeface="Arial" panose="020B0604020202020204" pitchFamily="34" charset="0"/>
            </a:endParaRPr>
          </a:p>
        </p:txBody>
      </p:sp>
      <p:sp>
        <p:nvSpPr>
          <p:cNvPr id="58" name="ZoneTexte 57">
            <a:extLst>
              <a:ext uri="{FF2B5EF4-FFF2-40B4-BE49-F238E27FC236}">
                <a16:creationId xmlns:a16="http://schemas.microsoft.com/office/drawing/2014/main" id="{A04F87B9-6136-43FB-8F08-CE338E6B56F5}"/>
              </a:ext>
            </a:extLst>
          </p:cNvPr>
          <p:cNvSpPr txBox="1"/>
          <p:nvPr/>
        </p:nvSpPr>
        <p:spPr>
          <a:xfrm>
            <a:off x="5382679" y="1960180"/>
            <a:ext cx="1325477"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b="1" dirty="0">
                <a:solidFill>
                  <a:srgbClr val="00B050"/>
                </a:solidFill>
                <a:ea typeface="Times New Roman" panose="02020603050405020304" pitchFamily="18" charset="0"/>
                <a:cs typeface="Arial" panose="020B0604020202020204" pitchFamily="34" charset="0"/>
              </a:rPr>
              <a:t>Aujourd’hui</a:t>
            </a:r>
            <a:endParaRPr lang="fr-FR" sz="1400" b="1" dirty="0">
              <a:solidFill>
                <a:srgbClr val="00B050"/>
              </a:solidFill>
              <a:effectLst/>
              <a:ea typeface="Calibri" panose="020F0502020204030204" pitchFamily="34" charset="0"/>
              <a:cs typeface="Arial" panose="020B0604020202020204" pitchFamily="34" charset="0"/>
            </a:endParaRPr>
          </a:p>
        </p:txBody>
      </p:sp>
      <p:cxnSp>
        <p:nvCxnSpPr>
          <p:cNvPr id="59" name="Connecteur droit avec flèche 58">
            <a:extLst>
              <a:ext uri="{FF2B5EF4-FFF2-40B4-BE49-F238E27FC236}">
                <a16:creationId xmlns:a16="http://schemas.microsoft.com/office/drawing/2014/main" id="{07382AE0-01AE-458B-951A-AE6E23427A28}"/>
              </a:ext>
            </a:extLst>
          </p:cNvPr>
          <p:cNvCxnSpPr>
            <a:cxnSpLocks/>
          </p:cNvCxnSpPr>
          <p:nvPr/>
        </p:nvCxnSpPr>
        <p:spPr>
          <a:xfrm>
            <a:off x="6589749" y="2130479"/>
            <a:ext cx="236813"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857BEF65-B519-48F8-9D2F-957E1F68016B}"/>
              </a:ext>
            </a:extLst>
          </p:cNvPr>
          <p:cNvSpPr txBox="1"/>
          <p:nvPr/>
        </p:nvSpPr>
        <p:spPr>
          <a:xfrm>
            <a:off x="6846964" y="1954583"/>
            <a:ext cx="3688527" cy="308674"/>
          </a:xfrm>
          <a:prstGeom prst="rect">
            <a:avLst/>
          </a:prstGeom>
          <a:noFill/>
        </p:spPr>
        <p:txBody>
          <a:bodyPr wrap="square">
            <a:spAutoFit/>
          </a:bodyPr>
          <a:lstStyle/>
          <a:p>
            <a:pPr marL="0" lvl="1">
              <a:lnSpc>
                <a:spcPct val="107000"/>
              </a:lnSpc>
              <a:spcAft>
                <a:spcPts val="600"/>
              </a:spcAft>
              <a:buSzPts val="1000"/>
              <a:tabLst>
                <a:tab pos="914400" algn="l"/>
              </a:tabLst>
            </a:pPr>
            <a:r>
              <a:rPr lang="fr-FR" sz="1300" dirty="0">
                <a:solidFill>
                  <a:srgbClr val="002060"/>
                </a:solidFill>
                <a:ea typeface="Times New Roman" panose="02020603050405020304" pitchFamily="18" charset="0"/>
                <a:cs typeface="Arial" panose="020B0604020202020204" pitchFamily="34" charset="0"/>
              </a:rPr>
              <a:t>« </a:t>
            </a:r>
            <a:r>
              <a:rPr lang="fr-FR" sz="1300" b="1" dirty="0">
                <a:solidFill>
                  <a:srgbClr val="002060"/>
                </a:solidFill>
                <a:ea typeface="Times New Roman" panose="02020603050405020304" pitchFamily="18" charset="0"/>
                <a:cs typeface="Arial" panose="020B0604020202020204" pitchFamily="34" charset="0"/>
              </a:rPr>
              <a:t>pas</a:t>
            </a:r>
            <a:r>
              <a:rPr lang="fr-FR" sz="1300" dirty="0">
                <a:solidFill>
                  <a:srgbClr val="002060"/>
                </a:solidFill>
                <a:ea typeface="Times New Roman" panose="02020603050405020304" pitchFamily="18" charset="0"/>
                <a:cs typeface="Arial" panose="020B0604020202020204" pitchFamily="34" charset="0"/>
              </a:rPr>
              <a:t> » remplace de + en + le « ne » d’origine (</a:t>
            </a:r>
            <a:r>
              <a:rPr lang="fr-FR" sz="1400" dirty="0">
                <a:solidFill>
                  <a:srgbClr val="0070C0"/>
                </a:solidFill>
                <a:sym typeface="Wingdings" panose="05000000000000000000" pitchFamily="2" charset="2"/>
              </a:rPr>
              <a:t></a:t>
            </a:r>
            <a:r>
              <a:rPr lang="fr-FR" sz="1300" dirty="0">
                <a:solidFill>
                  <a:srgbClr val="002060"/>
                </a:solidFill>
                <a:ea typeface="Times New Roman" panose="02020603050405020304" pitchFamily="18" charset="0"/>
                <a:cs typeface="Arial" panose="020B0604020202020204" pitchFamily="34" charset="0"/>
              </a:rPr>
              <a:t>)</a:t>
            </a:r>
            <a:endParaRPr lang="fr-FR" sz="1300" dirty="0">
              <a:solidFill>
                <a:srgbClr val="002060"/>
              </a:solidFill>
              <a:effectLst/>
              <a:ea typeface="Calibri" panose="020F0502020204030204" pitchFamily="34" charset="0"/>
              <a:cs typeface="Arial" panose="020B0604020202020204" pitchFamily="34" charset="0"/>
            </a:endParaRPr>
          </a:p>
        </p:txBody>
      </p:sp>
      <p:pic>
        <p:nvPicPr>
          <p:cNvPr id="12" name="Image 11">
            <a:hlinkClick r:id="rId7"/>
            <a:extLst>
              <a:ext uri="{FF2B5EF4-FFF2-40B4-BE49-F238E27FC236}">
                <a16:creationId xmlns:a16="http://schemas.microsoft.com/office/drawing/2014/main" id="{46123D3D-E87D-F6C4-0E39-87C9A636B7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93201" y="134345"/>
            <a:ext cx="744295" cy="744295"/>
          </a:xfrm>
          <a:prstGeom prst="rect">
            <a:avLst/>
          </a:prstGeom>
        </p:spPr>
      </p:pic>
      <p:sp>
        <p:nvSpPr>
          <p:cNvPr id="13" name="ZoneTexte 12">
            <a:extLst>
              <a:ext uri="{FF2B5EF4-FFF2-40B4-BE49-F238E27FC236}">
                <a16:creationId xmlns:a16="http://schemas.microsoft.com/office/drawing/2014/main" id="{B38C08E7-011E-9B12-8D38-24B65BAD708A}"/>
              </a:ext>
            </a:extLst>
          </p:cNvPr>
          <p:cNvSpPr txBox="1"/>
          <p:nvPr/>
        </p:nvSpPr>
        <p:spPr>
          <a:xfrm>
            <a:off x="239098" y="5725723"/>
            <a:ext cx="1724695" cy="312650"/>
          </a:xfrm>
          <a:prstGeom prst="rect">
            <a:avLst/>
          </a:prstGeom>
          <a:noFill/>
        </p:spPr>
        <p:txBody>
          <a:bodyPr wrap="square">
            <a:spAutoFit/>
          </a:bodyPr>
          <a:lstStyle/>
          <a:p>
            <a:pPr marL="0" lvl="1">
              <a:lnSpc>
                <a:spcPct val="107000"/>
              </a:lnSpc>
              <a:spcAft>
                <a:spcPts val="600"/>
              </a:spcAft>
              <a:buSzPts val="1000"/>
              <a:tabLst>
                <a:tab pos="914400" algn="l"/>
              </a:tabLst>
            </a:pPr>
            <a:r>
              <a:rPr lang="fr-FR" sz="1400" i="1" dirty="0">
                <a:solidFill>
                  <a:srgbClr val="0070C0"/>
                </a:solidFill>
                <a:ea typeface="Times New Roman" panose="02020603050405020304" pitchFamily="18" charset="0"/>
                <a:cs typeface="Arial" panose="020B0604020202020204" pitchFamily="34" charset="0"/>
              </a:rPr>
              <a:t> </a:t>
            </a:r>
            <a:r>
              <a:rPr lang="fr-FR" sz="1400" i="1" dirty="0">
                <a:ea typeface="Times New Roman" panose="02020603050405020304" pitchFamily="18" charset="0"/>
                <a:cs typeface="Arial" panose="020B0604020202020204" pitchFamily="34" charset="0"/>
              </a:rPr>
              <a:t>vocabulaire impoli.</a:t>
            </a:r>
            <a:endParaRPr lang="fr-FR" sz="1400" i="1" dirty="0">
              <a:effectLst/>
              <a:ea typeface="Calibri" panose="020F0502020204030204" pitchFamily="34" charset="0"/>
              <a:cs typeface="Arial" panose="020B0604020202020204" pitchFamily="34" charset="0"/>
            </a:endParaRPr>
          </a:p>
        </p:txBody>
      </p:sp>
      <p:sp>
        <p:nvSpPr>
          <p:cNvPr id="24" name="ZoneTexte 23">
            <a:extLst>
              <a:ext uri="{FF2B5EF4-FFF2-40B4-BE49-F238E27FC236}">
                <a16:creationId xmlns:a16="http://schemas.microsoft.com/office/drawing/2014/main" id="{DBE1DEB7-11E6-9DAE-7FF5-2BC7BA3CE5A6}"/>
              </a:ext>
            </a:extLst>
          </p:cNvPr>
          <p:cNvSpPr txBox="1"/>
          <p:nvPr/>
        </p:nvSpPr>
        <p:spPr>
          <a:xfrm>
            <a:off x="2873006" y="5721369"/>
            <a:ext cx="1724695" cy="773673"/>
          </a:xfrm>
          <a:prstGeom prst="rect">
            <a:avLst/>
          </a:prstGeom>
          <a:noFill/>
        </p:spPr>
        <p:txBody>
          <a:bodyPr wrap="square">
            <a:spAutoFit/>
          </a:bodyPr>
          <a:lstStyle/>
          <a:p>
            <a:pPr marL="0" lvl="1">
              <a:lnSpc>
                <a:spcPct val="107000"/>
              </a:lnSpc>
              <a:spcAft>
                <a:spcPts val="600"/>
              </a:spcAft>
              <a:buSzPts val="1000"/>
              <a:tabLst>
                <a:tab pos="914400" algn="l"/>
              </a:tabLst>
            </a:pPr>
            <a:r>
              <a:rPr lang="fr-FR" sz="1400" i="1" dirty="0">
                <a:solidFill>
                  <a:srgbClr val="0070C0"/>
                </a:solidFill>
                <a:ea typeface="Times New Roman" panose="02020603050405020304" pitchFamily="18" charset="0"/>
                <a:cs typeface="Arial" panose="020B0604020202020204" pitchFamily="34" charset="0"/>
              </a:rPr>
              <a:t> </a:t>
            </a:r>
            <a:r>
              <a:rPr lang="fr-FR" sz="1400" i="1" dirty="0">
                <a:ea typeface="Times New Roman" panose="02020603050405020304" pitchFamily="18" charset="0"/>
                <a:cs typeface="Arial" panose="020B0604020202020204" pitchFamily="34" charset="0"/>
              </a:rPr>
              <a:t>négation « ne » ... « pas » tronquée ; vocabulaire familier</a:t>
            </a:r>
            <a:endParaRPr lang="fr-FR" sz="1400" i="1" dirty="0">
              <a:effectLst/>
              <a:ea typeface="Calibri" panose="020F0502020204030204" pitchFamily="34" charset="0"/>
              <a:cs typeface="Arial" panose="020B0604020202020204" pitchFamily="34" charset="0"/>
            </a:endParaRPr>
          </a:p>
        </p:txBody>
      </p:sp>
      <p:sp>
        <p:nvSpPr>
          <p:cNvPr id="38" name="ZoneTexte 37">
            <a:extLst>
              <a:ext uri="{FF2B5EF4-FFF2-40B4-BE49-F238E27FC236}">
                <a16:creationId xmlns:a16="http://schemas.microsoft.com/office/drawing/2014/main" id="{B35096F6-EF1C-FEA8-F6E5-C2CFF8060633}"/>
              </a:ext>
            </a:extLst>
          </p:cNvPr>
          <p:cNvSpPr txBox="1"/>
          <p:nvPr/>
        </p:nvSpPr>
        <p:spPr>
          <a:xfrm>
            <a:off x="5381250" y="5721369"/>
            <a:ext cx="1724695" cy="773673"/>
          </a:xfrm>
          <a:prstGeom prst="rect">
            <a:avLst/>
          </a:prstGeom>
          <a:noFill/>
        </p:spPr>
        <p:txBody>
          <a:bodyPr wrap="square">
            <a:spAutoFit/>
          </a:bodyPr>
          <a:lstStyle/>
          <a:p>
            <a:pPr marL="0" lvl="1">
              <a:lnSpc>
                <a:spcPct val="107000"/>
              </a:lnSpc>
              <a:spcAft>
                <a:spcPts val="600"/>
              </a:spcAft>
              <a:buSzPts val="1000"/>
              <a:tabLst>
                <a:tab pos="914400" algn="l"/>
              </a:tabLst>
            </a:pPr>
            <a:r>
              <a:rPr lang="fr-FR" sz="1400" i="1" dirty="0">
                <a:solidFill>
                  <a:srgbClr val="0070C0"/>
                </a:solidFill>
                <a:ea typeface="Times New Roman" panose="02020603050405020304" pitchFamily="18" charset="0"/>
                <a:cs typeface="Arial" panose="020B0604020202020204" pitchFamily="34" charset="0"/>
              </a:rPr>
              <a:t> </a:t>
            </a:r>
            <a:r>
              <a:rPr lang="fr-FR" sz="1400" i="1" dirty="0">
                <a:ea typeface="Times New Roman" panose="02020603050405020304" pitchFamily="18" charset="0"/>
                <a:cs typeface="Arial" panose="020B0604020202020204" pitchFamily="34" charset="0"/>
              </a:rPr>
              <a:t>négation « ne » ... « pas » respectée ; vocabulaire neutre.</a:t>
            </a:r>
            <a:endParaRPr lang="fr-FR" sz="1400" i="1" dirty="0">
              <a:effectLst/>
              <a:ea typeface="Calibri" panose="020F0502020204030204" pitchFamily="34" charset="0"/>
              <a:cs typeface="Arial" panose="020B0604020202020204" pitchFamily="34" charset="0"/>
            </a:endParaRPr>
          </a:p>
        </p:txBody>
      </p:sp>
      <p:sp>
        <p:nvSpPr>
          <p:cNvPr id="40" name="ZoneTexte 39">
            <a:extLst>
              <a:ext uri="{FF2B5EF4-FFF2-40B4-BE49-F238E27FC236}">
                <a16:creationId xmlns:a16="http://schemas.microsoft.com/office/drawing/2014/main" id="{AE71E0E5-4BDB-8D3E-2C1C-0A253B2C2619}"/>
              </a:ext>
            </a:extLst>
          </p:cNvPr>
          <p:cNvSpPr txBox="1"/>
          <p:nvPr/>
        </p:nvSpPr>
        <p:spPr>
          <a:xfrm>
            <a:off x="7700748" y="5721369"/>
            <a:ext cx="1724695" cy="543162"/>
          </a:xfrm>
          <a:prstGeom prst="rect">
            <a:avLst/>
          </a:prstGeom>
          <a:noFill/>
        </p:spPr>
        <p:txBody>
          <a:bodyPr wrap="square">
            <a:spAutoFit/>
          </a:bodyPr>
          <a:lstStyle/>
          <a:p>
            <a:pPr marL="0" lvl="1">
              <a:lnSpc>
                <a:spcPct val="107000"/>
              </a:lnSpc>
              <a:spcAft>
                <a:spcPts val="600"/>
              </a:spcAft>
              <a:buSzPts val="1000"/>
              <a:tabLst>
                <a:tab pos="914400" algn="l"/>
              </a:tabLst>
            </a:pPr>
            <a:r>
              <a:rPr lang="fr-FR" sz="1400" i="1" dirty="0">
                <a:solidFill>
                  <a:srgbClr val="0070C0"/>
                </a:solidFill>
                <a:ea typeface="Times New Roman" panose="02020603050405020304" pitchFamily="18" charset="0"/>
                <a:cs typeface="Arial" panose="020B0604020202020204" pitchFamily="34" charset="0"/>
              </a:rPr>
              <a:t> </a:t>
            </a:r>
            <a:r>
              <a:rPr lang="fr-FR" sz="1400" i="1" dirty="0">
                <a:ea typeface="Times New Roman" panose="02020603050405020304" pitchFamily="18" charset="0"/>
                <a:cs typeface="Arial" panose="020B0604020202020204" pitchFamily="34" charset="0"/>
              </a:rPr>
              <a:t>vocabulaire précis ; anglicisme.</a:t>
            </a:r>
            <a:endParaRPr lang="fr-FR" sz="1400" i="1" dirty="0">
              <a:effectLst/>
              <a:ea typeface="Calibri" panose="020F0502020204030204" pitchFamily="34" charset="0"/>
              <a:cs typeface="Arial" panose="020B0604020202020204" pitchFamily="34" charset="0"/>
            </a:endParaRPr>
          </a:p>
        </p:txBody>
      </p:sp>
      <p:sp>
        <p:nvSpPr>
          <p:cNvPr id="41" name="ZoneTexte 40">
            <a:extLst>
              <a:ext uri="{FF2B5EF4-FFF2-40B4-BE49-F238E27FC236}">
                <a16:creationId xmlns:a16="http://schemas.microsoft.com/office/drawing/2014/main" id="{33810DD5-E779-6E12-1380-BC5E1B906ACD}"/>
              </a:ext>
            </a:extLst>
          </p:cNvPr>
          <p:cNvSpPr txBox="1"/>
          <p:nvPr/>
        </p:nvSpPr>
        <p:spPr>
          <a:xfrm>
            <a:off x="10153347" y="5721369"/>
            <a:ext cx="1724695" cy="1004186"/>
          </a:xfrm>
          <a:prstGeom prst="rect">
            <a:avLst/>
          </a:prstGeom>
          <a:noFill/>
        </p:spPr>
        <p:txBody>
          <a:bodyPr wrap="square">
            <a:spAutoFit/>
          </a:bodyPr>
          <a:lstStyle/>
          <a:p>
            <a:pPr marL="0" lvl="1">
              <a:lnSpc>
                <a:spcPct val="107000"/>
              </a:lnSpc>
              <a:spcAft>
                <a:spcPts val="600"/>
              </a:spcAft>
              <a:buSzPts val="1000"/>
              <a:tabLst>
                <a:tab pos="914400" algn="l"/>
              </a:tabLst>
            </a:pPr>
            <a:r>
              <a:rPr lang="fr-FR" sz="1400" i="1" dirty="0">
                <a:solidFill>
                  <a:srgbClr val="0070C0"/>
                </a:solidFill>
                <a:ea typeface="Times New Roman" panose="02020603050405020304" pitchFamily="18" charset="0"/>
                <a:cs typeface="Arial" panose="020B0604020202020204" pitchFamily="34" charset="0"/>
              </a:rPr>
              <a:t> </a:t>
            </a:r>
            <a:r>
              <a:rPr lang="fr-FR" sz="1400" i="1" dirty="0">
                <a:ea typeface="Times New Roman" panose="02020603050405020304" pitchFamily="18" charset="0"/>
                <a:cs typeface="Arial" panose="020B0604020202020204" pitchFamily="34" charset="0"/>
              </a:rPr>
              <a:t>vocabulaire très précis et précieux (raffiné, manquant de simplicité).</a:t>
            </a:r>
            <a:endParaRPr lang="fr-FR" sz="1400" i="1" dirty="0">
              <a:effectLst/>
              <a:ea typeface="Calibri" panose="020F050202020403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790190F5-BD64-C119-3821-9291A5DF78A2}"/>
              </a:ext>
            </a:extLst>
          </p:cNvPr>
          <p:cNvSpPr/>
          <p:nvPr/>
        </p:nvSpPr>
        <p:spPr>
          <a:xfrm>
            <a:off x="4881015" y="4010664"/>
            <a:ext cx="7234693" cy="367076"/>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4" name="Groupe 63">
            <a:extLst>
              <a:ext uri="{FF2B5EF4-FFF2-40B4-BE49-F238E27FC236}">
                <a16:creationId xmlns:a16="http://schemas.microsoft.com/office/drawing/2014/main" id="{F6292E18-70A3-8AC1-52C5-A1DDD79D1ED9}"/>
              </a:ext>
            </a:extLst>
          </p:cNvPr>
          <p:cNvGrpSpPr/>
          <p:nvPr/>
        </p:nvGrpSpPr>
        <p:grpSpPr>
          <a:xfrm>
            <a:off x="224847" y="6249067"/>
            <a:ext cx="10068694" cy="578155"/>
            <a:chOff x="224847" y="6249067"/>
            <a:chExt cx="10068694" cy="578155"/>
          </a:xfrm>
        </p:grpSpPr>
        <p:sp>
          <p:nvSpPr>
            <p:cNvPr id="44" name="ZoneTexte 43">
              <a:extLst>
                <a:ext uri="{FF2B5EF4-FFF2-40B4-BE49-F238E27FC236}">
                  <a16:creationId xmlns:a16="http://schemas.microsoft.com/office/drawing/2014/main" id="{F67700EE-E600-EE66-225D-E1BF25BF3FFA}"/>
                </a:ext>
              </a:extLst>
            </p:cNvPr>
            <p:cNvSpPr txBox="1"/>
            <p:nvPr/>
          </p:nvSpPr>
          <p:spPr>
            <a:xfrm>
              <a:off x="859496" y="6488668"/>
              <a:ext cx="9434045" cy="338554"/>
            </a:xfrm>
            <a:prstGeom prst="rect">
              <a:avLst/>
            </a:prstGeom>
            <a:noFill/>
          </p:spPr>
          <p:txBody>
            <a:bodyPr wrap="square">
              <a:spAutoFit/>
            </a:bodyPr>
            <a:lstStyle/>
            <a:p>
              <a:r>
                <a:rPr lang="fr-FR" sz="1600" b="1" dirty="0">
                  <a:solidFill>
                    <a:srgbClr val="FF0000"/>
                  </a:solidFill>
                  <a:highlight>
                    <a:srgbClr val="FFFF00"/>
                  </a:highlight>
                </a:rPr>
                <a:t>être professionnel</a:t>
              </a:r>
              <a:r>
                <a:rPr lang="fr-FR" sz="1600" dirty="0"/>
                <a:t>, ce n’est pas forcément faire des phrases compliquées ; c’est surtout être </a:t>
              </a:r>
              <a:r>
                <a:rPr lang="fr-FR" sz="1600" b="1" dirty="0">
                  <a:solidFill>
                    <a:srgbClr val="002060"/>
                  </a:solidFill>
                </a:rPr>
                <a:t>clair</a:t>
              </a:r>
              <a:r>
                <a:rPr lang="fr-FR" sz="1600" dirty="0"/>
                <a:t>, </a:t>
              </a:r>
              <a:r>
                <a:rPr lang="fr-FR" sz="1600" b="1" dirty="0">
                  <a:solidFill>
                    <a:srgbClr val="002060"/>
                  </a:solidFill>
                </a:rPr>
                <a:t>poli</a:t>
              </a:r>
              <a:r>
                <a:rPr lang="fr-FR" sz="1600" dirty="0"/>
                <a:t> et </a:t>
              </a:r>
              <a:r>
                <a:rPr lang="fr-FR" sz="1600" b="1" dirty="0">
                  <a:solidFill>
                    <a:srgbClr val="002060"/>
                  </a:solidFill>
                </a:rPr>
                <a:t>précis</a:t>
              </a:r>
              <a:r>
                <a:rPr lang="fr-FR" sz="1600" dirty="0"/>
                <a:t>.</a:t>
              </a:r>
            </a:p>
          </p:txBody>
        </p:sp>
        <p:pic>
          <p:nvPicPr>
            <p:cNvPr id="61" name="Image 60">
              <a:extLst>
                <a:ext uri="{FF2B5EF4-FFF2-40B4-BE49-F238E27FC236}">
                  <a16:creationId xmlns:a16="http://schemas.microsoft.com/office/drawing/2014/main" id="{DDBFB927-55B0-3E19-3151-CEC1447E59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847" y="6249067"/>
              <a:ext cx="630156" cy="523463"/>
            </a:xfrm>
            <a:prstGeom prst="rect">
              <a:avLst/>
            </a:prstGeom>
          </p:spPr>
        </p:pic>
        <p:cxnSp>
          <p:nvCxnSpPr>
            <p:cNvPr id="63" name="Connecteur droit 62">
              <a:extLst>
                <a:ext uri="{FF2B5EF4-FFF2-40B4-BE49-F238E27FC236}">
                  <a16:creationId xmlns:a16="http://schemas.microsoft.com/office/drawing/2014/main" id="{34242736-21E8-604F-334E-1560400FDEA4}"/>
                </a:ext>
              </a:extLst>
            </p:cNvPr>
            <p:cNvCxnSpPr/>
            <p:nvPr/>
          </p:nvCxnSpPr>
          <p:spPr>
            <a:xfrm>
              <a:off x="230133" y="6773432"/>
              <a:ext cx="991424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67835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1000"/>
                                        <p:tgtEl>
                                          <p:spTgt spid="23"/>
                                        </p:tgtEl>
                                      </p:cBhvr>
                                    </p:animEffect>
                                    <p:anim calcmode="lin" valueType="num">
                                      <p:cBhvr>
                                        <p:cTn id="63" dur="1000" fill="hold"/>
                                        <p:tgtEl>
                                          <p:spTgt spid="23"/>
                                        </p:tgtEl>
                                        <p:attrNameLst>
                                          <p:attrName>ppt_x</p:attrName>
                                        </p:attrNameLst>
                                      </p:cBhvr>
                                      <p:tavLst>
                                        <p:tav tm="0">
                                          <p:val>
                                            <p:strVal val="#ppt_x"/>
                                          </p:val>
                                        </p:tav>
                                        <p:tav tm="100000">
                                          <p:val>
                                            <p:strVal val="#ppt_x"/>
                                          </p:val>
                                        </p:tav>
                                      </p:tavLst>
                                    </p:anim>
                                    <p:anim calcmode="lin" valueType="num">
                                      <p:cBhvr>
                                        <p:cTn id="64" dur="1000" fill="hold"/>
                                        <p:tgtEl>
                                          <p:spTgt spid="23"/>
                                        </p:tgtEl>
                                        <p:attrNameLst>
                                          <p:attrName>ppt_y</p:attrName>
                                        </p:attrNameLst>
                                      </p:cBhvr>
                                      <p:tavLst>
                                        <p:tav tm="0">
                                          <p:val>
                                            <p:strVal val="#ppt_y+.1"/>
                                          </p:val>
                                        </p:tav>
                                        <p:tav tm="100000">
                                          <p:val>
                                            <p:strVal val="#ppt_y"/>
                                          </p:val>
                                        </p:tav>
                                      </p:tavLst>
                                    </p:anim>
                                  </p:childTnLst>
                                </p:cTn>
                              </p:par>
                              <p:par>
                                <p:cTn id="65" presetID="6" presetClass="entr" presetSubtype="16"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circle(in)">
                                      <p:cBhvr>
                                        <p:cTn id="67" dur="20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ppt_x"/>
                                          </p:val>
                                        </p:tav>
                                        <p:tav tm="100000">
                                          <p:val>
                                            <p:strVal val="#ppt_x"/>
                                          </p:val>
                                        </p:tav>
                                      </p:tavLst>
                                    </p:anim>
                                    <p:anim calcmode="lin" valueType="num">
                                      <p:cBhvr additive="base">
                                        <p:cTn id="7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1000"/>
                                        <p:tgtEl>
                                          <p:spTgt spid="25"/>
                                        </p:tgtEl>
                                      </p:cBhvr>
                                    </p:animEffect>
                                    <p:anim calcmode="lin" valueType="num">
                                      <p:cBhvr>
                                        <p:cTn id="86" dur="1000" fill="hold"/>
                                        <p:tgtEl>
                                          <p:spTgt spid="25"/>
                                        </p:tgtEl>
                                        <p:attrNameLst>
                                          <p:attrName>ppt_x</p:attrName>
                                        </p:attrNameLst>
                                      </p:cBhvr>
                                      <p:tavLst>
                                        <p:tav tm="0">
                                          <p:val>
                                            <p:strVal val="#ppt_x"/>
                                          </p:val>
                                        </p:tav>
                                        <p:tav tm="100000">
                                          <p:val>
                                            <p:strVal val="#ppt_x"/>
                                          </p:val>
                                        </p:tav>
                                      </p:tavLst>
                                    </p:anim>
                                    <p:anim calcmode="lin" valueType="num">
                                      <p:cBhvr>
                                        <p:cTn id="87" dur="1000" fill="hold"/>
                                        <p:tgtEl>
                                          <p:spTgt spid="25"/>
                                        </p:tgtEl>
                                        <p:attrNameLst>
                                          <p:attrName>ppt_y</p:attrName>
                                        </p:attrNameLst>
                                      </p:cBhvr>
                                      <p:tavLst>
                                        <p:tav tm="0">
                                          <p:val>
                                            <p:strVal val="#ppt_y+.1"/>
                                          </p:val>
                                        </p:tav>
                                        <p:tav tm="100000">
                                          <p:val>
                                            <p:strVal val="#ppt_y"/>
                                          </p:val>
                                        </p:tav>
                                      </p:tavLst>
                                    </p:anim>
                                  </p:childTnLst>
                                </p:cTn>
                              </p:par>
                              <p:par>
                                <p:cTn id="88" presetID="6" presetClass="entr" presetSubtype="16" fill="hold"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circle(in)">
                                      <p:cBhvr>
                                        <p:cTn id="90" dur="2000"/>
                                        <p:tgtEl>
                                          <p:spTgt spid="34"/>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fill="hold"/>
                                        <p:tgtEl>
                                          <p:spTgt spid="29"/>
                                        </p:tgtEl>
                                        <p:attrNameLst>
                                          <p:attrName>ppt_x</p:attrName>
                                        </p:attrNameLst>
                                      </p:cBhvr>
                                      <p:tavLst>
                                        <p:tav tm="0">
                                          <p:val>
                                            <p:strVal val="#ppt_x"/>
                                          </p:val>
                                        </p:tav>
                                        <p:tav tm="100000">
                                          <p:val>
                                            <p:strVal val="#ppt_x"/>
                                          </p:val>
                                        </p:tav>
                                      </p:tavLst>
                                    </p:anim>
                                    <p:anim calcmode="lin" valueType="num">
                                      <p:cBhvr additive="base">
                                        <p:cTn id="9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p:cTn id="101" dur="500" fill="hold"/>
                                        <p:tgtEl>
                                          <p:spTgt spid="24"/>
                                        </p:tgtEl>
                                        <p:attrNameLst>
                                          <p:attrName>ppt_w</p:attrName>
                                        </p:attrNameLst>
                                      </p:cBhvr>
                                      <p:tavLst>
                                        <p:tav tm="0">
                                          <p:val>
                                            <p:fltVal val="0"/>
                                          </p:val>
                                        </p:tav>
                                        <p:tav tm="100000">
                                          <p:val>
                                            <p:strVal val="#ppt_w"/>
                                          </p:val>
                                        </p:tav>
                                      </p:tavLst>
                                    </p:anim>
                                    <p:anim calcmode="lin" valueType="num">
                                      <p:cBhvr>
                                        <p:cTn id="102" dur="500" fill="hold"/>
                                        <p:tgtEl>
                                          <p:spTgt spid="24"/>
                                        </p:tgtEl>
                                        <p:attrNameLst>
                                          <p:attrName>ppt_h</p:attrName>
                                        </p:attrNameLst>
                                      </p:cBhvr>
                                      <p:tavLst>
                                        <p:tav tm="0">
                                          <p:val>
                                            <p:fltVal val="0"/>
                                          </p:val>
                                        </p:tav>
                                        <p:tav tm="100000">
                                          <p:val>
                                            <p:strVal val="#ppt_h"/>
                                          </p:val>
                                        </p:tav>
                                      </p:tavLst>
                                    </p:anim>
                                    <p:animEffect transition="in" filter="fade">
                                      <p:cBhvr>
                                        <p:cTn id="103" dur="500"/>
                                        <p:tgtEl>
                                          <p:spTgt spid="24"/>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nodeType="click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fade">
                                      <p:cBhvr>
                                        <p:cTn id="108" dur="1000"/>
                                        <p:tgtEl>
                                          <p:spTgt spid="26"/>
                                        </p:tgtEl>
                                      </p:cBhvr>
                                    </p:animEffect>
                                    <p:anim calcmode="lin" valueType="num">
                                      <p:cBhvr>
                                        <p:cTn id="109" dur="1000" fill="hold"/>
                                        <p:tgtEl>
                                          <p:spTgt spid="26"/>
                                        </p:tgtEl>
                                        <p:attrNameLst>
                                          <p:attrName>ppt_x</p:attrName>
                                        </p:attrNameLst>
                                      </p:cBhvr>
                                      <p:tavLst>
                                        <p:tav tm="0">
                                          <p:val>
                                            <p:strVal val="#ppt_x"/>
                                          </p:val>
                                        </p:tav>
                                        <p:tav tm="100000">
                                          <p:val>
                                            <p:strVal val="#ppt_x"/>
                                          </p:val>
                                        </p:tav>
                                      </p:tavLst>
                                    </p:anim>
                                    <p:anim calcmode="lin" valueType="num">
                                      <p:cBhvr>
                                        <p:cTn id="110" dur="1000" fill="hold"/>
                                        <p:tgtEl>
                                          <p:spTgt spid="26"/>
                                        </p:tgtEl>
                                        <p:attrNameLst>
                                          <p:attrName>ppt_y</p:attrName>
                                        </p:attrNameLst>
                                      </p:cBhvr>
                                      <p:tavLst>
                                        <p:tav tm="0">
                                          <p:val>
                                            <p:strVal val="#ppt_y+.1"/>
                                          </p:val>
                                        </p:tav>
                                        <p:tav tm="100000">
                                          <p:val>
                                            <p:strVal val="#ppt_y"/>
                                          </p:val>
                                        </p:tav>
                                      </p:tavLst>
                                    </p:anim>
                                  </p:childTnLst>
                                </p:cTn>
                              </p:par>
                              <p:par>
                                <p:cTn id="111" presetID="6" presetClass="entr" presetSubtype="16" fill="hold" nodeType="withEffect">
                                  <p:stCondLst>
                                    <p:cond delay="0"/>
                                  </p:stCondLst>
                                  <p:childTnLst>
                                    <p:set>
                                      <p:cBhvr>
                                        <p:cTn id="112" dur="1" fill="hold">
                                          <p:stCondLst>
                                            <p:cond delay="0"/>
                                          </p:stCondLst>
                                        </p:cTn>
                                        <p:tgtEl>
                                          <p:spTgt spid="35"/>
                                        </p:tgtEl>
                                        <p:attrNameLst>
                                          <p:attrName>style.visibility</p:attrName>
                                        </p:attrNameLst>
                                      </p:cBhvr>
                                      <p:to>
                                        <p:strVal val="visible"/>
                                      </p:to>
                                    </p:set>
                                    <p:animEffect transition="in" filter="circle(in)">
                                      <p:cBhvr>
                                        <p:cTn id="113" dur="2000"/>
                                        <p:tgtEl>
                                          <p:spTgt spid="35"/>
                                        </p:tgtEl>
                                      </p:cBhvr>
                                    </p:animEffect>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30"/>
                                        </p:tgtEl>
                                        <p:attrNameLst>
                                          <p:attrName>style.visibility</p:attrName>
                                        </p:attrNameLst>
                                      </p:cBhvr>
                                      <p:to>
                                        <p:strVal val="visible"/>
                                      </p:to>
                                    </p:set>
                                    <p:anim calcmode="lin" valueType="num">
                                      <p:cBhvr additive="base">
                                        <p:cTn id="118" dur="500" fill="hold"/>
                                        <p:tgtEl>
                                          <p:spTgt spid="30"/>
                                        </p:tgtEl>
                                        <p:attrNameLst>
                                          <p:attrName>ppt_x</p:attrName>
                                        </p:attrNameLst>
                                      </p:cBhvr>
                                      <p:tavLst>
                                        <p:tav tm="0">
                                          <p:val>
                                            <p:strVal val="#ppt_x"/>
                                          </p:val>
                                        </p:tav>
                                        <p:tav tm="100000">
                                          <p:val>
                                            <p:strVal val="#ppt_x"/>
                                          </p:val>
                                        </p:tav>
                                      </p:tavLst>
                                    </p:anim>
                                    <p:anim calcmode="lin" valueType="num">
                                      <p:cBhvr additive="base">
                                        <p:cTn id="1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53" presetClass="entr" presetSubtype="16" fill="hold" grpId="0" nodeType="clickEffect">
                                  <p:stCondLst>
                                    <p:cond delay="0"/>
                                  </p:stCondLst>
                                  <p:childTnLst>
                                    <p:set>
                                      <p:cBhvr>
                                        <p:cTn id="123" dur="1" fill="hold">
                                          <p:stCondLst>
                                            <p:cond delay="0"/>
                                          </p:stCondLst>
                                        </p:cTn>
                                        <p:tgtEl>
                                          <p:spTgt spid="38"/>
                                        </p:tgtEl>
                                        <p:attrNameLst>
                                          <p:attrName>style.visibility</p:attrName>
                                        </p:attrNameLst>
                                      </p:cBhvr>
                                      <p:to>
                                        <p:strVal val="visible"/>
                                      </p:to>
                                    </p:set>
                                    <p:anim calcmode="lin" valueType="num">
                                      <p:cBhvr>
                                        <p:cTn id="124" dur="500" fill="hold"/>
                                        <p:tgtEl>
                                          <p:spTgt spid="38"/>
                                        </p:tgtEl>
                                        <p:attrNameLst>
                                          <p:attrName>ppt_w</p:attrName>
                                        </p:attrNameLst>
                                      </p:cBhvr>
                                      <p:tavLst>
                                        <p:tav tm="0">
                                          <p:val>
                                            <p:fltVal val="0"/>
                                          </p:val>
                                        </p:tav>
                                        <p:tav tm="100000">
                                          <p:val>
                                            <p:strVal val="#ppt_w"/>
                                          </p:val>
                                        </p:tav>
                                      </p:tavLst>
                                    </p:anim>
                                    <p:anim calcmode="lin" valueType="num">
                                      <p:cBhvr>
                                        <p:cTn id="125" dur="500" fill="hold"/>
                                        <p:tgtEl>
                                          <p:spTgt spid="38"/>
                                        </p:tgtEl>
                                        <p:attrNameLst>
                                          <p:attrName>ppt_h</p:attrName>
                                        </p:attrNameLst>
                                      </p:cBhvr>
                                      <p:tavLst>
                                        <p:tav tm="0">
                                          <p:val>
                                            <p:fltVal val="0"/>
                                          </p:val>
                                        </p:tav>
                                        <p:tav tm="100000">
                                          <p:val>
                                            <p:strVal val="#ppt_h"/>
                                          </p:val>
                                        </p:tav>
                                      </p:tavLst>
                                    </p:anim>
                                    <p:animEffect transition="in" filter="fade">
                                      <p:cBhvr>
                                        <p:cTn id="126" dur="500"/>
                                        <p:tgtEl>
                                          <p:spTgt spid="38"/>
                                        </p:tgtEl>
                                      </p:cBhvr>
                                    </p:animEffect>
                                  </p:childTnLst>
                                </p:cTn>
                              </p:par>
                            </p:childTnLst>
                          </p:cTn>
                        </p:par>
                      </p:childTnLst>
                    </p:cTn>
                  </p:par>
                  <p:par>
                    <p:cTn id="127" fill="hold">
                      <p:stCondLst>
                        <p:cond delay="indefinite"/>
                      </p:stCondLst>
                      <p:childTnLst>
                        <p:par>
                          <p:cTn id="128" fill="hold">
                            <p:stCondLst>
                              <p:cond delay="0"/>
                            </p:stCondLst>
                            <p:childTnLst>
                              <p:par>
                                <p:cTn id="129" presetID="26" presetClass="entr" presetSubtype="0" fill="hold" grpId="0" nodeType="clickEffect">
                                  <p:stCondLst>
                                    <p:cond delay="0"/>
                                  </p:stCondLst>
                                  <p:childTnLst>
                                    <p:set>
                                      <p:cBhvr>
                                        <p:cTn id="130" dur="1" fill="hold">
                                          <p:stCondLst>
                                            <p:cond delay="0"/>
                                          </p:stCondLst>
                                        </p:cTn>
                                        <p:tgtEl>
                                          <p:spTgt spid="39"/>
                                        </p:tgtEl>
                                        <p:attrNameLst>
                                          <p:attrName>style.visibility</p:attrName>
                                        </p:attrNameLst>
                                      </p:cBhvr>
                                      <p:to>
                                        <p:strVal val="visible"/>
                                      </p:to>
                                    </p:set>
                                    <p:animEffect transition="in" filter="wipe(down)">
                                      <p:cBhvr>
                                        <p:cTn id="131" dur="580">
                                          <p:stCondLst>
                                            <p:cond delay="0"/>
                                          </p:stCondLst>
                                        </p:cTn>
                                        <p:tgtEl>
                                          <p:spTgt spid="39"/>
                                        </p:tgtEl>
                                      </p:cBhvr>
                                    </p:animEffect>
                                    <p:anim calcmode="lin" valueType="num">
                                      <p:cBhvr>
                                        <p:cTn id="132"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133"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134"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135"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136"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137" dur="26">
                                          <p:stCondLst>
                                            <p:cond delay="650"/>
                                          </p:stCondLst>
                                        </p:cTn>
                                        <p:tgtEl>
                                          <p:spTgt spid="39"/>
                                        </p:tgtEl>
                                      </p:cBhvr>
                                      <p:to x="100000" y="60000"/>
                                    </p:animScale>
                                    <p:animScale>
                                      <p:cBhvr>
                                        <p:cTn id="138" dur="166" decel="50000">
                                          <p:stCondLst>
                                            <p:cond delay="676"/>
                                          </p:stCondLst>
                                        </p:cTn>
                                        <p:tgtEl>
                                          <p:spTgt spid="39"/>
                                        </p:tgtEl>
                                      </p:cBhvr>
                                      <p:to x="100000" y="100000"/>
                                    </p:animScale>
                                    <p:animScale>
                                      <p:cBhvr>
                                        <p:cTn id="139" dur="26">
                                          <p:stCondLst>
                                            <p:cond delay="1312"/>
                                          </p:stCondLst>
                                        </p:cTn>
                                        <p:tgtEl>
                                          <p:spTgt spid="39"/>
                                        </p:tgtEl>
                                      </p:cBhvr>
                                      <p:to x="100000" y="80000"/>
                                    </p:animScale>
                                    <p:animScale>
                                      <p:cBhvr>
                                        <p:cTn id="140" dur="166" decel="50000">
                                          <p:stCondLst>
                                            <p:cond delay="1338"/>
                                          </p:stCondLst>
                                        </p:cTn>
                                        <p:tgtEl>
                                          <p:spTgt spid="39"/>
                                        </p:tgtEl>
                                      </p:cBhvr>
                                      <p:to x="100000" y="100000"/>
                                    </p:animScale>
                                    <p:animScale>
                                      <p:cBhvr>
                                        <p:cTn id="141" dur="26">
                                          <p:stCondLst>
                                            <p:cond delay="1642"/>
                                          </p:stCondLst>
                                        </p:cTn>
                                        <p:tgtEl>
                                          <p:spTgt spid="39"/>
                                        </p:tgtEl>
                                      </p:cBhvr>
                                      <p:to x="100000" y="90000"/>
                                    </p:animScale>
                                    <p:animScale>
                                      <p:cBhvr>
                                        <p:cTn id="142" dur="166" decel="50000">
                                          <p:stCondLst>
                                            <p:cond delay="1668"/>
                                          </p:stCondLst>
                                        </p:cTn>
                                        <p:tgtEl>
                                          <p:spTgt spid="39"/>
                                        </p:tgtEl>
                                      </p:cBhvr>
                                      <p:to x="100000" y="100000"/>
                                    </p:animScale>
                                    <p:animScale>
                                      <p:cBhvr>
                                        <p:cTn id="143" dur="26">
                                          <p:stCondLst>
                                            <p:cond delay="1808"/>
                                          </p:stCondLst>
                                        </p:cTn>
                                        <p:tgtEl>
                                          <p:spTgt spid="39"/>
                                        </p:tgtEl>
                                      </p:cBhvr>
                                      <p:to x="100000" y="95000"/>
                                    </p:animScale>
                                    <p:animScale>
                                      <p:cBhvr>
                                        <p:cTn id="144" dur="166" decel="50000">
                                          <p:stCondLst>
                                            <p:cond delay="1834"/>
                                          </p:stCondLst>
                                        </p:cTn>
                                        <p:tgtEl>
                                          <p:spTgt spid="39"/>
                                        </p:tgtEl>
                                      </p:cBhvr>
                                      <p:to x="100000" y="100000"/>
                                    </p:animScale>
                                  </p:childTnLst>
                                </p:cTn>
                              </p:par>
                              <p:par>
                                <p:cTn id="145" presetID="26" presetClass="entr" presetSubtype="0" fill="hold" grpId="0" nodeType="withEffect">
                                  <p:stCondLst>
                                    <p:cond delay="0"/>
                                  </p:stCondLst>
                                  <p:childTnLst>
                                    <p:set>
                                      <p:cBhvr>
                                        <p:cTn id="146" dur="1" fill="hold">
                                          <p:stCondLst>
                                            <p:cond delay="0"/>
                                          </p:stCondLst>
                                        </p:cTn>
                                        <p:tgtEl>
                                          <p:spTgt spid="6"/>
                                        </p:tgtEl>
                                        <p:attrNameLst>
                                          <p:attrName>style.visibility</p:attrName>
                                        </p:attrNameLst>
                                      </p:cBhvr>
                                      <p:to>
                                        <p:strVal val="visible"/>
                                      </p:to>
                                    </p:set>
                                    <p:animEffect transition="in" filter="wipe(down)">
                                      <p:cBhvr>
                                        <p:cTn id="147" dur="580">
                                          <p:stCondLst>
                                            <p:cond delay="0"/>
                                          </p:stCondLst>
                                        </p:cTn>
                                        <p:tgtEl>
                                          <p:spTgt spid="6"/>
                                        </p:tgtEl>
                                      </p:cBhvr>
                                    </p:animEffect>
                                    <p:anim calcmode="lin" valueType="num">
                                      <p:cBhvr>
                                        <p:cTn id="14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4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5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5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5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53" dur="26">
                                          <p:stCondLst>
                                            <p:cond delay="650"/>
                                          </p:stCondLst>
                                        </p:cTn>
                                        <p:tgtEl>
                                          <p:spTgt spid="6"/>
                                        </p:tgtEl>
                                      </p:cBhvr>
                                      <p:to x="100000" y="60000"/>
                                    </p:animScale>
                                    <p:animScale>
                                      <p:cBhvr>
                                        <p:cTn id="154" dur="166" decel="50000">
                                          <p:stCondLst>
                                            <p:cond delay="676"/>
                                          </p:stCondLst>
                                        </p:cTn>
                                        <p:tgtEl>
                                          <p:spTgt spid="6"/>
                                        </p:tgtEl>
                                      </p:cBhvr>
                                      <p:to x="100000" y="100000"/>
                                    </p:animScale>
                                    <p:animScale>
                                      <p:cBhvr>
                                        <p:cTn id="155" dur="26">
                                          <p:stCondLst>
                                            <p:cond delay="1312"/>
                                          </p:stCondLst>
                                        </p:cTn>
                                        <p:tgtEl>
                                          <p:spTgt spid="6"/>
                                        </p:tgtEl>
                                      </p:cBhvr>
                                      <p:to x="100000" y="80000"/>
                                    </p:animScale>
                                    <p:animScale>
                                      <p:cBhvr>
                                        <p:cTn id="156" dur="166" decel="50000">
                                          <p:stCondLst>
                                            <p:cond delay="1338"/>
                                          </p:stCondLst>
                                        </p:cTn>
                                        <p:tgtEl>
                                          <p:spTgt spid="6"/>
                                        </p:tgtEl>
                                      </p:cBhvr>
                                      <p:to x="100000" y="100000"/>
                                    </p:animScale>
                                    <p:animScale>
                                      <p:cBhvr>
                                        <p:cTn id="157" dur="26">
                                          <p:stCondLst>
                                            <p:cond delay="1642"/>
                                          </p:stCondLst>
                                        </p:cTn>
                                        <p:tgtEl>
                                          <p:spTgt spid="6"/>
                                        </p:tgtEl>
                                      </p:cBhvr>
                                      <p:to x="100000" y="90000"/>
                                    </p:animScale>
                                    <p:animScale>
                                      <p:cBhvr>
                                        <p:cTn id="158" dur="166" decel="50000">
                                          <p:stCondLst>
                                            <p:cond delay="1668"/>
                                          </p:stCondLst>
                                        </p:cTn>
                                        <p:tgtEl>
                                          <p:spTgt spid="6"/>
                                        </p:tgtEl>
                                      </p:cBhvr>
                                      <p:to x="100000" y="100000"/>
                                    </p:animScale>
                                    <p:animScale>
                                      <p:cBhvr>
                                        <p:cTn id="159" dur="26">
                                          <p:stCondLst>
                                            <p:cond delay="1808"/>
                                          </p:stCondLst>
                                        </p:cTn>
                                        <p:tgtEl>
                                          <p:spTgt spid="6"/>
                                        </p:tgtEl>
                                      </p:cBhvr>
                                      <p:to x="100000" y="95000"/>
                                    </p:animScale>
                                    <p:animScale>
                                      <p:cBhvr>
                                        <p:cTn id="160" dur="166" decel="50000">
                                          <p:stCondLst>
                                            <p:cond delay="1834"/>
                                          </p:stCondLst>
                                        </p:cTn>
                                        <p:tgtEl>
                                          <p:spTgt spid="6"/>
                                        </p:tgtEl>
                                      </p:cBhvr>
                                      <p:to x="100000" y="100000"/>
                                    </p:animScale>
                                  </p:childTnLst>
                                </p:cTn>
                              </p:par>
                              <p:par>
                                <p:cTn id="161" presetID="26" presetClass="entr" presetSubtype="0" fill="hold" nodeType="withEffect">
                                  <p:stCondLst>
                                    <p:cond delay="0"/>
                                  </p:stCondLst>
                                  <p:childTnLst>
                                    <p:set>
                                      <p:cBhvr>
                                        <p:cTn id="162" dur="1" fill="hold">
                                          <p:stCondLst>
                                            <p:cond delay="0"/>
                                          </p:stCondLst>
                                        </p:cTn>
                                        <p:tgtEl>
                                          <p:spTgt spid="50"/>
                                        </p:tgtEl>
                                        <p:attrNameLst>
                                          <p:attrName>style.visibility</p:attrName>
                                        </p:attrNameLst>
                                      </p:cBhvr>
                                      <p:to>
                                        <p:strVal val="visible"/>
                                      </p:to>
                                    </p:set>
                                    <p:animEffect transition="in" filter="wipe(down)">
                                      <p:cBhvr>
                                        <p:cTn id="163" dur="580">
                                          <p:stCondLst>
                                            <p:cond delay="0"/>
                                          </p:stCondLst>
                                        </p:cTn>
                                        <p:tgtEl>
                                          <p:spTgt spid="50"/>
                                        </p:tgtEl>
                                      </p:cBhvr>
                                    </p:animEffect>
                                    <p:anim calcmode="lin" valueType="num">
                                      <p:cBhvr>
                                        <p:cTn id="16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6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6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16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16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169" dur="26">
                                          <p:stCondLst>
                                            <p:cond delay="650"/>
                                          </p:stCondLst>
                                        </p:cTn>
                                        <p:tgtEl>
                                          <p:spTgt spid="50"/>
                                        </p:tgtEl>
                                      </p:cBhvr>
                                      <p:to x="100000" y="60000"/>
                                    </p:animScale>
                                    <p:animScale>
                                      <p:cBhvr>
                                        <p:cTn id="170" dur="166" decel="50000">
                                          <p:stCondLst>
                                            <p:cond delay="676"/>
                                          </p:stCondLst>
                                        </p:cTn>
                                        <p:tgtEl>
                                          <p:spTgt spid="50"/>
                                        </p:tgtEl>
                                      </p:cBhvr>
                                      <p:to x="100000" y="100000"/>
                                    </p:animScale>
                                    <p:animScale>
                                      <p:cBhvr>
                                        <p:cTn id="171" dur="26">
                                          <p:stCondLst>
                                            <p:cond delay="1312"/>
                                          </p:stCondLst>
                                        </p:cTn>
                                        <p:tgtEl>
                                          <p:spTgt spid="50"/>
                                        </p:tgtEl>
                                      </p:cBhvr>
                                      <p:to x="100000" y="80000"/>
                                    </p:animScale>
                                    <p:animScale>
                                      <p:cBhvr>
                                        <p:cTn id="172" dur="166" decel="50000">
                                          <p:stCondLst>
                                            <p:cond delay="1338"/>
                                          </p:stCondLst>
                                        </p:cTn>
                                        <p:tgtEl>
                                          <p:spTgt spid="50"/>
                                        </p:tgtEl>
                                      </p:cBhvr>
                                      <p:to x="100000" y="100000"/>
                                    </p:animScale>
                                    <p:animScale>
                                      <p:cBhvr>
                                        <p:cTn id="173" dur="26">
                                          <p:stCondLst>
                                            <p:cond delay="1642"/>
                                          </p:stCondLst>
                                        </p:cTn>
                                        <p:tgtEl>
                                          <p:spTgt spid="50"/>
                                        </p:tgtEl>
                                      </p:cBhvr>
                                      <p:to x="100000" y="90000"/>
                                    </p:animScale>
                                    <p:animScale>
                                      <p:cBhvr>
                                        <p:cTn id="174" dur="166" decel="50000">
                                          <p:stCondLst>
                                            <p:cond delay="1668"/>
                                          </p:stCondLst>
                                        </p:cTn>
                                        <p:tgtEl>
                                          <p:spTgt spid="50"/>
                                        </p:tgtEl>
                                      </p:cBhvr>
                                      <p:to x="100000" y="100000"/>
                                    </p:animScale>
                                    <p:animScale>
                                      <p:cBhvr>
                                        <p:cTn id="175" dur="26">
                                          <p:stCondLst>
                                            <p:cond delay="1808"/>
                                          </p:stCondLst>
                                        </p:cTn>
                                        <p:tgtEl>
                                          <p:spTgt spid="50"/>
                                        </p:tgtEl>
                                      </p:cBhvr>
                                      <p:to x="100000" y="95000"/>
                                    </p:animScale>
                                    <p:animScale>
                                      <p:cBhvr>
                                        <p:cTn id="176" dur="166" decel="50000">
                                          <p:stCondLst>
                                            <p:cond delay="1834"/>
                                          </p:stCondLst>
                                        </p:cTn>
                                        <p:tgtEl>
                                          <p:spTgt spid="50"/>
                                        </p:tgtEl>
                                      </p:cBhvr>
                                      <p:to x="100000" y="100000"/>
                                    </p:animScale>
                                  </p:childTnLst>
                                </p:cTn>
                              </p:par>
                            </p:childTnLst>
                          </p:cTn>
                        </p:par>
                      </p:childTnLst>
                    </p:cTn>
                  </p:par>
                  <p:par>
                    <p:cTn id="177" fill="hold">
                      <p:stCondLst>
                        <p:cond delay="indefinite"/>
                      </p:stCondLst>
                      <p:childTnLst>
                        <p:par>
                          <p:cTn id="178" fill="hold">
                            <p:stCondLst>
                              <p:cond delay="0"/>
                            </p:stCondLst>
                            <p:childTnLst>
                              <p:par>
                                <p:cTn id="179" presetID="2" presetClass="entr" presetSubtype="4" fill="hold" nodeType="clickEffect">
                                  <p:stCondLst>
                                    <p:cond delay="0"/>
                                  </p:stCondLst>
                                  <p:childTnLst>
                                    <p:set>
                                      <p:cBhvr>
                                        <p:cTn id="180" dur="1" fill="hold">
                                          <p:stCondLst>
                                            <p:cond delay="0"/>
                                          </p:stCondLst>
                                        </p:cTn>
                                        <p:tgtEl>
                                          <p:spTgt spid="48"/>
                                        </p:tgtEl>
                                        <p:attrNameLst>
                                          <p:attrName>style.visibility</p:attrName>
                                        </p:attrNameLst>
                                      </p:cBhvr>
                                      <p:to>
                                        <p:strVal val="visible"/>
                                      </p:to>
                                    </p:set>
                                    <p:anim calcmode="lin" valueType="num">
                                      <p:cBhvr additive="base">
                                        <p:cTn id="181" dur="500" fill="hold"/>
                                        <p:tgtEl>
                                          <p:spTgt spid="48"/>
                                        </p:tgtEl>
                                        <p:attrNameLst>
                                          <p:attrName>ppt_x</p:attrName>
                                        </p:attrNameLst>
                                      </p:cBhvr>
                                      <p:tavLst>
                                        <p:tav tm="0">
                                          <p:val>
                                            <p:strVal val="#ppt_x"/>
                                          </p:val>
                                        </p:tav>
                                        <p:tav tm="100000">
                                          <p:val>
                                            <p:strVal val="#ppt_x"/>
                                          </p:val>
                                        </p:tav>
                                      </p:tavLst>
                                    </p:anim>
                                    <p:anim calcmode="lin" valueType="num">
                                      <p:cBhvr additive="base">
                                        <p:cTn id="182" dur="500" fill="hold"/>
                                        <p:tgtEl>
                                          <p:spTgt spid="48"/>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46"/>
                                        </p:tgtEl>
                                        <p:attrNameLst>
                                          <p:attrName>style.visibility</p:attrName>
                                        </p:attrNameLst>
                                      </p:cBhvr>
                                      <p:to>
                                        <p:strVal val="visible"/>
                                      </p:to>
                                    </p:set>
                                    <p:anim calcmode="lin" valueType="num">
                                      <p:cBhvr additive="base">
                                        <p:cTn id="185" dur="500" fill="hold"/>
                                        <p:tgtEl>
                                          <p:spTgt spid="46"/>
                                        </p:tgtEl>
                                        <p:attrNameLst>
                                          <p:attrName>ppt_x</p:attrName>
                                        </p:attrNameLst>
                                      </p:cBhvr>
                                      <p:tavLst>
                                        <p:tav tm="0">
                                          <p:val>
                                            <p:strVal val="#ppt_x"/>
                                          </p:val>
                                        </p:tav>
                                        <p:tav tm="100000">
                                          <p:val>
                                            <p:strVal val="#ppt_x"/>
                                          </p:val>
                                        </p:tav>
                                      </p:tavLst>
                                    </p:anim>
                                    <p:anim calcmode="lin" valueType="num">
                                      <p:cBhvr additive="base">
                                        <p:cTn id="18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187" fill="hold">
                      <p:stCondLst>
                        <p:cond delay="indefinite"/>
                      </p:stCondLst>
                      <p:childTnLst>
                        <p:par>
                          <p:cTn id="188" fill="hold">
                            <p:stCondLst>
                              <p:cond delay="0"/>
                            </p:stCondLst>
                            <p:childTnLst>
                              <p:par>
                                <p:cTn id="189" presetID="42" presetClass="entr" presetSubtype="0" fill="hold" grpId="0" nodeType="clickEffect">
                                  <p:stCondLst>
                                    <p:cond delay="0"/>
                                  </p:stCondLst>
                                  <p:childTnLst>
                                    <p:set>
                                      <p:cBhvr>
                                        <p:cTn id="190" dur="1" fill="hold">
                                          <p:stCondLst>
                                            <p:cond delay="0"/>
                                          </p:stCondLst>
                                        </p:cTn>
                                        <p:tgtEl>
                                          <p:spTgt spid="49"/>
                                        </p:tgtEl>
                                        <p:attrNameLst>
                                          <p:attrName>style.visibility</p:attrName>
                                        </p:attrNameLst>
                                      </p:cBhvr>
                                      <p:to>
                                        <p:strVal val="visible"/>
                                      </p:to>
                                    </p:set>
                                    <p:animEffect transition="in" filter="fade">
                                      <p:cBhvr>
                                        <p:cTn id="191" dur="1000"/>
                                        <p:tgtEl>
                                          <p:spTgt spid="49"/>
                                        </p:tgtEl>
                                      </p:cBhvr>
                                    </p:animEffect>
                                    <p:anim calcmode="lin" valueType="num">
                                      <p:cBhvr>
                                        <p:cTn id="192" dur="1000" fill="hold"/>
                                        <p:tgtEl>
                                          <p:spTgt spid="49"/>
                                        </p:tgtEl>
                                        <p:attrNameLst>
                                          <p:attrName>ppt_x</p:attrName>
                                        </p:attrNameLst>
                                      </p:cBhvr>
                                      <p:tavLst>
                                        <p:tav tm="0">
                                          <p:val>
                                            <p:strVal val="#ppt_x"/>
                                          </p:val>
                                        </p:tav>
                                        <p:tav tm="100000">
                                          <p:val>
                                            <p:strVal val="#ppt_x"/>
                                          </p:val>
                                        </p:tav>
                                      </p:tavLst>
                                    </p:anim>
                                    <p:anim calcmode="lin" valueType="num">
                                      <p:cBhvr>
                                        <p:cTn id="193" dur="1000" fill="hold"/>
                                        <p:tgtEl>
                                          <p:spTgt spid="49"/>
                                        </p:tgtEl>
                                        <p:attrNameLst>
                                          <p:attrName>ppt_y</p:attrName>
                                        </p:attrNameLst>
                                      </p:cBhvr>
                                      <p:tavLst>
                                        <p:tav tm="0">
                                          <p:val>
                                            <p:strVal val="#ppt_y+.1"/>
                                          </p:val>
                                        </p:tav>
                                        <p:tav tm="100000">
                                          <p:val>
                                            <p:strVal val="#ppt_y"/>
                                          </p:val>
                                        </p:tav>
                                      </p:tavLst>
                                    </p:anim>
                                  </p:childTnLst>
                                </p:cTn>
                              </p:par>
                              <p:par>
                                <p:cTn id="194" presetID="42" presetClass="entr" presetSubtype="0" fill="hold" grpId="0" nodeType="withEffect">
                                  <p:stCondLst>
                                    <p:cond delay="0"/>
                                  </p:stCondLst>
                                  <p:childTnLst>
                                    <p:set>
                                      <p:cBhvr>
                                        <p:cTn id="195" dur="1" fill="hold">
                                          <p:stCondLst>
                                            <p:cond delay="0"/>
                                          </p:stCondLst>
                                        </p:cTn>
                                        <p:tgtEl>
                                          <p:spTgt spid="51"/>
                                        </p:tgtEl>
                                        <p:attrNameLst>
                                          <p:attrName>style.visibility</p:attrName>
                                        </p:attrNameLst>
                                      </p:cBhvr>
                                      <p:to>
                                        <p:strVal val="visible"/>
                                      </p:to>
                                    </p:set>
                                    <p:animEffect transition="in" filter="fade">
                                      <p:cBhvr>
                                        <p:cTn id="196" dur="1000"/>
                                        <p:tgtEl>
                                          <p:spTgt spid="51"/>
                                        </p:tgtEl>
                                      </p:cBhvr>
                                    </p:animEffect>
                                    <p:anim calcmode="lin" valueType="num">
                                      <p:cBhvr>
                                        <p:cTn id="197" dur="1000" fill="hold"/>
                                        <p:tgtEl>
                                          <p:spTgt spid="51"/>
                                        </p:tgtEl>
                                        <p:attrNameLst>
                                          <p:attrName>ppt_x</p:attrName>
                                        </p:attrNameLst>
                                      </p:cBhvr>
                                      <p:tavLst>
                                        <p:tav tm="0">
                                          <p:val>
                                            <p:strVal val="#ppt_x"/>
                                          </p:val>
                                        </p:tav>
                                        <p:tav tm="100000">
                                          <p:val>
                                            <p:strVal val="#ppt_x"/>
                                          </p:val>
                                        </p:tav>
                                      </p:tavLst>
                                    </p:anim>
                                    <p:anim calcmode="lin" valueType="num">
                                      <p:cBhvr>
                                        <p:cTn id="198"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4" fill="hold" grpId="0" nodeType="clickEffect">
                                  <p:stCondLst>
                                    <p:cond delay="0"/>
                                  </p:stCondLst>
                                  <p:childTnLst>
                                    <p:set>
                                      <p:cBhvr>
                                        <p:cTn id="202" dur="1" fill="hold">
                                          <p:stCondLst>
                                            <p:cond delay="0"/>
                                          </p:stCondLst>
                                        </p:cTn>
                                        <p:tgtEl>
                                          <p:spTgt spid="52"/>
                                        </p:tgtEl>
                                        <p:attrNameLst>
                                          <p:attrName>style.visibility</p:attrName>
                                        </p:attrNameLst>
                                      </p:cBhvr>
                                      <p:to>
                                        <p:strVal val="visible"/>
                                      </p:to>
                                    </p:set>
                                    <p:anim calcmode="lin" valueType="num">
                                      <p:cBhvr additive="base">
                                        <p:cTn id="203" dur="500" fill="hold"/>
                                        <p:tgtEl>
                                          <p:spTgt spid="52"/>
                                        </p:tgtEl>
                                        <p:attrNameLst>
                                          <p:attrName>ppt_x</p:attrName>
                                        </p:attrNameLst>
                                      </p:cBhvr>
                                      <p:tavLst>
                                        <p:tav tm="0">
                                          <p:val>
                                            <p:strVal val="#ppt_x"/>
                                          </p:val>
                                        </p:tav>
                                        <p:tav tm="100000">
                                          <p:val>
                                            <p:strVal val="#ppt_x"/>
                                          </p:val>
                                        </p:tav>
                                      </p:tavLst>
                                    </p:anim>
                                    <p:anim calcmode="lin" valueType="num">
                                      <p:cBhvr additive="base">
                                        <p:cTn id="204" dur="500" fill="hold"/>
                                        <p:tgtEl>
                                          <p:spTgt spid="52"/>
                                        </p:tgtEl>
                                        <p:attrNameLst>
                                          <p:attrName>ppt_y</p:attrName>
                                        </p:attrNameLst>
                                      </p:cBhvr>
                                      <p:tavLst>
                                        <p:tav tm="0">
                                          <p:val>
                                            <p:strVal val="1+#ppt_h/2"/>
                                          </p:val>
                                        </p:tav>
                                        <p:tav tm="100000">
                                          <p:val>
                                            <p:strVal val="#ppt_y"/>
                                          </p:val>
                                        </p:tav>
                                      </p:tavLst>
                                    </p:anim>
                                  </p:childTnLst>
                                </p:cTn>
                              </p:par>
                              <p:par>
                                <p:cTn id="205" presetID="2" presetClass="entr" presetSubtype="4" fill="hold" nodeType="withEffect">
                                  <p:stCondLst>
                                    <p:cond delay="0"/>
                                  </p:stCondLst>
                                  <p:childTnLst>
                                    <p:set>
                                      <p:cBhvr>
                                        <p:cTn id="206" dur="1" fill="hold">
                                          <p:stCondLst>
                                            <p:cond delay="0"/>
                                          </p:stCondLst>
                                        </p:cTn>
                                        <p:tgtEl>
                                          <p:spTgt spid="53"/>
                                        </p:tgtEl>
                                        <p:attrNameLst>
                                          <p:attrName>style.visibility</p:attrName>
                                        </p:attrNameLst>
                                      </p:cBhvr>
                                      <p:to>
                                        <p:strVal val="visible"/>
                                      </p:to>
                                    </p:set>
                                    <p:anim calcmode="lin" valueType="num">
                                      <p:cBhvr additive="base">
                                        <p:cTn id="207" dur="500" fill="hold"/>
                                        <p:tgtEl>
                                          <p:spTgt spid="53"/>
                                        </p:tgtEl>
                                        <p:attrNameLst>
                                          <p:attrName>ppt_x</p:attrName>
                                        </p:attrNameLst>
                                      </p:cBhvr>
                                      <p:tavLst>
                                        <p:tav tm="0">
                                          <p:val>
                                            <p:strVal val="#ppt_x"/>
                                          </p:val>
                                        </p:tav>
                                        <p:tav tm="100000">
                                          <p:val>
                                            <p:strVal val="#ppt_x"/>
                                          </p:val>
                                        </p:tav>
                                      </p:tavLst>
                                    </p:anim>
                                    <p:anim calcmode="lin" valueType="num">
                                      <p:cBhvr additive="base">
                                        <p:cTn id="20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209" fill="hold">
                      <p:stCondLst>
                        <p:cond delay="indefinite"/>
                      </p:stCondLst>
                      <p:childTnLst>
                        <p:par>
                          <p:cTn id="210" fill="hold">
                            <p:stCondLst>
                              <p:cond delay="0"/>
                            </p:stCondLst>
                            <p:childTnLst>
                              <p:par>
                                <p:cTn id="211" presetID="42" presetClass="entr" presetSubtype="0" fill="hold" grpId="0" nodeType="clickEffect">
                                  <p:stCondLst>
                                    <p:cond delay="0"/>
                                  </p:stCondLst>
                                  <p:childTnLst>
                                    <p:set>
                                      <p:cBhvr>
                                        <p:cTn id="212" dur="1" fill="hold">
                                          <p:stCondLst>
                                            <p:cond delay="0"/>
                                          </p:stCondLst>
                                        </p:cTn>
                                        <p:tgtEl>
                                          <p:spTgt spid="54"/>
                                        </p:tgtEl>
                                        <p:attrNameLst>
                                          <p:attrName>style.visibility</p:attrName>
                                        </p:attrNameLst>
                                      </p:cBhvr>
                                      <p:to>
                                        <p:strVal val="visible"/>
                                      </p:to>
                                    </p:set>
                                    <p:animEffect transition="in" filter="fade">
                                      <p:cBhvr>
                                        <p:cTn id="213" dur="1000"/>
                                        <p:tgtEl>
                                          <p:spTgt spid="54"/>
                                        </p:tgtEl>
                                      </p:cBhvr>
                                    </p:animEffect>
                                    <p:anim calcmode="lin" valueType="num">
                                      <p:cBhvr>
                                        <p:cTn id="214" dur="1000" fill="hold"/>
                                        <p:tgtEl>
                                          <p:spTgt spid="54"/>
                                        </p:tgtEl>
                                        <p:attrNameLst>
                                          <p:attrName>ppt_x</p:attrName>
                                        </p:attrNameLst>
                                      </p:cBhvr>
                                      <p:tavLst>
                                        <p:tav tm="0">
                                          <p:val>
                                            <p:strVal val="#ppt_x"/>
                                          </p:val>
                                        </p:tav>
                                        <p:tav tm="100000">
                                          <p:val>
                                            <p:strVal val="#ppt_x"/>
                                          </p:val>
                                        </p:tav>
                                      </p:tavLst>
                                    </p:anim>
                                    <p:anim calcmode="lin" valueType="num">
                                      <p:cBhvr>
                                        <p:cTn id="215"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16" fill="hold">
                      <p:stCondLst>
                        <p:cond delay="indefinite"/>
                      </p:stCondLst>
                      <p:childTnLst>
                        <p:par>
                          <p:cTn id="217" fill="hold">
                            <p:stCondLst>
                              <p:cond delay="0"/>
                            </p:stCondLst>
                            <p:childTnLst>
                              <p:par>
                                <p:cTn id="218" presetID="42" presetClass="entr" presetSubtype="0" fill="hold" grpId="0" nodeType="clickEffect">
                                  <p:stCondLst>
                                    <p:cond delay="0"/>
                                  </p:stCondLst>
                                  <p:childTnLst>
                                    <p:set>
                                      <p:cBhvr>
                                        <p:cTn id="219" dur="1" fill="hold">
                                          <p:stCondLst>
                                            <p:cond delay="0"/>
                                          </p:stCondLst>
                                        </p:cTn>
                                        <p:tgtEl>
                                          <p:spTgt spid="9"/>
                                        </p:tgtEl>
                                        <p:attrNameLst>
                                          <p:attrName>style.visibility</p:attrName>
                                        </p:attrNameLst>
                                      </p:cBhvr>
                                      <p:to>
                                        <p:strVal val="visible"/>
                                      </p:to>
                                    </p:set>
                                    <p:animEffect transition="in" filter="fade">
                                      <p:cBhvr>
                                        <p:cTn id="220" dur="1000"/>
                                        <p:tgtEl>
                                          <p:spTgt spid="9"/>
                                        </p:tgtEl>
                                      </p:cBhvr>
                                    </p:animEffect>
                                    <p:anim calcmode="lin" valueType="num">
                                      <p:cBhvr>
                                        <p:cTn id="221" dur="1000" fill="hold"/>
                                        <p:tgtEl>
                                          <p:spTgt spid="9"/>
                                        </p:tgtEl>
                                        <p:attrNameLst>
                                          <p:attrName>ppt_x</p:attrName>
                                        </p:attrNameLst>
                                      </p:cBhvr>
                                      <p:tavLst>
                                        <p:tav tm="0">
                                          <p:val>
                                            <p:strVal val="#ppt_x"/>
                                          </p:val>
                                        </p:tav>
                                        <p:tav tm="100000">
                                          <p:val>
                                            <p:strVal val="#ppt_x"/>
                                          </p:val>
                                        </p:tav>
                                      </p:tavLst>
                                    </p:anim>
                                    <p:anim calcmode="lin" valueType="num">
                                      <p:cBhvr>
                                        <p:cTn id="2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4" fill="hold" grpId="0" nodeType="clickEffect">
                                  <p:stCondLst>
                                    <p:cond delay="0"/>
                                  </p:stCondLst>
                                  <p:childTnLst>
                                    <p:set>
                                      <p:cBhvr>
                                        <p:cTn id="226" dur="1" fill="hold">
                                          <p:stCondLst>
                                            <p:cond delay="0"/>
                                          </p:stCondLst>
                                        </p:cTn>
                                        <p:tgtEl>
                                          <p:spTgt spid="55"/>
                                        </p:tgtEl>
                                        <p:attrNameLst>
                                          <p:attrName>style.visibility</p:attrName>
                                        </p:attrNameLst>
                                      </p:cBhvr>
                                      <p:to>
                                        <p:strVal val="visible"/>
                                      </p:to>
                                    </p:set>
                                    <p:anim calcmode="lin" valueType="num">
                                      <p:cBhvr additive="base">
                                        <p:cTn id="227" dur="500" fill="hold"/>
                                        <p:tgtEl>
                                          <p:spTgt spid="55"/>
                                        </p:tgtEl>
                                        <p:attrNameLst>
                                          <p:attrName>ppt_x</p:attrName>
                                        </p:attrNameLst>
                                      </p:cBhvr>
                                      <p:tavLst>
                                        <p:tav tm="0">
                                          <p:val>
                                            <p:strVal val="#ppt_x"/>
                                          </p:val>
                                        </p:tav>
                                        <p:tav tm="100000">
                                          <p:val>
                                            <p:strVal val="#ppt_x"/>
                                          </p:val>
                                        </p:tav>
                                      </p:tavLst>
                                    </p:anim>
                                    <p:anim calcmode="lin" valueType="num">
                                      <p:cBhvr additive="base">
                                        <p:cTn id="228" dur="500" fill="hold"/>
                                        <p:tgtEl>
                                          <p:spTgt spid="55"/>
                                        </p:tgtEl>
                                        <p:attrNameLst>
                                          <p:attrName>ppt_y</p:attrName>
                                        </p:attrNameLst>
                                      </p:cBhvr>
                                      <p:tavLst>
                                        <p:tav tm="0">
                                          <p:val>
                                            <p:strVal val="1+#ppt_h/2"/>
                                          </p:val>
                                        </p:tav>
                                        <p:tav tm="100000">
                                          <p:val>
                                            <p:strVal val="#ppt_y"/>
                                          </p:val>
                                        </p:tav>
                                      </p:tavLst>
                                    </p:anim>
                                  </p:childTnLst>
                                </p:cTn>
                              </p:par>
                              <p:par>
                                <p:cTn id="229" presetID="2" presetClass="entr" presetSubtype="4" fill="hold" nodeType="withEffect">
                                  <p:stCondLst>
                                    <p:cond delay="0"/>
                                  </p:stCondLst>
                                  <p:childTnLst>
                                    <p:set>
                                      <p:cBhvr>
                                        <p:cTn id="230" dur="1" fill="hold">
                                          <p:stCondLst>
                                            <p:cond delay="0"/>
                                          </p:stCondLst>
                                        </p:cTn>
                                        <p:tgtEl>
                                          <p:spTgt spid="56"/>
                                        </p:tgtEl>
                                        <p:attrNameLst>
                                          <p:attrName>style.visibility</p:attrName>
                                        </p:attrNameLst>
                                      </p:cBhvr>
                                      <p:to>
                                        <p:strVal val="visible"/>
                                      </p:to>
                                    </p:set>
                                    <p:anim calcmode="lin" valueType="num">
                                      <p:cBhvr additive="base">
                                        <p:cTn id="231" dur="500" fill="hold"/>
                                        <p:tgtEl>
                                          <p:spTgt spid="56"/>
                                        </p:tgtEl>
                                        <p:attrNameLst>
                                          <p:attrName>ppt_x</p:attrName>
                                        </p:attrNameLst>
                                      </p:cBhvr>
                                      <p:tavLst>
                                        <p:tav tm="0">
                                          <p:val>
                                            <p:strVal val="#ppt_x"/>
                                          </p:val>
                                        </p:tav>
                                        <p:tav tm="100000">
                                          <p:val>
                                            <p:strVal val="#ppt_x"/>
                                          </p:val>
                                        </p:tav>
                                      </p:tavLst>
                                    </p:anim>
                                    <p:anim calcmode="lin" valueType="num">
                                      <p:cBhvr additive="base">
                                        <p:cTn id="232"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233" fill="hold">
                      <p:stCondLst>
                        <p:cond delay="indefinite"/>
                      </p:stCondLst>
                      <p:childTnLst>
                        <p:par>
                          <p:cTn id="234" fill="hold">
                            <p:stCondLst>
                              <p:cond delay="0"/>
                            </p:stCondLst>
                            <p:childTnLst>
                              <p:par>
                                <p:cTn id="235" presetID="42" presetClass="entr" presetSubtype="0" fill="hold" grpId="0" nodeType="clickEffect">
                                  <p:stCondLst>
                                    <p:cond delay="0"/>
                                  </p:stCondLst>
                                  <p:childTnLst>
                                    <p:set>
                                      <p:cBhvr>
                                        <p:cTn id="236" dur="1" fill="hold">
                                          <p:stCondLst>
                                            <p:cond delay="0"/>
                                          </p:stCondLst>
                                        </p:cTn>
                                        <p:tgtEl>
                                          <p:spTgt spid="57"/>
                                        </p:tgtEl>
                                        <p:attrNameLst>
                                          <p:attrName>style.visibility</p:attrName>
                                        </p:attrNameLst>
                                      </p:cBhvr>
                                      <p:to>
                                        <p:strVal val="visible"/>
                                      </p:to>
                                    </p:set>
                                    <p:animEffect transition="in" filter="fade">
                                      <p:cBhvr>
                                        <p:cTn id="237" dur="1000"/>
                                        <p:tgtEl>
                                          <p:spTgt spid="57"/>
                                        </p:tgtEl>
                                      </p:cBhvr>
                                    </p:animEffect>
                                    <p:anim calcmode="lin" valueType="num">
                                      <p:cBhvr>
                                        <p:cTn id="238" dur="1000" fill="hold"/>
                                        <p:tgtEl>
                                          <p:spTgt spid="57"/>
                                        </p:tgtEl>
                                        <p:attrNameLst>
                                          <p:attrName>ppt_x</p:attrName>
                                        </p:attrNameLst>
                                      </p:cBhvr>
                                      <p:tavLst>
                                        <p:tav tm="0">
                                          <p:val>
                                            <p:strVal val="#ppt_x"/>
                                          </p:val>
                                        </p:tav>
                                        <p:tav tm="100000">
                                          <p:val>
                                            <p:strVal val="#ppt_x"/>
                                          </p:val>
                                        </p:tav>
                                      </p:tavLst>
                                    </p:anim>
                                    <p:anim calcmode="lin" valueType="num">
                                      <p:cBhvr>
                                        <p:cTn id="239"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240" fill="hold">
                      <p:stCondLst>
                        <p:cond delay="indefinite"/>
                      </p:stCondLst>
                      <p:childTnLst>
                        <p:par>
                          <p:cTn id="241" fill="hold">
                            <p:stCondLst>
                              <p:cond delay="0"/>
                            </p:stCondLst>
                            <p:childTnLst>
                              <p:par>
                                <p:cTn id="242" presetID="2" presetClass="entr" presetSubtype="4" fill="hold" grpId="0" nodeType="clickEffect">
                                  <p:stCondLst>
                                    <p:cond delay="0"/>
                                  </p:stCondLst>
                                  <p:childTnLst>
                                    <p:set>
                                      <p:cBhvr>
                                        <p:cTn id="243" dur="1" fill="hold">
                                          <p:stCondLst>
                                            <p:cond delay="0"/>
                                          </p:stCondLst>
                                        </p:cTn>
                                        <p:tgtEl>
                                          <p:spTgt spid="58"/>
                                        </p:tgtEl>
                                        <p:attrNameLst>
                                          <p:attrName>style.visibility</p:attrName>
                                        </p:attrNameLst>
                                      </p:cBhvr>
                                      <p:to>
                                        <p:strVal val="visible"/>
                                      </p:to>
                                    </p:set>
                                    <p:anim calcmode="lin" valueType="num">
                                      <p:cBhvr additive="base">
                                        <p:cTn id="244" dur="500" fill="hold"/>
                                        <p:tgtEl>
                                          <p:spTgt spid="58"/>
                                        </p:tgtEl>
                                        <p:attrNameLst>
                                          <p:attrName>ppt_x</p:attrName>
                                        </p:attrNameLst>
                                      </p:cBhvr>
                                      <p:tavLst>
                                        <p:tav tm="0">
                                          <p:val>
                                            <p:strVal val="#ppt_x"/>
                                          </p:val>
                                        </p:tav>
                                        <p:tav tm="100000">
                                          <p:val>
                                            <p:strVal val="#ppt_x"/>
                                          </p:val>
                                        </p:tav>
                                      </p:tavLst>
                                    </p:anim>
                                    <p:anim calcmode="lin" valueType="num">
                                      <p:cBhvr additive="base">
                                        <p:cTn id="245" dur="500" fill="hold"/>
                                        <p:tgtEl>
                                          <p:spTgt spid="58"/>
                                        </p:tgtEl>
                                        <p:attrNameLst>
                                          <p:attrName>ppt_y</p:attrName>
                                        </p:attrNameLst>
                                      </p:cBhvr>
                                      <p:tavLst>
                                        <p:tav tm="0">
                                          <p:val>
                                            <p:strVal val="1+#ppt_h/2"/>
                                          </p:val>
                                        </p:tav>
                                        <p:tav tm="100000">
                                          <p:val>
                                            <p:strVal val="#ppt_y"/>
                                          </p:val>
                                        </p:tav>
                                      </p:tavLst>
                                    </p:anim>
                                  </p:childTnLst>
                                </p:cTn>
                              </p:par>
                              <p:par>
                                <p:cTn id="246" presetID="2" presetClass="entr" presetSubtype="4" fill="hold" nodeType="withEffect">
                                  <p:stCondLst>
                                    <p:cond delay="0"/>
                                  </p:stCondLst>
                                  <p:childTnLst>
                                    <p:set>
                                      <p:cBhvr>
                                        <p:cTn id="247" dur="1" fill="hold">
                                          <p:stCondLst>
                                            <p:cond delay="0"/>
                                          </p:stCondLst>
                                        </p:cTn>
                                        <p:tgtEl>
                                          <p:spTgt spid="59"/>
                                        </p:tgtEl>
                                        <p:attrNameLst>
                                          <p:attrName>style.visibility</p:attrName>
                                        </p:attrNameLst>
                                      </p:cBhvr>
                                      <p:to>
                                        <p:strVal val="visible"/>
                                      </p:to>
                                    </p:set>
                                    <p:anim calcmode="lin" valueType="num">
                                      <p:cBhvr additive="base">
                                        <p:cTn id="248" dur="500" fill="hold"/>
                                        <p:tgtEl>
                                          <p:spTgt spid="59"/>
                                        </p:tgtEl>
                                        <p:attrNameLst>
                                          <p:attrName>ppt_x</p:attrName>
                                        </p:attrNameLst>
                                      </p:cBhvr>
                                      <p:tavLst>
                                        <p:tav tm="0">
                                          <p:val>
                                            <p:strVal val="#ppt_x"/>
                                          </p:val>
                                        </p:tav>
                                        <p:tav tm="100000">
                                          <p:val>
                                            <p:strVal val="#ppt_x"/>
                                          </p:val>
                                        </p:tav>
                                      </p:tavLst>
                                    </p:anim>
                                    <p:anim calcmode="lin" valueType="num">
                                      <p:cBhvr additive="base">
                                        <p:cTn id="249"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250" fill="hold">
                      <p:stCondLst>
                        <p:cond delay="indefinite"/>
                      </p:stCondLst>
                      <p:childTnLst>
                        <p:par>
                          <p:cTn id="251" fill="hold">
                            <p:stCondLst>
                              <p:cond delay="0"/>
                            </p:stCondLst>
                            <p:childTnLst>
                              <p:par>
                                <p:cTn id="252" presetID="42" presetClass="entr" presetSubtype="0" fill="hold" grpId="0" nodeType="clickEffect">
                                  <p:stCondLst>
                                    <p:cond delay="0"/>
                                  </p:stCondLst>
                                  <p:childTnLst>
                                    <p:set>
                                      <p:cBhvr>
                                        <p:cTn id="253" dur="1" fill="hold">
                                          <p:stCondLst>
                                            <p:cond delay="0"/>
                                          </p:stCondLst>
                                        </p:cTn>
                                        <p:tgtEl>
                                          <p:spTgt spid="60"/>
                                        </p:tgtEl>
                                        <p:attrNameLst>
                                          <p:attrName>style.visibility</p:attrName>
                                        </p:attrNameLst>
                                      </p:cBhvr>
                                      <p:to>
                                        <p:strVal val="visible"/>
                                      </p:to>
                                    </p:set>
                                    <p:animEffect transition="in" filter="fade">
                                      <p:cBhvr>
                                        <p:cTn id="254" dur="1000"/>
                                        <p:tgtEl>
                                          <p:spTgt spid="60"/>
                                        </p:tgtEl>
                                      </p:cBhvr>
                                    </p:animEffect>
                                    <p:anim calcmode="lin" valueType="num">
                                      <p:cBhvr>
                                        <p:cTn id="255" dur="1000" fill="hold"/>
                                        <p:tgtEl>
                                          <p:spTgt spid="60"/>
                                        </p:tgtEl>
                                        <p:attrNameLst>
                                          <p:attrName>ppt_x</p:attrName>
                                        </p:attrNameLst>
                                      </p:cBhvr>
                                      <p:tavLst>
                                        <p:tav tm="0">
                                          <p:val>
                                            <p:strVal val="#ppt_x"/>
                                          </p:val>
                                        </p:tav>
                                        <p:tav tm="100000">
                                          <p:val>
                                            <p:strVal val="#ppt_x"/>
                                          </p:val>
                                        </p:tav>
                                      </p:tavLst>
                                    </p:anim>
                                    <p:anim calcmode="lin" valueType="num">
                                      <p:cBhvr>
                                        <p:cTn id="256"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257" fill="hold">
                      <p:stCondLst>
                        <p:cond delay="indefinite"/>
                      </p:stCondLst>
                      <p:childTnLst>
                        <p:par>
                          <p:cTn id="258" fill="hold">
                            <p:stCondLst>
                              <p:cond delay="0"/>
                            </p:stCondLst>
                            <p:childTnLst>
                              <p:par>
                                <p:cTn id="259" presetID="42" presetClass="entr" presetSubtype="0" fill="hold" nodeType="clickEffect">
                                  <p:stCondLst>
                                    <p:cond delay="0"/>
                                  </p:stCondLst>
                                  <p:childTnLst>
                                    <p:set>
                                      <p:cBhvr>
                                        <p:cTn id="260" dur="1" fill="hold">
                                          <p:stCondLst>
                                            <p:cond delay="0"/>
                                          </p:stCondLst>
                                        </p:cTn>
                                        <p:tgtEl>
                                          <p:spTgt spid="27"/>
                                        </p:tgtEl>
                                        <p:attrNameLst>
                                          <p:attrName>style.visibility</p:attrName>
                                        </p:attrNameLst>
                                      </p:cBhvr>
                                      <p:to>
                                        <p:strVal val="visible"/>
                                      </p:to>
                                    </p:set>
                                    <p:animEffect transition="in" filter="fade">
                                      <p:cBhvr>
                                        <p:cTn id="261" dur="1000"/>
                                        <p:tgtEl>
                                          <p:spTgt spid="27"/>
                                        </p:tgtEl>
                                      </p:cBhvr>
                                    </p:animEffect>
                                    <p:anim calcmode="lin" valueType="num">
                                      <p:cBhvr>
                                        <p:cTn id="262" dur="1000" fill="hold"/>
                                        <p:tgtEl>
                                          <p:spTgt spid="27"/>
                                        </p:tgtEl>
                                        <p:attrNameLst>
                                          <p:attrName>ppt_x</p:attrName>
                                        </p:attrNameLst>
                                      </p:cBhvr>
                                      <p:tavLst>
                                        <p:tav tm="0">
                                          <p:val>
                                            <p:strVal val="#ppt_x"/>
                                          </p:val>
                                        </p:tav>
                                        <p:tav tm="100000">
                                          <p:val>
                                            <p:strVal val="#ppt_x"/>
                                          </p:val>
                                        </p:tav>
                                      </p:tavLst>
                                    </p:anim>
                                    <p:anim calcmode="lin" valueType="num">
                                      <p:cBhvr>
                                        <p:cTn id="263" dur="1000" fill="hold"/>
                                        <p:tgtEl>
                                          <p:spTgt spid="27"/>
                                        </p:tgtEl>
                                        <p:attrNameLst>
                                          <p:attrName>ppt_y</p:attrName>
                                        </p:attrNameLst>
                                      </p:cBhvr>
                                      <p:tavLst>
                                        <p:tav tm="0">
                                          <p:val>
                                            <p:strVal val="#ppt_y+.1"/>
                                          </p:val>
                                        </p:tav>
                                        <p:tav tm="100000">
                                          <p:val>
                                            <p:strVal val="#ppt_y"/>
                                          </p:val>
                                        </p:tav>
                                      </p:tavLst>
                                    </p:anim>
                                  </p:childTnLst>
                                </p:cTn>
                              </p:par>
                              <p:par>
                                <p:cTn id="264" presetID="6" presetClass="entr" presetSubtype="16" fill="hold" nodeType="withEffect">
                                  <p:stCondLst>
                                    <p:cond delay="0"/>
                                  </p:stCondLst>
                                  <p:childTnLst>
                                    <p:set>
                                      <p:cBhvr>
                                        <p:cTn id="265" dur="1" fill="hold">
                                          <p:stCondLst>
                                            <p:cond delay="0"/>
                                          </p:stCondLst>
                                        </p:cTn>
                                        <p:tgtEl>
                                          <p:spTgt spid="36"/>
                                        </p:tgtEl>
                                        <p:attrNameLst>
                                          <p:attrName>style.visibility</p:attrName>
                                        </p:attrNameLst>
                                      </p:cBhvr>
                                      <p:to>
                                        <p:strVal val="visible"/>
                                      </p:to>
                                    </p:set>
                                    <p:animEffect transition="in" filter="circle(in)">
                                      <p:cBhvr>
                                        <p:cTn id="266" dur="2000"/>
                                        <p:tgtEl>
                                          <p:spTgt spid="36"/>
                                        </p:tgtEl>
                                      </p:cBhvr>
                                    </p:animEffect>
                                  </p:childTnLst>
                                </p:cTn>
                              </p:par>
                            </p:childTnLst>
                          </p:cTn>
                        </p:par>
                      </p:childTnLst>
                    </p:cTn>
                  </p:par>
                  <p:par>
                    <p:cTn id="267" fill="hold">
                      <p:stCondLst>
                        <p:cond delay="indefinite"/>
                      </p:stCondLst>
                      <p:childTnLst>
                        <p:par>
                          <p:cTn id="268" fill="hold">
                            <p:stCondLst>
                              <p:cond delay="0"/>
                            </p:stCondLst>
                            <p:childTnLst>
                              <p:par>
                                <p:cTn id="269" presetID="2" presetClass="entr" presetSubtype="4" fill="hold" grpId="0" nodeType="clickEffect">
                                  <p:stCondLst>
                                    <p:cond delay="0"/>
                                  </p:stCondLst>
                                  <p:childTnLst>
                                    <p:set>
                                      <p:cBhvr>
                                        <p:cTn id="270" dur="1" fill="hold">
                                          <p:stCondLst>
                                            <p:cond delay="0"/>
                                          </p:stCondLst>
                                        </p:cTn>
                                        <p:tgtEl>
                                          <p:spTgt spid="31"/>
                                        </p:tgtEl>
                                        <p:attrNameLst>
                                          <p:attrName>style.visibility</p:attrName>
                                        </p:attrNameLst>
                                      </p:cBhvr>
                                      <p:to>
                                        <p:strVal val="visible"/>
                                      </p:to>
                                    </p:set>
                                    <p:anim calcmode="lin" valueType="num">
                                      <p:cBhvr additive="base">
                                        <p:cTn id="271" dur="500" fill="hold"/>
                                        <p:tgtEl>
                                          <p:spTgt spid="31"/>
                                        </p:tgtEl>
                                        <p:attrNameLst>
                                          <p:attrName>ppt_x</p:attrName>
                                        </p:attrNameLst>
                                      </p:cBhvr>
                                      <p:tavLst>
                                        <p:tav tm="0">
                                          <p:val>
                                            <p:strVal val="#ppt_x"/>
                                          </p:val>
                                        </p:tav>
                                        <p:tav tm="100000">
                                          <p:val>
                                            <p:strVal val="#ppt_x"/>
                                          </p:val>
                                        </p:tav>
                                      </p:tavLst>
                                    </p:anim>
                                    <p:anim calcmode="lin" valueType="num">
                                      <p:cBhvr additive="base">
                                        <p:cTn id="27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73" fill="hold">
                      <p:stCondLst>
                        <p:cond delay="indefinite"/>
                      </p:stCondLst>
                      <p:childTnLst>
                        <p:par>
                          <p:cTn id="274" fill="hold">
                            <p:stCondLst>
                              <p:cond delay="0"/>
                            </p:stCondLst>
                            <p:childTnLst>
                              <p:par>
                                <p:cTn id="275" presetID="53" presetClass="entr" presetSubtype="16" fill="hold" grpId="0" nodeType="clickEffect">
                                  <p:stCondLst>
                                    <p:cond delay="0"/>
                                  </p:stCondLst>
                                  <p:childTnLst>
                                    <p:set>
                                      <p:cBhvr>
                                        <p:cTn id="276" dur="1" fill="hold">
                                          <p:stCondLst>
                                            <p:cond delay="0"/>
                                          </p:stCondLst>
                                        </p:cTn>
                                        <p:tgtEl>
                                          <p:spTgt spid="40"/>
                                        </p:tgtEl>
                                        <p:attrNameLst>
                                          <p:attrName>style.visibility</p:attrName>
                                        </p:attrNameLst>
                                      </p:cBhvr>
                                      <p:to>
                                        <p:strVal val="visible"/>
                                      </p:to>
                                    </p:set>
                                    <p:anim calcmode="lin" valueType="num">
                                      <p:cBhvr>
                                        <p:cTn id="277" dur="500" fill="hold"/>
                                        <p:tgtEl>
                                          <p:spTgt spid="40"/>
                                        </p:tgtEl>
                                        <p:attrNameLst>
                                          <p:attrName>ppt_w</p:attrName>
                                        </p:attrNameLst>
                                      </p:cBhvr>
                                      <p:tavLst>
                                        <p:tav tm="0">
                                          <p:val>
                                            <p:fltVal val="0"/>
                                          </p:val>
                                        </p:tav>
                                        <p:tav tm="100000">
                                          <p:val>
                                            <p:strVal val="#ppt_w"/>
                                          </p:val>
                                        </p:tav>
                                      </p:tavLst>
                                    </p:anim>
                                    <p:anim calcmode="lin" valueType="num">
                                      <p:cBhvr>
                                        <p:cTn id="278" dur="500" fill="hold"/>
                                        <p:tgtEl>
                                          <p:spTgt spid="40"/>
                                        </p:tgtEl>
                                        <p:attrNameLst>
                                          <p:attrName>ppt_h</p:attrName>
                                        </p:attrNameLst>
                                      </p:cBhvr>
                                      <p:tavLst>
                                        <p:tav tm="0">
                                          <p:val>
                                            <p:fltVal val="0"/>
                                          </p:val>
                                        </p:tav>
                                        <p:tav tm="100000">
                                          <p:val>
                                            <p:strVal val="#ppt_h"/>
                                          </p:val>
                                        </p:tav>
                                      </p:tavLst>
                                    </p:anim>
                                    <p:animEffect transition="in" filter="fade">
                                      <p:cBhvr>
                                        <p:cTn id="279" dur="500"/>
                                        <p:tgtEl>
                                          <p:spTgt spid="40"/>
                                        </p:tgtEl>
                                      </p:cBhvr>
                                    </p:animEffect>
                                  </p:childTnLst>
                                </p:cTn>
                              </p:par>
                            </p:childTnLst>
                          </p:cTn>
                        </p:par>
                      </p:childTnLst>
                    </p:cTn>
                  </p:par>
                  <p:par>
                    <p:cTn id="280" fill="hold">
                      <p:stCondLst>
                        <p:cond delay="indefinite"/>
                      </p:stCondLst>
                      <p:childTnLst>
                        <p:par>
                          <p:cTn id="281" fill="hold">
                            <p:stCondLst>
                              <p:cond delay="0"/>
                            </p:stCondLst>
                            <p:childTnLst>
                              <p:par>
                                <p:cTn id="282" presetID="42" presetClass="entr" presetSubtype="0" fill="hold" nodeType="clickEffect">
                                  <p:stCondLst>
                                    <p:cond delay="0"/>
                                  </p:stCondLst>
                                  <p:childTnLst>
                                    <p:set>
                                      <p:cBhvr>
                                        <p:cTn id="283" dur="1" fill="hold">
                                          <p:stCondLst>
                                            <p:cond delay="0"/>
                                          </p:stCondLst>
                                        </p:cTn>
                                        <p:tgtEl>
                                          <p:spTgt spid="28"/>
                                        </p:tgtEl>
                                        <p:attrNameLst>
                                          <p:attrName>style.visibility</p:attrName>
                                        </p:attrNameLst>
                                      </p:cBhvr>
                                      <p:to>
                                        <p:strVal val="visible"/>
                                      </p:to>
                                    </p:set>
                                    <p:animEffect transition="in" filter="fade">
                                      <p:cBhvr>
                                        <p:cTn id="284" dur="1000"/>
                                        <p:tgtEl>
                                          <p:spTgt spid="28"/>
                                        </p:tgtEl>
                                      </p:cBhvr>
                                    </p:animEffect>
                                    <p:anim calcmode="lin" valueType="num">
                                      <p:cBhvr>
                                        <p:cTn id="285" dur="1000" fill="hold"/>
                                        <p:tgtEl>
                                          <p:spTgt spid="28"/>
                                        </p:tgtEl>
                                        <p:attrNameLst>
                                          <p:attrName>ppt_x</p:attrName>
                                        </p:attrNameLst>
                                      </p:cBhvr>
                                      <p:tavLst>
                                        <p:tav tm="0">
                                          <p:val>
                                            <p:strVal val="#ppt_x"/>
                                          </p:val>
                                        </p:tav>
                                        <p:tav tm="100000">
                                          <p:val>
                                            <p:strVal val="#ppt_x"/>
                                          </p:val>
                                        </p:tav>
                                      </p:tavLst>
                                    </p:anim>
                                    <p:anim calcmode="lin" valueType="num">
                                      <p:cBhvr>
                                        <p:cTn id="286" dur="1000" fill="hold"/>
                                        <p:tgtEl>
                                          <p:spTgt spid="28"/>
                                        </p:tgtEl>
                                        <p:attrNameLst>
                                          <p:attrName>ppt_y</p:attrName>
                                        </p:attrNameLst>
                                      </p:cBhvr>
                                      <p:tavLst>
                                        <p:tav tm="0">
                                          <p:val>
                                            <p:strVal val="#ppt_y+.1"/>
                                          </p:val>
                                        </p:tav>
                                        <p:tav tm="100000">
                                          <p:val>
                                            <p:strVal val="#ppt_y"/>
                                          </p:val>
                                        </p:tav>
                                      </p:tavLst>
                                    </p:anim>
                                  </p:childTnLst>
                                </p:cTn>
                              </p:par>
                              <p:par>
                                <p:cTn id="287" presetID="6" presetClass="entr" presetSubtype="16" fill="hold" nodeType="withEffect">
                                  <p:stCondLst>
                                    <p:cond delay="0"/>
                                  </p:stCondLst>
                                  <p:childTnLst>
                                    <p:set>
                                      <p:cBhvr>
                                        <p:cTn id="288" dur="1" fill="hold">
                                          <p:stCondLst>
                                            <p:cond delay="0"/>
                                          </p:stCondLst>
                                        </p:cTn>
                                        <p:tgtEl>
                                          <p:spTgt spid="47"/>
                                        </p:tgtEl>
                                        <p:attrNameLst>
                                          <p:attrName>style.visibility</p:attrName>
                                        </p:attrNameLst>
                                      </p:cBhvr>
                                      <p:to>
                                        <p:strVal val="visible"/>
                                      </p:to>
                                    </p:set>
                                    <p:animEffect transition="in" filter="circle(in)">
                                      <p:cBhvr>
                                        <p:cTn id="289" dur="2000"/>
                                        <p:tgtEl>
                                          <p:spTgt spid="47"/>
                                        </p:tgtEl>
                                      </p:cBhvr>
                                    </p:animEffect>
                                  </p:childTnLst>
                                </p:cTn>
                              </p:par>
                            </p:childTnLst>
                          </p:cTn>
                        </p:par>
                      </p:childTnLst>
                    </p:cTn>
                  </p:par>
                  <p:par>
                    <p:cTn id="290" fill="hold">
                      <p:stCondLst>
                        <p:cond delay="indefinite"/>
                      </p:stCondLst>
                      <p:childTnLst>
                        <p:par>
                          <p:cTn id="291" fill="hold">
                            <p:stCondLst>
                              <p:cond delay="0"/>
                            </p:stCondLst>
                            <p:childTnLst>
                              <p:par>
                                <p:cTn id="292" presetID="2" presetClass="entr" presetSubtype="4" fill="hold" grpId="0" nodeType="clickEffect">
                                  <p:stCondLst>
                                    <p:cond delay="0"/>
                                  </p:stCondLst>
                                  <p:childTnLst>
                                    <p:set>
                                      <p:cBhvr>
                                        <p:cTn id="293" dur="1" fill="hold">
                                          <p:stCondLst>
                                            <p:cond delay="0"/>
                                          </p:stCondLst>
                                        </p:cTn>
                                        <p:tgtEl>
                                          <p:spTgt spid="32"/>
                                        </p:tgtEl>
                                        <p:attrNameLst>
                                          <p:attrName>style.visibility</p:attrName>
                                        </p:attrNameLst>
                                      </p:cBhvr>
                                      <p:to>
                                        <p:strVal val="visible"/>
                                      </p:to>
                                    </p:set>
                                    <p:anim calcmode="lin" valueType="num">
                                      <p:cBhvr additive="base">
                                        <p:cTn id="294" dur="500" fill="hold"/>
                                        <p:tgtEl>
                                          <p:spTgt spid="32"/>
                                        </p:tgtEl>
                                        <p:attrNameLst>
                                          <p:attrName>ppt_x</p:attrName>
                                        </p:attrNameLst>
                                      </p:cBhvr>
                                      <p:tavLst>
                                        <p:tav tm="0">
                                          <p:val>
                                            <p:strVal val="#ppt_x"/>
                                          </p:val>
                                        </p:tav>
                                        <p:tav tm="100000">
                                          <p:val>
                                            <p:strVal val="#ppt_x"/>
                                          </p:val>
                                        </p:tav>
                                      </p:tavLst>
                                    </p:anim>
                                    <p:anim calcmode="lin" valueType="num">
                                      <p:cBhvr additive="base">
                                        <p:cTn id="29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96" fill="hold">
                      <p:stCondLst>
                        <p:cond delay="indefinite"/>
                      </p:stCondLst>
                      <p:childTnLst>
                        <p:par>
                          <p:cTn id="297" fill="hold">
                            <p:stCondLst>
                              <p:cond delay="0"/>
                            </p:stCondLst>
                            <p:childTnLst>
                              <p:par>
                                <p:cTn id="298" presetID="53" presetClass="entr" presetSubtype="16" fill="hold" grpId="0" nodeType="clickEffect">
                                  <p:stCondLst>
                                    <p:cond delay="0"/>
                                  </p:stCondLst>
                                  <p:childTnLst>
                                    <p:set>
                                      <p:cBhvr>
                                        <p:cTn id="299" dur="1" fill="hold">
                                          <p:stCondLst>
                                            <p:cond delay="0"/>
                                          </p:stCondLst>
                                        </p:cTn>
                                        <p:tgtEl>
                                          <p:spTgt spid="41"/>
                                        </p:tgtEl>
                                        <p:attrNameLst>
                                          <p:attrName>style.visibility</p:attrName>
                                        </p:attrNameLst>
                                      </p:cBhvr>
                                      <p:to>
                                        <p:strVal val="visible"/>
                                      </p:to>
                                    </p:set>
                                    <p:anim calcmode="lin" valueType="num">
                                      <p:cBhvr>
                                        <p:cTn id="300" dur="500" fill="hold"/>
                                        <p:tgtEl>
                                          <p:spTgt spid="41"/>
                                        </p:tgtEl>
                                        <p:attrNameLst>
                                          <p:attrName>ppt_w</p:attrName>
                                        </p:attrNameLst>
                                      </p:cBhvr>
                                      <p:tavLst>
                                        <p:tav tm="0">
                                          <p:val>
                                            <p:fltVal val="0"/>
                                          </p:val>
                                        </p:tav>
                                        <p:tav tm="100000">
                                          <p:val>
                                            <p:strVal val="#ppt_w"/>
                                          </p:val>
                                        </p:tav>
                                      </p:tavLst>
                                    </p:anim>
                                    <p:anim calcmode="lin" valueType="num">
                                      <p:cBhvr>
                                        <p:cTn id="301" dur="500" fill="hold"/>
                                        <p:tgtEl>
                                          <p:spTgt spid="41"/>
                                        </p:tgtEl>
                                        <p:attrNameLst>
                                          <p:attrName>ppt_h</p:attrName>
                                        </p:attrNameLst>
                                      </p:cBhvr>
                                      <p:tavLst>
                                        <p:tav tm="0">
                                          <p:val>
                                            <p:fltVal val="0"/>
                                          </p:val>
                                        </p:tav>
                                        <p:tav tm="100000">
                                          <p:val>
                                            <p:strVal val="#ppt_h"/>
                                          </p:val>
                                        </p:tav>
                                      </p:tavLst>
                                    </p:anim>
                                    <p:animEffect transition="in" filter="fade">
                                      <p:cBhvr>
                                        <p:cTn id="302" dur="500"/>
                                        <p:tgtEl>
                                          <p:spTgt spid="41"/>
                                        </p:tgtEl>
                                      </p:cBhvr>
                                    </p:animEffect>
                                  </p:childTnLst>
                                </p:cTn>
                              </p:par>
                            </p:childTnLst>
                          </p:cTn>
                        </p:par>
                      </p:childTnLst>
                    </p:cTn>
                  </p:par>
                  <p:par>
                    <p:cTn id="303" fill="hold">
                      <p:stCondLst>
                        <p:cond delay="indefinite"/>
                      </p:stCondLst>
                      <p:childTnLst>
                        <p:par>
                          <p:cTn id="304" fill="hold">
                            <p:stCondLst>
                              <p:cond delay="0"/>
                            </p:stCondLst>
                            <p:childTnLst>
                              <p:par>
                                <p:cTn id="305" presetID="26" presetClass="entr" presetSubtype="0" fill="hold" grpId="0" nodeType="clickEffect">
                                  <p:stCondLst>
                                    <p:cond delay="0"/>
                                  </p:stCondLst>
                                  <p:childTnLst>
                                    <p:set>
                                      <p:cBhvr>
                                        <p:cTn id="306" dur="1" fill="hold">
                                          <p:stCondLst>
                                            <p:cond delay="0"/>
                                          </p:stCondLst>
                                        </p:cTn>
                                        <p:tgtEl>
                                          <p:spTgt spid="42"/>
                                        </p:tgtEl>
                                        <p:attrNameLst>
                                          <p:attrName>style.visibility</p:attrName>
                                        </p:attrNameLst>
                                      </p:cBhvr>
                                      <p:to>
                                        <p:strVal val="visible"/>
                                      </p:to>
                                    </p:set>
                                    <p:animEffect transition="in" filter="wipe(down)">
                                      <p:cBhvr>
                                        <p:cTn id="307" dur="580">
                                          <p:stCondLst>
                                            <p:cond delay="0"/>
                                          </p:stCondLst>
                                        </p:cTn>
                                        <p:tgtEl>
                                          <p:spTgt spid="42"/>
                                        </p:tgtEl>
                                      </p:cBhvr>
                                    </p:animEffect>
                                    <p:anim calcmode="lin" valueType="num">
                                      <p:cBhvr>
                                        <p:cTn id="308"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309"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310"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311"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312"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313" dur="26">
                                          <p:stCondLst>
                                            <p:cond delay="650"/>
                                          </p:stCondLst>
                                        </p:cTn>
                                        <p:tgtEl>
                                          <p:spTgt spid="42"/>
                                        </p:tgtEl>
                                      </p:cBhvr>
                                      <p:to x="100000" y="60000"/>
                                    </p:animScale>
                                    <p:animScale>
                                      <p:cBhvr>
                                        <p:cTn id="314" dur="166" decel="50000">
                                          <p:stCondLst>
                                            <p:cond delay="676"/>
                                          </p:stCondLst>
                                        </p:cTn>
                                        <p:tgtEl>
                                          <p:spTgt spid="42"/>
                                        </p:tgtEl>
                                      </p:cBhvr>
                                      <p:to x="100000" y="100000"/>
                                    </p:animScale>
                                    <p:animScale>
                                      <p:cBhvr>
                                        <p:cTn id="315" dur="26">
                                          <p:stCondLst>
                                            <p:cond delay="1312"/>
                                          </p:stCondLst>
                                        </p:cTn>
                                        <p:tgtEl>
                                          <p:spTgt spid="42"/>
                                        </p:tgtEl>
                                      </p:cBhvr>
                                      <p:to x="100000" y="80000"/>
                                    </p:animScale>
                                    <p:animScale>
                                      <p:cBhvr>
                                        <p:cTn id="316" dur="166" decel="50000">
                                          <p:stCondLst>
                                            <p:cond delay="1338"/>
                                          </p:stCondLst>
                                        </p:cTn>
                                        <p:tgtEl>
                                          <p:spTgt spid="42"/>
                                        </p:tgtEl>
                                      </p:cBhvr>
                                      <p:to x="100000" y="100000"/>
                                    </p:animScale>
                                    <p:animScale>
                                      <p:cBhvr>
                                        <p:cTn id="317" dur="26">
                                          <p:stCondLst>
                                            <p:cond delay="1642"/>
                                          </p:stCondLst>
                                        </p:cTn>
                                        <p:tgtEl>
                                          <p:spTgt spid="42"/>
                                        </p:tgtEl>
                                      </p:cBhvr>
                                      <p:to x="100000" y="90000"/>
                                    </p:animScale>
                                    <p:animScale>
                                      <p:cBhvr>
                                        <p:cTn id="318" dur="166" decel="50000">
                                          <p:stCondLst>
                                            <p:cond delay="1668"/>
                                          </p:stCondLst>
                                        </p:cTn>
                                        <p:tgtEl>
                                          <p:spTgt spid="42"/>
                                        </p:tgtEl>
                                      </p:cBhvr>
                                      <p:to x="100000" y="100000"/>
                                    </p:animScale>
                                    <p:animScale>
                                      <p:cBhvr>
                                        <p:cTn id="319" dur="26">
                                          <p:stCondLst>
                                            <p:cond delay="1808"/>
                                          </p:stCondLst>
                                        </p:cTn>
                                        <p:tgtEl>
                                          <p:spTgt spid="42"/>
                                        </p:tgtEl>
                                      </p:cBhvr>
                                      <p:to x="100000" y="95000"/>
                                    </p:animScale>
                                    <p:animScale>
                                      <p:cBhvr>
                                        <p:cTn id="320" dur="166" decel="50000">
                                          <p:stCondLst>
                                            <p:cond delay="1834"/>
                                          </p:stCondLst>
                                        </p:cTn>
                                        <p:tgtEl>
                                          <p:spTgt spid="42"/>
                                        </p:tgtEl>
                                      </p:cBhvr>
                                      <p:to x="100000" y="100000"/>
                                    </p:animScale>
                                  </p:childTnLst>
                                </p:cTn>
                              </p:par>
                            </p:childTnLst>
                          </p:cTn>
                        </p:par>
                      </p:childTnLst>
                    </p:cTn>
                  </p:par>
                  <p:par>
                    <p:cTn id="321" fill="hold">
                      <p:stCondLst>
                        <p:cond delay="indefinite"/>
                      </p:stCondLst>
                      <p:childTnLst>
                        <p:par>
                          <p:cTn id="322" fill="hold">
                            <p:stCondLst>
                              <p:cond delay="0"/>
                            </p:stCondLst>
                            <p:childTnLst>
                              <p:par>
                                <p:cTn id="323" presetID="53" presetClass="entr" presetSubtype="16" fill="hold" nodeType="clickEffect">
                                  <p:stCondLst>
                                    <p:cond delay="0"/>
                                  </p:stCondLst>
                                  <p:childTnLst>
                                    <p:set>
                                      <p:cBhvr>
                                        <p:cTn id="324" dur="1" fill="hold">
                                          <p:stCondLst>
                                            <p:cond delay="0"/>
                                          </p:stCondLst>
                                        </p:cTn>
                                        <p:tgtEl>
                                          <p:spTgt spid="64"/>
                                        </p:tgtEl>
                                        <p:attrNameLst>
                                          <p:attrName>style.visibility</p:attrName>
                                        </p:attrNameLst>
                                      </p:cBhvr>
                                      <p:to>
                                        <p:strVal val="visible"/>
                                      </p:to>
                                    </p:set>
                                    <p:anim calcmode="lin" valueType="num">
                                      <p:cBhvr>
                                        <p:cTn id="325" dur="500" fill="hold"/>
                                        <p:tgtEl>
                                          <p:spTgt spid="64"/>
                                        </p:tgtEl>
                                        <p:attrNameLst>
                                          <p:attrName>ppt_w</p:attrName>
                                        </p:attrNameLst>
                                      </p:cBhvr>
                                      <p:tavLst>
                                        <p:tav tm="0">
                                          <p:val>
                                            <p:fltVal val="0"/>
                                          </p:val>
                                        </p:tav>
                                        <p:tav tm="100000">
                                          <p:val>
                                            <p:strVal val="#ppt_w"/>
                                          </p:val>
                                        </p:tav>
                                      </p:tavLst>
                                    </p:anim>
                                    <p:anim calcmode="lin" valueType="num">
                                      <p:cBhvr>
                                        <p:cTn id="326" dur="500" fill="hold"/>
                                        <p:tgtEl>
                                          <p:spTgt spid="64"/>
                                        </p:tgtEl>
                                        <p:attrNameLst>
                                          <p:attrName>ppt_h</p:attrName>
                                        </p:attrNameLst>
                                      </p:cBhvr>
                                      <p:tavLst>
                                        <p:tav tm="0">
                                          <p:val>
                                            <p:fltVal val="0"/>
                                          </p:val>
                                        </p:tav>
                                        <p:tav tm="100000">
                                          <p:val>
                                            <p:strVal val="#ppt_h"/>
                                          </p:val>
                                        </p:tav>
                                      </p:tavLst>
                                    </p:anim>
                                    <p:animEffect transition="in" filter="fade">
                                      <p:cBhvr>
                                        <p:cTn id="32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animBg="1"/>
      <p:bldP spid="17" grpId="0"/>
      <p:bldP spid="20" grpId="0"/>
      <p:bldP spid="21" grpId="0"/>
      <p:bldP spid="29" grpId="0"/>
      <p:bldP spid="30" grpId="0"/>
      <p:bldP spid="31" grpId="0"/>
      <p:bldP spid="32" grpId="0"/>
      <p:bldP spid="39" grpId="0" animBg="1"/>
      <p:bldP spid="6" grpId="0"/>
      <p:bldP spid="46" grpId="0"/>
      <p:bldP spid="49" grpId="0"/>
      <p:bldP spid="51" grpId="0"/>
      <p:bldP spid="52" grpId="0"/>
      <p:bldP spid="54" grpId="0"/>
      <p:bldP spid="9" grpId="0"/>
      <p:bldP spid="55" grpId="0"/>
      <p:bldP spid="57" grpId="0"/>
      <p:bldP spid="58" grpId="0"/>
      <p:bldP spid="60" grpId="0"/>
      <p:bldP spid="13" grpId="0"/>
      <p:bldP spid="24" grpId="0"/>
      <p:bldP spid="38" grpId="0"/>
      <p:bldP spid="40" grpId="0"/>
      <p:bldP spid="41" grpId="0"/>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a:hlinkClick r:id="" action="ppaction://noaction"/>
            <a:extLst>
              <a:ext uri="{FF2B5EF4-FFF2-40B4-BE49-F238E27FC236}">
                <a16:creationId xmlns:a16="http://schemas.microsoft.com/office/drawing/2014/main" id="{E565815E-82E1-6707-A060-8B6491AF88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DD22F8C2-D7FC-AD46-3F85-466C3C566D9A}"/>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FC58C62C-EEB2-3FD3-22BE-31FC1C4B8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88DA723E-A4AD-0B35-6489-6EA3451D5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9" name="Image 8">
            <a:extLst>
              <a:ext uri="{FF2B5EF4-FFF2-40B4-BE49-F238E27FC236}">
                <a16:creationId xmlns:a16="http://schemas.microsoft.com/office/drawing/2014/main" id="{9881A99F-505F-4B7E-03EC-19612088D5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5" y="143241"/>
            <a:ext cx="1275150" cy="935109"/>
          </a:xfrm>
          <a:prstGeom prst="rect">
            <a:avLst/>
          </a:prstGeom>
        </p:spPr>
      </p:pic>
      <p:sp>
        <p:nvSpPr>
          <p:cNvPr id="2" name="ZoneTexte 1">
            <a:extLst>
              <a:ext uri="{FF2B5EF4-FFF2-40B4-BE49-F238E27FC236}">
                <a16:creationId xmlns:a16="http://schemas.microsoft.com/office/drawing/2014/main" id="{4C76D845-90D1-1EBE-1AAF-8EA879EFBD6A}"/>
              </a:ext>
            </a:extLst>
          </p:cNvPr>
          <p:cNvSpPr txBox="1"/>
          <p:nvPr/>
        </p:nvSpPr>
        <p:spPr>
          <a:xfrm>
            <a:off x="1513963" y="206095"/>
            <a:ext cx="9109213"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Découverte de </a:t>
            </a:r>
            <a:r>
              <a:rPr lang="fr-FR" sz="2400" b="1" dirty="0" err="1">
                <a:solidFill>
                  <a:srgbClr val="7030A0"/>
                </a:solidFill>
                <a:effectLst/>
                <a:latin typeface="Ebrima" panose="02000000000000000000" pitchFamily="2" charset="0"/>
                <a:ea typeface="Ebrima" panose="02000000000000000000" pitchFamily="2" charset="0"/>
                <a:cs typeface="Ebrima" panose="02000000000000000000" pitchFamily="2" charset="0"/>
              </a:rPr>
              <a:t>Perplexity</a:t>
            </a:r>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 comme assistant de reformulation</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8" name="ZoneTexte 7">
            <a:extLst>
              <a:ext uri="{FF2B5EF4-FFF2-40B4-BE49-F238E27FC236}">
                <a16:creationId xmlns:a16="http://schemas.microsoft.com/office/drawing/2014/main" id="{6D95A852-758F-E322-9B97-843191EC4DE3}"/>
              </a:ext>
            </a:extLst>
          </p:cNvPr>
          <p:cNvSpPr txBox="1"/>
          <p:nvPr/>
        </p:nvSpPr>
        <p:spPr>
          <a:xfrm>
            <a:off x="1317184" y="1293244"/>
            <a:ext cx="10443881" cy="1754326"/>
          </a:xfrm>
          <a:prstGeom prst="rect">
            <a:avLst/>
          </a:prstGeom>
          <a:noFill/>
        </p:spPr>
        <p:txBody>
          <a:bodyPr wrap="square">
            <a:spAutoFit/>
          </a:bodyPr>
          <a:lstStyle/>
          <a:p>
            <a:r>
              <a:rPr lang="fr-FR" dirty="0"/>
              <a:t>« Tu es un assistant de rédaction en français professionnel. Voici un message informel envoyé entre collègues :</a:t>
            </a:r>
          </a:p>
          <a:p>
            <a:r>
              <a:rPr lang="fr-FR" dirty="0"/>
              <a:t>“Yo ! Tu peux m’envoyer tes dossiers clients ASAP ? J’en ai grave besoin pour la réunion de demain. Merci !”</a:t>
            </a:r>
          </a:p>
          <a:p>
            <a:pPr>
              <a:tabLst>
                <a:tab pos="358775" algn="l"/>
              </a:tabLst>
            </a:pPr>
            <a:r>
              <a:rPr lang="fr-FR" dirty="0"/>
              <a:t>1.	Reformule ce message en un courriel professionnel court (80–120 mots), en registre formel, avec vouvoiement, formules de politesse adaptées et tournures impersonnelles si pertinent.</a:t>
            </a:r>
          </a:p>
          <a:p>
            <a:pPr>
              <a:tabLst>
                <a:tab pos="358775" algn="l"/>
              </a:tabLst>
            </a:pPr>
            <a:r>
              <a:rPr lang="fr-FR" dirty="0"/>
              <a:t>2.	Explique brièvement (3–4 lignes) les principales modifications de registre que tu as faites (pronoms, vocabulaire, structure). »</a:t>
            </a:r>
          </a:p>
        </p:txBody>
      </p:sp>
      <p:pic>
        <p:nvPicPr>
          <p:cNvPr id="11" name="Image 10">
            <a:extLst>
              <a:ext uri="{FF2B5EF4-FFF2-40B4-BE49-F238E27FC236}">
                <a16:creationId xmlns:a16="http://schemas.microsoft.com/office/drawing/2014/main" id="{CAC8565A-A3AD-1052-2048-CC34886A6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605" y="1302485"/>
            <a:ext cx="1179579" cy="1078994"/>
          </a:xfrm>
          <a:prstGeom prst="rect">
            <a:avLst/>
          </a:prstGeom>
        </p:spPr>
      </p:pic>
      <p:sp>
        <p:nvSpPr>
          <p:cNvPr id="13" name="ZoneTexte 12">
            <a:extLst>
              <a:ext uri="{FF2B5EF4-FFF2-40B4-BE49-F238E27FC236}">
                <a16:creationId xmlns:a16="http://schemas.microsoft.com/office/drawing/2014/main" id="{E4A4DC7E-8C10-FBA2-D5B1-2DA203B85D23}"/>
              </a:ext>
            </a:extLst>
          </p:cNvPr>
          <p:cNvSpPr txBox="1"/>
          <p:nvPr/>
        </p:nvSpPr>
        <p:spPr>
          <a:xfrm>
            <a:off x="1513962" y="610795"/>
            <a:ext cx="8723731" cy="369332"/>
          </a:xfrm>
          <a:prstGeom prst="rect">
            <a:avLst/>
          </a:prstGeom>
          <a:noFill/>
        </p:spPr>
        <p:txBody>
          <a:bodyPr wrap="square">
            <a:spAutoFit/>
          </a:bodyPr>
          <a:lstStyle/>
          <a:p>
            <a:r>
              <a:rPr lang="fr-FR" i="1" dirty="0">
                <a:solidFill>
                  <a:srgbClr val="7030A0"/>
                </a:solidFill>
              </a:rPr>
              <a:t>transformer un message informel en version formelle, professionnelle.</a:t>
            </a:r>
          </a:p>
        </p:txBody>
      </p:sp>
      <p:sp>
        <p:nvSpPr>
          <p:cNvPr id="15" name="ZoneTexte 14">
            <a:extLst>
              <a:ext uri="{FF2B5EF4-FFF2-40B4-BE49-F238E27FC236}">
                <a16:creationId xmlns:a16="http://schemas.microsoft.com/office/drawing/2014/main" id="{43A605AA-DFEB-5F67-214B-572EF05A64D4}"/>
              </a:ext>
            </a:extLst>
          </p:cNvPr>
          <p:cNvSpPr txBox="1"/>
          <p:nvPr/>
        </p:nvSpPr>
        <p:spPr>
          <a:xfrm>
            <a:off x="1993298" y="3594341"/>
            <a:ext cx="4911317" cy="829266"/>
          </a:xfrm>
          <a:prstGeom prst="rect">
            <a:avLst/>
          </a:prstGeom>
          <a:noFill/>
        </p:spPr>
        <p:txBody>
          <a:bodyPr wrap="square">
            <a:spAutoFit/>
          </a:bodyPr>
          <a:lstStyle/>
          <a:p>
            <a:pPr marL="742950" lvl="1" indent="-285750">
              <a:lnSpc>
                <a:spcPct val="107000"/>
              </a:lnSpc>
              <a:spcAft>
                <a:spcPts val="600"/>
              </a:spcAft>
              <a:buSzPts val="1000"/>
              <a:buFont typeface="Symbol" panose="05050102010706020507" pitchFamily="18" charset="2"/>
              <a:buChar char=""/>
              <a:tabLst>
                <a:tab pos="914400"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Quelles formules de politesse ont été ajoutées ?</a:t>
            </a:r>
            <a:endParaRPr lang="fr-FR" sz="1100" dirty="0">
              <a:solidFill>
                <a:srgbClr val="27251E"/>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600"/>
              </a:spcAft>
              <a:buSzPts val="1000"/>
              <a:buFont typeface="Symbol" panose="05050102010706020507" pitchFamily="18" charset="2"/>
              <a:buChar char=""/>
              <a:tabLst>
                <a:tab pos="914400"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Comment le tutoiement a-t-il été transformé ?</a:t>
            </a:r>
            <a:endParaRPr lang="fr-FR" sz="1100" dirty="0">
              <a:solidFill>
                <a:srgbClr val="27251E"/>
              </a:solidFill>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600"/>
              </a:spcAft>
              <a:buSzPts val="1000"/>
              <a:buFont typeface="Symbol" panose="05050102010706020507" pitchFamily="18" charset="2"/>
              <a:buChar char=""/>
              <a:tabLst>
                <a:tab pos="914400"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Quelles tournures paraissent trop lourdes ou trop légères ?</a:t>
            </a:r>
            <a:endParaRPr lang="fr-FR" sz="1100" dirty="0">
              <a:solidFill>
                <a:srgbClr val="27251E"/>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ZoneTexte 15">
            <a:extLst>
              <a:ext uri="{FF2B5EF4-FFF2-40B4-BE49-F238E27FC236}">
                <a16:creationId xmlns:a16="http://schemas.microsoft.com/office/drawing/2014/main" id="{783ED324-B084-0AD7-098E-A70109007052}"/>
              </a:ext>
            </a:extLst>
          </p:cNvPr>
          <p:cNvSpPr txBox="1"/>
          <p:nvPr/>
        </p:nvSpPr>
        <p:spPr>
          <a:xfrm>
            <a:off x="137606" y="3176020"/>
            <a:ext cx="3801035" cy="369332"/>
          </a:xfrm>
          <a:prstGeom prst="rect">
            <a:avLst/>
          </a:prstGeom>
          <a:noFill/>
        </p:spPr>
        <p:txBody>
          <a:bodyPr wrap="square">
            <a:spAutoFit/>
          </a:bodyPr>
          <a:lstStyle/>
          <a:p>
            <a:r>
              <a:rPr lang="fr-FR" sz="1800" dirty="0">
                <a:solidFill>
                  <a:srgbClr val="00B0F0"/>
                </a:solidFill>
                <a:effectLst/>
                <a:ea typeface="Times New Roman" panose="02020603050405020304" pitchFamily="18" charset="0"/>
                <a:cs typeface="Times New Roman" panose="02020603050405020304" pitchFamily="18" charset="0"/>
              </a:rPr>
              <a:t>En binômes, les apprenants testent :</a:t>
            </a:r>
            <a:endParaRPr lang="fr-FR" dirty="0">
              <a:solidFill>
                <a:srgbClr val="00B0F0"/>
              </a:solidFill>
            </a:endParaRPr>
          </a:p>
        </p:txBody>
      </p:sp>
      <p:sp>
        <p:nvSpPr>
          <p:cNvPr id="17" name="ZoneTexte 16">
            <a:extLst>
              <a:ext uri="{FF2B5EF4-FFF2-40B4-BE49-F238E27FC236}">
                <a16:creationId xmlns:a16="http://schemas.microsoft.com/office/drawing/2014/main" id="{A939E316-92F6-E13F-551A-043842AC6A2D}"/>
              </a:ext>
            </a:extLst>
          </p:cNvPr>
          <p:cNvSpPr txBox="1"/>
          <p:nvPr/>
        </p:nvSpPr>
        <p:spPr>
          <a:xfrm>
            <a:off x="137605" y="3553722"/>
            <a:ext cx="6415595" cy="336631"/>
          </a:xfrm>
          <a:prstGeom prst="rect">
            <a:avLst/>
          </a:prstGeom>
          <a:noFill/>
        </p:spPr>
        <p:txBody>
          <a:bodyPr wrap="square">
            <a:spAutoFit/>
          </a:bodyPr>
          <a:lstStyle/>
          <a:p>
            <a:pPr marL="0" lvl="1">
              <a:lnSpc>
                <a:spcPct val="107000"/>
              </a:lnSpc>
              <a:spcAft>
                <a:spcPts val="600"/>
              </a:spcAft>
              <a:buSzPts val="1000"/>
              <a:tabLst>
                <a:tab pos="914400" algn="l"/>
              </a:tabLst>
            </a:pPr>
            <a:r>
              <a:rPr lang="fr-FR" sz="1600" dirty="0">
                <a:solidFill>
                  <a:srgbClr val="27251E"/>
                </a:solidFill>
                <a:latin typeface="Arial" panose="020B0604020202020204" pitchFamily="34" charset="0"/>
                <a:ea typeface="Times New Roman" panose="02020603050405020304" pitchFamily="18" charset="0"/>
                <a:cs typeface="Arial" panose="020B0604020202020204" pitchFamily="34" charset="0"/>
              </a:rPr>
              <a:t>Ce prompt sur </a:t>
            </a:r>
            <a:r>
              <a:rPr lang="fr-FR" sz="1600" dirty="0" err="1">
                <a:solidFill>
                  <a:srgbClr val="27251E"/>
                </a:solidFill>
                <a:latin typeface="Arial" panose="020B0604020202020204" pitchFamily="34" charset="0"/>
                <a:ea typeface="Times New Roman" panose="02020603050405020304" pitchFamily="18" charset="0"/>
                <a:cs typeface="Arial" panose="020B0604020202020204" pitchFamily="34" charset="0"/>
              </a:rPr>
              <a:t>Perplexity</a:t>
            </a:r>
            <a:endPar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8" name="ZoneTexte 17">
            <a:extLst>
              <a:ext uri="{FF2B5EF4-FFF2-40B4-BE49-F238E27FC236}">
                <a16:creationId xmlns:a16="http://schemas.microsoft.com/office/drawing/2014/main" id="{9033AD6E-22C7-F96F-2833-2EF8B72D34BD}"/>
              </a:ext>
            </a:extLst>
          </p:cNvPr>
          <p:cNvSpPr txBox="1"/>
          <p:nvPr/>
        </p:nvSpPr>
        <p:spPr>
          <a:xfrm>
            <a:off x="137605" y="4725967"/>
            <a:ext cx="6811835" cy="336631"/>
          </a:xfrm>
          <a:prstGeom prst="rect">
            <a:avLst/>
          </a:prstGeom>
          <a:noFill/>
        </p:spPr>
        <p:txBody>
          <a:bodyPr wrap="square">
            <a:spAutoFit/>
          </a:bodyPr>
          <a:lstStyle/>
          <a:p>
            <a:pPr marL="0" lvl="1">
              <a:lnSpc>
                <a:spcPct val="107000"/>
              </a:lnSpc>
              <a:spcAft>
                <a:spcPts val="600"/>
              </a:spcAft>
              <a:buSzPts val="1000"/>
              <a:tabLst>
                <a:tab pos="914400" algn="l"/>
              </a:tabLst>
            </a:pPr>
            <a:r>
              <a:rPr lang="fr-FR" sz="1600" dirty="0">
                <a:solidFill>
                  <a:srgbClr val="27251E"/>
                </a:solidFill>
                <a:latin typeface="Arial" panose="020B0604020202020204" pitchFamily="34" charset="0"/>
                <a:ea typeface="Times New Roman" panose="02020603050405020304" pitchFamily="18" charset="0"/>
                <a:cs typeface="Arial" panose="020B0604020202020204" pitchFamily="34" charset="0"/>
              </a:rPr>
              <a:t>Imaginent un autre message informel dans un contexte professionnel</a:t>
            </a:r>
            <a:endPar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0" name="Rectangle : coins arrondis 9">
            <a:extLst>
              <a:ext uri="{FF2B5EF4-FFF2-40B4-BE49-F238E27FC236}">
                <a16:creationId xmlns:a16="http://schemas.microsoft.com/office/drawing/2014/main" id="{527A2406-B092-3779-78F1-7603688A138F}"/>
              </a:ext>
            </a:extLst>
          </p:cNvPr>
          <p:cNvSpPr/>
          <p:nvPr/>
        </p:nvSpPr>
        <p:spPr>
          <a:xfrm>
            <a:off x="6949440" y="2734236"/>
            <a:ext cx="5104955" cy="3980524"/>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RÉSULTAT :</a:t>
            </a:r>
          </a:p>
          <a:p>
            <a:r>
              <a:rPr lang="fr-FR" sz="1100" b="1" dirty="0">
                <a:solidFill>
                  <a:srgbClr val="FF0000"/>
                </a:solidFill>
              </a:rPr>
              <a:t>1. Courriel professionnel reformulé</a:t>
            </a:r>
          </a:p>
          <a:p>
            <a:r>
              <a:rPr lang="fr-FR" sz="1100" dirty="0">
                <a:solidFill>
                  <a:schemeClr val="tx1"/>
                </a:solidFill>
              </a:rPr>
              <a:t>Objet : Demande de transmission des dossiers clients</a:t>
            </a:r>
            <a:br>
              <a:rPr lang="fr-FR" sz="1100" dirty="0">
                <a:solidFill>
                  <a:schemeClr val="tx1"/>
                </a:solidFill>
              </a:rPr>
            </a:br>
            <a:r>
              <a:rPr lang="fr-FR" sz="1100" dirty="0">
                <a:solidFill>
                  <a:schemeClr val="tx1"/>
                </a:solidFill>
              </a:rPr>
              <a:t>Bonjour,</a:t>
            </a:r>
            <a:br>
              <a:rPr lang="fr-FR" sz="1100" dirty="0">
                <a:solidFill>
                  <a:schemeClr val="tx1"/>
                </a:solidFill>
              </a:rPr>
            </a:br>
            <a:r>
              <a:rPr lang="fr-FR" sz="1100" dirty="0">
                <a:solidFill>
                  <a:schemeClr val="tx1"/>
                </a:solidFill>
              </a:rPr>
              <a:t>Pourriez-vous, s’il vous plaît, me faire parvenir vos dossiers clients dans les meilleurs délais ? Ces documents sont indispensables à la préparation de la réunion prévue demain. Afin de garantir le bon déroulement de cette séance, il est nécessaire que l’ensemble des éléments soit consolidé en amont. </a:t>
            </a:r>
            <a:br>
              <a:rPr lang="fr-FR" sz="1100" dirty="0">
                <a:solidFill>
                  <a:schemeClr val="tx1"/>
                </a:solidFill>
              </a:rPr>
            </a:br>
            <a:r>
              <a:rPr lang="fr-FR" sz="1100" dirty="0">
                <a:solidFill>
                  <a:schemeClr val="tx1"/>
                </a:solidFill>
              </a:rPr>
              <a:t>Je vous remercie par avance pour votre réactivité et votre collaboration.</a:t>
            </a:r>
            <a:br>
              <a:rPr lang="fr-FR" sz="1100" dirty="0">
                <a:solidFill>
                  <a:schemeClr val="tx1"/>
                </a:solidFill>
              </a:rPr>
            </a:br>
            <a:r>
              <a:rPr lang="fr-FR" sz="1100" dirty="0">
                <a:solidFill>
                  <a:schemeClr val="tx1"/>
                </a:solidFill>
              </a:rPr>
              <a:t>Dans l’attente de votre retour, je reste à votre disposition pour tout complément d’information.</a:t>
            </a:r>
            <a:br>
              <a:rPr lang="fr-FR" sz="1100" dirty="0">
                <a:solidFill>
                  <a:schemeClr val="tx1"/>
                </a:solidFill>
              </a:rPr>
            </a:br>
            <a:r>
              <a:rPr lang="fr-FR" sz="1100" dirty="0">
                <a:solidFill>
                  <a:schemeClr val="tx1"/>
                </a:solidFill>
              </a:rPr>
              <a:t>Cordialement,</a:t>
            </a:r>
            <a:br>
              <a:rPr lang="fr-FR" sz="1100" dirty="0">
                <a:solidFill>
                  <a:schemeClr val="tx1"/>
                </a:solidFill>
              </a:rPr>
            </a:br>
            <a:r>
              <a:rPr lang="fr-FR" sz="1100" dirty="0">
                <a:solidFill>
                  <a:schemeClr val="tx1"/>
                </a:solidFill>
              </a:rPr>
              <a:t>[Votre prénom et nom][Votre fonction]</a:t>
            </a:r>
            <a:br>
              <a:rPr lang="fr-FR" sz="1100" dirty="0">
                <a:solidFill>
                  <a:schemeClr val="tx1"/>
                </a:solidFill>
              </a:rPr>
            </a:br>
            <a:r>
              <a:rPr lang="fr-FR" sz="1100" b="1" dirty="0">
                <a:solidFill>
                  <a:srgbClr val="FF0000"/>
                </a:solidFill>
              </a:rPr>
              <a:t>2. Explication des modifications de registre</a:t>
            </a:r>
            <a:br>
              <a:rPr lang="fr-FR" sz="1100" dirty="0">
                <a:solidFill>
                  <a:schemeClr val="tx1"/>
                </a:solidFill>
              </a:rPr>
            </a:br>
            <a:r>
              <a:rPr lang="fr-FR" sz="1050" dirty="0">
                <a:solidFill>
                  <a:schemeClr val="tx1"/>
                </a:solidFill>
              </a:rPr>
              <a:t>Le passage d’un registre informel à un registre formel implique plusieurs ajustements : remplacement du tutoiement (« tu ») par le vouvoiement (« vous » ), suppression des familiarités lexicales (« Yo », « grave », « ASAP ») au profit de formulations polies et précises (« Pourriez-vous », « dans les meilleurs délais »), et adoption d’une structure impersonnelle et objective (« il est nécessaire que… »). La formule de politesse finale et la signature complète renforcent également le ton professionnel attendu dans un courriel d’entreprise.</a:t>
            </a:r>
          </a:p>
        </p:txBody>
      </p:sp>
      <p:sp>
        <p:nvSpPr>
          <p:cNvPr id="12" name="Accolade fermante 11">
            <a:extLst>
              <a:ext uri="{FF2B5EF4-FFF2-40B4-BE49-F238E27FC236}">
                <a16:creationId xmlns:a16="http://schemas.microsoft.com/office/drawing/2014/main" id="{435FB056-B166-DED8-EDF9-62EE03133376}"/>
              </a:ext>
            </a:extLst>
          </p:cNvPr>
          <p:cNvSpPr/>
          <p:nvPr/>
        </p:nvSpPr>
        <p:spPr>
          <a:xfrm>
            <a:off x="6687792" y="3553722"/>
            <a:ext cx="227041" cy="869885"/>
          </a:xfrm>
          <a:prstGeom prst="rightBrace">
            <a:avLst>
              <a:gd name="adj1" fmla="val 35154"/>
              <a:gd name="adj2" fmla="val 50212"/>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solidFill>
                <a:srgbClr val="FF0000"/>
              </a:solidFill>
            </a:endParaRPr>
          </a:p>
        </p:txBody>
      </p:sp>
      <p:sp>
        <p:nvSpPr>
          <p:cNvPr id="14" name="Rectangle : coins arrondis 13">
            <a:extLst>
              <a:ext uri="{FF2B5EF4-FFF2-40B4-BE49-F238E27FC236}">
                <a16:creationId xmlns:a16="http://schemas.microsoft.com/office/drawing/2014/main" id="{892C6689-F314-B429-4E17-30D61E6D3218}"/>
              </a:ext>
            </a:extLst>
          </p:cNvPr>
          <p:cNvSpPr/>
          <p:nvPr/>
        </p:nvSpPr>
        <p:spPr>
          <a:xfrm>
            <a:off x="210312" y="5174070"/>
            <a:ext cx="6656653" cy="1540690"/>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MESSAGE INVENTÉ (</a:t>
            </a:r>
            <a:r>
              <a:rPr lang="fr-FR" sz="1400" i="1" dirty="0">
                <a:solidFill>
                  <a:schemeClr val="tx1"/>
                </a:solidFill>
              </a:rPr>
              <a:t>20 mots mini – 40 maxi</a:t>
            </a:r>
            <a:r>
              <a:rPr lang="fr-FR" sz="1400" b="1" dirty="0">
                <a:solidFill>
                  <a:schemeClr val="tx1"/>
                </a:solidFill>
              </a:rPr>
              <a:t>)  : </a:t>
            </a:r>
          </a:p>
          <a:p>
            <a:pPr algn="just"/>
            <a:endParaRPr lang="fr-FR" sz="1200" dirty="0">
              <a:solidFill>
                <a:schemeClr val="tx1"/>
              </a:solidFill>
            </a:endParaRPr>
          </a:p>
        </p:txBody>
      </p:sp>
      <p:pic>
        <p:nvPicPr>
          <p:cNvPr id="19" name="Image 18">
            <a:hlinkClick r:id="rId6"/>
            <a:extLst>
              <a:ext uri="{FF2B5EF4-FFF2-40B4-BE49-F238E27FC236}">
                <a16:creationId xmlns:a16="http://schemas.microsoft.com/office/drawing/2014/main" id="{A434D0A9-CCE5-45D7-73FE-9C410300BB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910" y="2470515"/>
            <a:ext cx="427597" cy="488018"/>
          </a:xfrm>
          <a:prstGeom prst="rect">
            <a:avLst/>
          </a:prstGeom>
        </p:spPr>
      </p:pic>
    </p:spTree>
    <p:extLst>
      <p:ext uri="{BB962C8B-B14F-4D97-AF65-F5344CB8AC3E}">
        <p14:creationId xmlns:p14="http://schemas.microsoft.com/office/powerpoint/2010/main" val="140501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ppt_x"/>
                                          </p:val>
                                        </p:tav>
                                        <p:tav tm="100000">
                                          <p:val>
                                            <p:strVal val="#ppt_x"/>
                                          </p:val>
                                        </p:tav>
                                      </p:tavLst>
                                    </p:anim>
                                    <p:anim calcmode="lin" valueType="num">
                                      <p:cBhvr additive="base">
                                        <p:cTn id="6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p:bldP spid="16" grpId="0"/>
      <p:bldP spid="17" grpId="0"/>
      <p:bldP spid="18" grpId="0"/>
      <p:bldP spid="10" grpId="0" animBg="1"/>
      <p:bldP spid="12"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a:hlinkClick r:id="" action="ppaction://noaction"/>
            <a:extLst>
              <a:ext uri="{FF2B5EF4-FFF2-40B4-BE49-F238E27FC236}">
                <a16:creationId xmlns:a16="http://schemas.microsoft.com/office/drawing/2014/main" id="{E565815E-82E1-6707-A060-8B6491AF88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DD22F8C2-D7FC-AD46-3F85-466C3C566D9A}"/>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FC58C62C-EEB2-3FD3-22BE-31FC1C4B8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88DA723E-A4AD-0B35-6489-6EA3451D5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9" name="Image 8">
            <a:extLst>
              <a:ext uri="{FF2B5EF4-FFF2-40B4-BE49-F238E27FC236}">
                <a16:creationId xmlns:a16="http://schemas.microsoft.com/office/drawing/2014/main" id="{9881A99F-505F-4B7E-03EC-19612088D5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6" y="143241"/>
            <a:ext cx="1275148" cy="935109"/>
          </a:xfrm>
          <a:prstGeom prst="rect">
            <a:avLst/>
          </a:prstGeom>
        </p:spPr>
      </p:pic>
      <p:sp>
        <p:nvSpPr>
          <p:cNvPr id="2" name="ZoneTexte 1">
            <a:extLst>
              <a:ext uri="{FF2B5EF4-FFF2-40B4-BE49-F238E27FC236}">
                <a16:creationId xmlns:a16="http://schemas.microsoft.com/office/drawing/2014/main" id="{07898A03-8EF3-D0AF-E076-4BE67E25BCDD}"/>
              </a:ext>
            </a:extLst>
          </p:cNvPr>
          <p:cNvSpPr txBox="1"/>
          <p:nvPr/>
        </p:nvSpPr>
        <p:spPr>
          <a:xfrm>
            <a:off x="1513963" y="206095"/>
            <a:ext cx="9109213"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Exercice guidé : transformer plusieurs messages</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pic>
        <p:nvPicPr>
          <p:cNvPr id="10" name="Image 9">
            <a:extLst>
              <a:ext uri="{FF2B5EF4-FFF2-40B4-BE49-F238E27FC236}">
                <a16:creationId xmlns:a16="http://schemas.microsoft.com/office/drawing/2014/main" id="{23A1E50B-52C4-959A-9655-276C482384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606" y="1731403"/>
            <a:ext cx="3666097" cy="4042282"/>
          </a:xfrm>
          <a:prstGeom prst="rect">
            <a:avLst/>
          </a:prstGeom>
        </p:spPr>
      </p:pic>
      <p:sp>
        <p:nvSpPr>
          <p:cNvPr id="11" name="ZoneTexte 10">
            <a:extLst>
              <a:ext uri="{FF2B5EF4-FFF2-40B4-BE49-F238E27FC236}">
                <a16:creationId xmlns:a16="http://schemas.microsoft.com/office/drawing/2014/main" id="{162A0D67-32ED-30A7-D5CD-9D734B8080C8}"/>
              </a:ext>
            </a:extLst>
          </p:cNvPr>
          <p:cNvSpPr txBox="1"/>
          <p:nvPr/>
        </p:nvSpPr>
        <p:spPr>
          <a:xfrm>
            <a:off x="24773" y="986343"/>
            <a:ext cx="2680447" cy="2862322"/>
          </a:xfrm>
          <a:prstGeom prst="rect">
            <a:avLst/>
          </a:prstGeom>
          <a:noFill/>
        </p:spPr>
        <p:txBody>
          <a:bodyPr wrap="square">
            <a:spAutoFit/>
          </a:bodyPr>
          <a:lstStyle/>
          <a:p>
            <a:pPr algn="ctr"/>
            <a:r>
              <a:rPr lang="fr-FR" dirty="0">
                <a:solidFill>
                  <a:srgbClr val="27251E"/>
                </a:solidFill>
                <a:ea typeface="Times New Roman" panose="02020603050405020304" pitchFamily="18" charset="0"/>
                <a:cs typeface="Arial" panose="020B0604020202020204" pitchFamily="34" charset="0"/>
              </a:rPr>
              <a:t>« </a:t>
            </a:r>
            <a:r>
              <a:rPr lang="fr-FR" sz="1800" dirty="0">
                <a:solidFill>
                  <a:srgbClr val="27251E"/>
                </a:solidFill>
                <a:effectLst/>
                <a:ea typeface="Times New Roman" panose="02020603050405020304" pitchFamily="18" charset="0"/>
                <a:cs typeface="Arial" panose="020B0604020202020204" pitchFamily="34" charset="0"/>
              </a:rPr>
              <a:t>Bonjour Bob,</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Je reviens vers toi pour la livraison du photocopieur prévu  en octobre. Peux-tu me dire où cela en est et me confirmer la date prévue ? Merci d’avance pour ton retour. Bonne journée ! </a:t>
            </a:r>
          </a:p>
          <a:p>
            <a:pPr algn="ctr"/>
            <a:r>
              <a:rPr lang="fr-FR" dirty="0"/>
              <a:t>[Prénom]</a:t>
            </a:r>
            <a:r>
              <a:rPr lang="fr-FR" sz="1800" dirty="0">
                <a:solidFill>
                  <a:srgbClr val="27251E"/>
                </a:solidFill>
                <a:effectLst/>
                <a:ea typeface="Times New Roman" panose="02020603050405020304" pitchFamily="18" charset="0"/>
                <a:cs typeface="Arial" panose="020B0604020202020204" pitchFamily="34" charset="0"/>
              </a:rPr>
              <a:t> »</a:t>
            </a:r>
            <a:endParaRPr lang="fr-FR" dirty="0">
              <a:cs typeface="Arial" panose="020B0604020202020204" pitchFamily="34" charset="0"/>
            </a:endParaRPr>
          </a:p>
        </p:txBody>
      </p:sp>
      <p:pic>
        <p:nvPicPr>
          <p:cNvPr id="12" name="Image 11">
            <a:extLst>
              <a:ext uri="{FF2B5EF4-FFF2-40B4-BE49-F238E27FC236}">
                <a16:creationId xmlns:a16="http://schemas.microsoft.com/office/drawing/2014/main" id="{E64C7F1E-845B-508C-6AF7-D685490FB3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55182" y="1297995"/>
            <a:ext cx="3666097" cy="4042282"/>
          </a:xfrm>
          <a:prstGeom prst="rect">
            <a:avLst/>
          </a:prstGeom>
        </p:spPr>
      </p:pic>
      <p:pic>
        <p:nvPicPr>
          <p:cNvPr id="13" name="Image 12">
            <a:extLst>
              <a:ext uri="{FF2B5EF4-FFF2-40B4-BE49-F238E27FC236}">
                <a16:creationId xmlns:a16="http://schemas.microsoft.com/office/drawing/2014/main" id="{6F680A64-D097-EE78-EB1A-2F9FDE09A7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0978" y="2741973"/>
            <a:ext cx="3666097" cy="4042282"/>
          </a:xfrm>
          <a:prstGeom prst="rect">
            <a:avLst/>
          </a:prstGeom>
        </p:spPr>
      </p:pic>
      <p:sp>
        <p:nvSpPr>
          <p:cNvPr id="14" name="ZoneTexte 13">
            <a:extLst>
              <a:ext uri="{FF2B5EF4-FFF2-40B4-BE49-F238E27FC236}">
                <a16:creationId xmlns:a16="http://schemas.microsoft.com/office/drawing/2014/main" id="{A7A9BE81-2636-E32A-7474-4CCEC1C77AB7}"/>
              </a:ext>
            </a:extLst>
          </p:cNvPr>
          <p:cNvSpPr txBox="1"/>
          <p:nvPr/>
        </p:nvSpPr>
        <p:spPr>
          <a:xfrm>
            <a:off x="3721433" y="733500"/>
            <a:ext cx="2983633" cy="2585323"/>
          </a:xfrm>
          <a:prstGeom prst="rect">
            <a:avLst/>
          </a:prstGeom>
          <a:noFill/>
        </p:spPr>
        <p:txBody>
          <a:bodyPr wrap="square">
            <a:spAutoFit/>
          </a:bodyPr>
          <a:lstStyle/>
          <a:p>
            <a:pPr algn="ctr"/>
            <a:r>
              <a:rPr lang="fr-FR" dirty="0">
                <a:solidFill>
                  <a:srgbClr val="27251E"/>
                </a:solidFill>
                <a:ea typeface="Times New Roman" panose="02020603050405020304" pitchFamily="18" charset="0"/>
                <a:cs typeface="Arial" panose="020B0604020202020204" pitchFamily="34" charset="0"/>
              </a:rPr>
              <a:t>« </a:t>
            </a:r>
            <a:r>
              <a:rPr lang="fr-FR" sz="1800" dirty="0">
                <a:solidFill>
                  <a:srgbClr val="27251E"/>
                </a:solidFill>
                <a:effectLst/>
                <a:ea typeface="Times New Roman" panose="02020603050405020304" pitchFamily="18" charset="0"/>
                <a:cs typeface="Arial" panose="020B0604020202020204" pitchFamily="34" charset="0"/>
              </a:rPr>
              <a:t>Hello Laure,</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Je souhaiterais poser des congés du 21 au 25 septembre inclus. Peux-tu me confirmer si cela convient de ton côté ?</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Merci d’avance pour ton retour. À bientôt ! </a:t>
            </a:r>
            <a:br>
              <a:rPr lang="fr-FR" sz="1800" dirty="0">
                <a:solidFill>
                  <a:srgbClr val="27251E"/>
                </a:solidFill>
                <a:effectLst/>
                <a:ea typeface="Times New Roman" panose="02020603050405020304" pitchFamily="18" charset="0"/>
                <a:cs typeface="Arial" panose="020B0604020202020204" pitchFamily="34" charset="0"/>
              </a:rPr>
            </a:br>
            <a:r>
              <a:rPr lang="fr-FR" dirty="0"/>
              <a:t>[Prénom]</a:t>
            </a:r>
            <a:r>
              <a:rPr lang="fr-FR" sz="1800" dirty="0">
                <a:solidFill>
                  <a:srgbClr val="27251E"/>
                </a:solidFill>
                <a:effectLst/>
                <a:ea typeface="Times New Roman" panose="02020603050405020304" pitchFamily="18" charset="0"/>
                <a:cs typeface="Arial" panose="020B0604020202020204" pitchFamily="34" charset="0"/>
              </a:rPr>
              <a:t> »</a:t>
            </a:r>
            <a:endParaRPr lang="fr-FR" dirty="0">
              <a:cs typeface="Arial" panose="020B0604020202020204" pitchFamily="34" charset="0"/>
            </a:endParaRPr>
          </a:p>
        </p:txBody>
      </p:sp>
      <p:sp>
        <p:nvSpPr>
          <p:cNvPr id="15" name="ZoneTexte 14">
            <a:extLst>
              <a:ext uri="{FF2B5EF4-FFF2-40B4-BE49-F238E27FC236}">
                <a16:creationId xmlns:a16="http://schemas.microsoft.com/office/drawing/2014/main" id="{A4ABEE57-44CD-C616-8444-F4AB51A40557}"/>
              </a:ext>
            </a:extLst>
          </p:cNvPr>
          <p:cNvSpPr txBox="1"/>
          <p:nvPr/>
        </p:nvSpPr>
        <p:spPr>
          <a:xfrm>
            <a:off x="775180" y="4347616"/>
            <a:ext cx="497252" cy="830997"/>
          </a:xfrm>
          <a:prstGeom prst="rect">
            <a:avLst/>
          </a:prstGeom>
          <a:noFill/>
        </p:spPr>
        <p:txBody>
          <a:bodyPr wrap="none" rtlCol="0">
            <a:spAutoFit/>
          </a:bodyPr>
          <a:lstStyle/>
          <a:p>
            <a:r>
              <a:rPr lang="fr-FR" sz="4800" b="1" dirty="0">
                <a:solidFill>
                  <a:srgbClr val="FF0000"/>
                </a:solidFill>
              </a:rPr>
              <a:t>1</a:t>
            </a:r>
          </a:p>
        </p:txBody>
      </p:sp>
      <p:sp>
        <p:nvSpPr>
          <p:cNvPr id="16" name="ZoneTexte 15">
            <a:extLst>
              <a:ext uri="{FF2B5EF4-FFF2-40B4-BE49-F238E27FC236}">
                <a16:creationId xmlns:a16="http://schemas.microsoft.com/office/drawing/2014/main" id="{AD651F2E-7F97-7DE6-A27C-2A5A13793DA4}"/>
              </a:ext>
            </a:extLst>
          </p:cNvPr>
          <p:cNvSpPr txBox="1"/>
          <p:nvPr/>
        </p:nvSpPr>
        <p:spPr>
          <a:xfrm>
            <a:off x="4668546" y="3932117"/>
            <a:ext cx="497252" cy="830997"/>
          </a:xfrm>
          <a:prstGeom prst="rect">
            <a:avLst/>
          </a:prstGeom>
          <a:noFill/>
        </p:spPr>
        <p:txBody>
          <a:bodyPr wrap="none" rtlCol="0">
            <a:spAutoFit/>
          </a:bodyPr>
          <a:lstStyle/>
          <a:p>
            <a:r>
              <a:rPr lang="fr-FR" sz="4800" b="1" dirty="0">
                <a:solidFill>
                  <a:srgbClr val="FF0000"/>
                </a:solidFill>
              </a:rPr>
              <a:t>2</a:t>
            </a:r>
          </a:p>
        </p:txBody>
      </p:sp>
      <p:sp>
        <p:nvSpPr>
          <p:cNvPr id="17" name="ZoneTexte 16">
            <a:extLst>
              <a:ext uri="{FF2B5EF4-FFF2-40B4-BE49-F238E27FC236}">
                <a16:creationId xmlns:a16="http://schemas.microsoft.com/office/drawing/2014/main" id="{2E0220E7-C096-08D9-8A3C-107CEA5DB6A4}"/>
              </a:ext>
            </a:extLst>
          </p:cNvPr>
          <p:cNvSpPr txBox="1"/>
          <p:nvPr/>
        </p:nvSpPr>
        <p:spPr>
          <a:xfrm>
            <a:off x="9102311" y="5358186"/>
            <a:ext cx="497252" cy="830997"/>
          </a:xfrm>
          <a:prstGeom prst="rect">
            <a:avLst/>
          </a:prstGeom>
          <a:noFill/>
        </p:spPr>
        <p:txBody>
          <a:bodyPr wrap="none" rtlCol="0">
            <a:spAutoFit/>
          </a:bodyPr>
          <a:lstStyle/>
          <a:p>
            <a:r>
              <a:rPr lang="fr-FR" sz="4800" b="1" dirty="0">
                <a:solidFill>
                  <a:srgbClr val="FF0000"/>
                </a:solidFill>
              </a:rPr>
              <a:t>3</a:t>
            </a:r>
          </a:p>
        </p:txBody>
      </p:sp>
      <p:sp>
        <p:nvSpPr>
          <p:cNvPr id="18" name="ZoneTexte 17">
            <a:extLst>
              <a:ext uri="{FF2B5EF4-FFF2-40B4-BE49-F238E27FC236}">
                <a16:creationId xmlns:a16="http://schemas.microsoft.com/office/drawing/2014/main" id="{46B010EE-8FDF-E74B-9877-EA835C7FBBF2}"/>
              </a:ext>
            </a:extLst>
          </p:cNvPr>
          <p:cNvSpPr txBox="1"/>
          <p:nvPr/>
        </p:nvSpPr>
        <p:spPr>
          <a:xfrm>
            <a:off x="7865540" y="0"/>
            <a:ext cx="3773849" cy="4801314"/>
          </a:xfrm>
          <a:prstGeom prst="rect">
            <a:avLst/>
          </a:prstGeom>
          <a:noFill/>
        </p:spPr>
        <p:txBody>
          <a:bodyPr wrap="square">
            <a:spAutoFit/>
          </a:bodyPr>
          <a:lstStyle/>
          <a:p>
            <a:pPr algn="ctr"/>
            <a:r>
              <a:rPr lang="fr-FR" dirty="0">
                <a:solidFill>
                  <a:srgbClr val="27251E"/>
                </a:solidFill>
                <a:latin typeface="Arial" panose="020B0604020202020204" pitchFamily="34" charset="0"/>
                <a:ea typeface="Times New Roman" panose="02020603050405020304" pitchFamily="18" charset="0"/>
                <a:cs typeface="Arial" panose="020B0604020202020204" pitchFamily="34" charset="0"/>
              </a:rPr>
              <a:t>« </a:t>
            </a:r>
            <a:r>
              <a:rPr lang="fr-FR" dirty="0"/>
              <a:t>Salut </a:t>
            </a:r>
            <a:r>
              <a:rPr lang="fr-FR" dirty="0" err="1"/>
              <a:t>Élon</a:t>
            </a:r>
            <a:r>
              <a:rPr lang="fr-FR" dirty="0"/>
              <a:t>,</a:t>
            </a:r>
          </a:p>
          <a:p>
            <a:pPr algn="ctr"/>
            <a:r>
              <a:rPr lang="fr-FR" dirty="0"/>
              <a:t>Je me permets de t’écrire </a:t>
            </a:r>
            <a:br>
              <a:rPr lang="fr-FR" dirty="0"/>
            </a:br>
            <a:r>
              <a:rPr lang="fr-FR" dirty="0"/>
              <a:t>car je serais très </a:t>
            </a:r>
            <a:br>
              <a:rPr lang="fr-FR" dirty="0"/>
            </a:br>
            <a:r>
              <a:rPr lang="fr-FR" dirty="0"/>
              <a:t>intéressé(e) par l’idée de rejoindre SpaceX. J’apprécie particulièrement ton entreprise et je pense que mon expérience en gestion-administration pourrait être un plus. Je serais ravi(e) d’échanger avec toi pour voir une opportunité, même si aucun poste n’est actuellement publié.</a:t>
            </a:r>
            <a:br>
              <a:rPr lang="fr-FR" dirty="0"/>
            </a:br>
            <a:r>
              <a:rPr lang="fr-FR" dirty="0"/>
              <a:t>Je peux bien sûr t’envoyer </a:t>
            </a:r>
            <a:br>
              <a:rPr lang="fr-FR" dirty="0"/>
            </a:br>
            <a:r>
              <a:rPr lang="fr-FR" dirty="0"/>
              <a:t>mon CV et quelques </a:t>
            </a:r>
            <a:br>
              <a:rPr lang="fr-FR" dirty="0"/>
            </a:br>
            <a:r>
              <a:rPr lang="fr-FR" dirty="0"/>
              <a:t>informations </a:t>
            </a:r>
            <a:br>
              <a:rPr lang="fr-FR" dirty="0"/>
            </a:br>
            <a:r>
              <a:rPr lang="fr-FR" dirty="0"/>
              <a:t>complémentaires. </a:t>
            </a:r>
            <a:br>
              <a:rPr lang="fr-FR" dirty="0"/>
            </a:br>
            <a:r>
              <a:rPr lang="fr-FR" dirty="0"/>
              <a:t>Au plaisir d’échanger, </a:t>
            </a:r>
            <a:br>
              <a:rPr lang="fr-FR" dirty="0"/>
            </a:br>
            <a:r>
              <a:rPr lang="fr-FR" dirty="0"/>
              <a:t>[Prénom]</a:t>
            </a:r>
            <a:r>
              <a:rPr lang="fr-FR" sz="18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 »</a:t>
            </a:r>
            <a:endParaRPr lang="fr-FR" dirty="0">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E0E9BF3B-7576-93C0-88C5-AE5F9C242D06}"/>
              </a:ext>
            </a:extLst>
          </p:cNvPr>
          <p:cNvSpPr txBox="1"/>
          <p:nvPr/>
        </p:nvSpPr>
        <p:spPr>
          <a:xfrm>
            <a:off x="2087195" y="5416167"/>
            <a:ext cx="3801035" cy="369332"/>
          </a:xfrm>
          <a:prstGeom prst="rect">
            <a:avLst/>
          </a:prstGeom>
          <a:noFill/>
        </p:spPr>
        <p:txBody>
          <a:bodyPr wrap="square">
            <a:spAutoFit/>
          </a:bodyPr>
          <a:lstStyle/>
          <a:p>
            <a:r>
              <a:rPr lang="fr-FR" sz="1800" dirty="0">
                <a:solidFill>
                  <a:srgbClr val="00B0F0"/>
                </a:solidFill>
                <a:effectLst/>
                <a:ea typeface="Times New Roman" panose="02020603050405020304" pitchFamily="18" charset="0"/>
                <a:cs typeface="Times New Roman" panose="02020603050405020304" pitchFamily="18" charset="0"/>
              </a:rPr>
              <a:t>En binômes, les apprenants repèrent :</a:t>
            </a:r>
            <a:endParaRPr lang="fr-FR" dirty="0">
              <a:solidFill>
                <a:srgbClr val="00B0F0"/>
              </a:solidFill>
            </a:endParaRPr>
          </a:p>
        </p:txBody>
      </p:sp>
      <p:sp>
        <p:nvSpPr>
          <p:cNvPr id="21" name="ZoneTexte 20">
            <a:extLst>
              <a:ext uri="{FF2B5EF4-FFF2-40B4-BE49-F238E27FC236}">
                <a16:creationId xmlns:a16="http://schemas.microsoft.com/office/drawing/2014/main" id="{257E8C64-D2D8-19CB-2337-1CBEC66EFA37}"/>
              </a:ext>
            </a:extLst>
          </p:cNvPr>
          <p:cNvSpPr txBox="1"/>
          <p:nvPr/>
        </p:nvSpPr>
        <p:spPr>
          <a:xfrm>
            <a:off x="137607" y="5906717"/>
            <a:ext cx="4873664" cy="342466"/>
          </a:xfrm>
          <a:prstGeom prst="rect">
            <a:avLst/>
          </a:prstGeom>
          <a:noFill/>
        </p:spPr>
        <p:txBody>
          <a:bodyPr wrap="square">
            <a:spAutoFit/>
          </a:bodyPr>
          <a:lstStyle/>
          <a:p>
            <a:pPr marL="0" lvl="1">
              <a:lnSpc>
                <a:spcPct val="107000"/>
              </a:lnSpc>
              <a:spcAft>
                <a:spcPts val="600"/>
              </a:spcAft>
              <a:buSzPts val="1000"/>
              <a:tabLst>
                <a:tab pos="914400" algn="l"/>
              </a:tabLst>
            </a:pPr>
            <a:r>
              <a:rPr lang="fr-FR" sz="1600" b="1" dirty="0">
                <a:solidFill>
                  <a:srgbClr val="27251E"/>
                </a:solidFill>
                <a:effectLst/>
                <a:latin typeface="Arial" panose="020B0604020202020204" pitchFamily="34" charset="0"/>
                <a:ea typeface="Calibri" panose="020F0502020204030204" pitchFamily="34" charset="0"/>
                <a:cs typeface="Arial" panose="020B0604020202020204" pitchFamily="34" charset="0"/>
              </a:rPr>
              <a:t>1.</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Sur chacun des messages informels </a:t>
            </a:r>
            <a:r>
              <a:rPr lang="fr-FR" sz="1600" b="1" dirty="0">
                <a:solidFill>
                  <a:srgbClr val="FF0000"/>
                </a:solidFill>
              </a:rPr>
              <a:t>1</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et </a:t>
            </a:r>
            <a:r>
              <a:rPr lang="fr-FR" sz="1600" b="1" dirty="0">
                <a:solidFill>
                  <a:srgbClr val="FF0000"/>
                </a:solidFill>
              </a:rPr>
              <a:t>3</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p>
        </p:txBody>
      </p:sp>
      <p:sp>
        <p:nvSpPr>
          <p:cNvPr id="22" name="ZoneTexte 21">
            <a:extLst>
              <a:ext uri="{FF2B5EF4-FFF2-40B4-BE49-F238E27FC236}">
                <a16:creationId xmlns:a16="http://schemas.microsoft.com/office/drawing/2014/main" id="{C08D33E2-734A-8AD4-6996-9F6DA9335817}"/>
              </a:ext>
            </a:extLst>
          </p:cNvPr>
          <p:cNvSpPr txBox="1"/>
          <p:nvPr/>
        </p:nvSpPr>
        <p:spPr>
          <a:xfrm>
            <a:off x="4608542" y="5936254"/>
            <a:ext cx="5773754" cy="554704"/>
          </a:xfrm>
          <a:prstGeom prst="rect">
            <a:avLst/>
          </a:prstGeom>
          <a:noFill/>
        </p:spPr>
        <p:txBody>
          <a:bodyPr wrap="square">
            <a:spAutoFit/>
          </a:bodyPr>
          <a:lstStyle/>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L’objet de la demande ?</a:t>
            </a:r>
            <a:endParaRPr lang="fr-FR" sz="1100" dirty="0">
              <a:solidFill>
                <a:srgbClr val="27251E"/>
              </a:solidFill>
              <a:effectLst/>
              <a:latin typeface="Calibri" panose="020F0502020204030204" pitchFamily="34" charset="0"/>
              <a:ea typeface="Calibri" panose="020F0502020204030204" pitchFamily="34" charset="0"/>
              <a:cs typeface="Times New Roman" panose="02020603050405020304" pitchFamily="18" charset="0"/>
            </a:endParaRPr>
          </a:p>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les éléments à modifier (registre, structure, formules) ?</a:t>
            </a:r>
            <a:endParaRPr lang="fr-FR" sz="1100" dirty="0">
              <a:solidFill>
                <a:srgbClr val="27251E"/>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ZoneTexte 22">
            <a:extLst>
              <a:ext uri="{FF2B5EF4-FFF2-40B4-BE49-F238E27FC236}">
                <a16:creationId xmlns:a16="http://schemas.microsoft.com/office/drawing/2014/main" id="{9BE37C5C-79BC-438F-2CCE-4E610774BAE2}"/>
              </a:ext>
            </a:extLst>
          </p:cNvPr>
          <p:cNvSpPr txBox="1"/>
          <p:nvPr/>
        </p:nvSpPr>
        <p:spPr>
          <a:xfrm>
            <a:off x="5686926" y="5004960"/>
            <a:ext cx="3451162" cy="738664"/>
          </a:xfrm>
          <a:prstGeom prst="rect">
            <a:avLst/>
          </a:prstGeom>
          <a:noFill/>
        </p:spPr>
        <p:txBody>
          <a:bodyPr wrap="square">
            <a:spAutoFit/>
          </a:bodyPr>
          <a:lstStyle/>
          <a:p>
            <a:pPr>
              <a:tabLst>
                <a:tab pos="717550" algn="l"/>
              </a:tabLst>
            </a:pPr>
            <a:r>
              <a:rPr lang="fr-FR" sz="1400" b="1" dirty="0">
                <a:solidFill>
                  <a:srgbClr val="00B050"/>
                </a:solidFill>
                <a:effectLst/>
                <a:ea typeface="Times New Roman" panose="02020603050405020304" pitchFamily="18" charset="0"/>
                <a:cs typeface="Times New Roman" panose="02020603050405020304" pitchFamily="18" charset="0"/>
              </a:rPr>
              <a:t>Objets :</a:t>
            </a:r>
            <a:r>
              <a:rPr lang="fr-FR" sz="1400" b="1" dirty="0">
                <a:solidFill>
                  <a:srgbClr val="00B050"/>
                </a:solidFill>
                <a:ea typeface="Times New Roman" panose="02020603050405020304" pitchFamily="18" charset="0"/>
                <a:cs typeface="Times New Roman" panose="02020603050405020304" pitchFamily="18" charset="0"/>
              </a:rPr>
              <a:t>	</a:t>
            </a:r>
            <a:r>
              <a:rPr lang="fr-FR" sz="1400" b="1" dirty="0">
                <a:solidFill>
                  <a:srgbClr val="FF0000"/>
                </a:solidFill>
              </a:rPr>
              <a:t>1 </a:t>
            </a:r>
            <a:r>
              <a:rPr lang="fr-FR" sz="1400" dirty="0">
                <a:solidFill>
                  <a:srgbClr val="00B050"/>
                </a:solidFill>
                <a:effectLst/>
                <a:ea typeface="Times New Roman" panose="02020603050405020304" pitchFamily="18" charset="0"/>
                <a:cs typeface="Times New Roman" panose="02020603050405020304" pitchFamily="18" charset="0"/>
              </a:rPr>
              <a:t>livraison d’un photocopieur ;</a:t>
            </a:r>
          </a:p>
          <a:p>
            <a:pPr>
              <a:tabLst>
                <a:tab pos="717550" algn="l"/>
              </a:tabLst>
            </a:pPr>
            <a:r>
              <a:rPr lang="fr-FR" sz="1400" dirty="0">
                <a:solidFill>
                  <a:srgbClr val="00B050"/>
                </a:solidFill>
                <a:ea typeface="Times New Roman" panose="02020603050405020304" pitchFamily="18" charset="0"/>
                <a:cs typeface="Times New Roman" panose="02020603050405020304" pitchFamily="18" charset="0"/>
              </a:rPr>
              <a:t>	</a:t>
            </a:r>
            <a:r>
              <a:rPr lang="fr-FR" sz="1400" b="1" dirty="0">
                <a:solidFill>
                  <a:srgbClr val="FF0000"/>
                </a:solidFill>
              </a:rPr>
              <a:t>2 </a:t>
            </a:r>
            <a:r>
              <a:rPr lang="fr-FR" sz="1400" dirty="0">
                <a:solidFill>
                  <a:srgbClr val="00B050"/>
                </a:solidFill>
                <a:effectLst/>
                <a:ea typeface="Times New Roman" panose="02020603050405020304" pitchFamily="18" charset="0"/>
                <a:cs typeface="Times New Roman" panose="02020603050405020304" pitchFamily="18" charset="0"/>
              </a:rPr>
              <a:t>demande de congés ;</a:t>
            </a:r>
          </a:p>
          <a:p>
            <a:pPr>
              <a:tabLst>
                <a:tab pos="717550" algn="l"/>
              </a:tabLst>
            </a:pPr>
            <a:r>
              <a:rPr lang="fr-FR" sz="1400" b="1" dirty="0">
                <a:solidFill>
                  <a:srgbClr val="00B050"/>
                </a:solidFill>
                <a:cs typeface="Times New Roman" panose="02020603050405020304" pitchFamily="18" charset="0"/>
              </a:rPr>
              <a:t>	</a:t>
            </a:r>
            <a:r>
              <a:rPr lang="fr-FR" sz="1400" b="1" dirty="0">
                <a:solidFill>
                  <a:srgbClr val="FF0000"/>
                </a:solidFill>
              </a:rPr>
              <a:t>3 </a:t>
            </a:r>
            <a:r>
              <a:rPr lang="fr-FR" sz="1400" dirty="0">
                <a:solidFill>
                  <a:srgbClr val="00B050"/>
                </a:solidFill>
                <a:effectLst/>
                <a:ea typeface="Times New Roman" panose="02020603050405020304" pitchFamily="18" charset="0"/>
                <a:cs typeface="Times New Roman" panose="02020603050405020304" pitchFamily="18" charset="0"/>
              </a:rPr>
              <a:t>candidature spontanée.</a:t>
            </a:r>
            <a:endParaRPr lang="fr-FR" sz="1400" dirty="0">
              <a:solidFill>
                <a:srgbClr val="00B050"/>
              </a:solidFill>
              <a:cs typeface="Times New Roman" panose="02020603050405020304" pitchFamily="18" charset="0"/>
            </a:endParaRPr>
          </a:p>
        </p:txBody>
      </p:sp>
      <p:sp>
        <p:nvSpPr>
          <p:cNvPr id="24" name="ZoneTexte 23">
            <a:extLst>
              <a:ext uri="{FF2B5EF4-FFF2-40B4-BE49-F238E27FC236}">
                <a16:creationId xmlns:a16="http://schemas.microsoft.com/office/drawing/2014/main" id="{9F2884EE-C74F-0AD6-D18E-9A1CF7F2F62F}"/>
              </a:ext>
            </a:extLst>
          </p:cNvPr>
          <p:cNvSpPr txBox="1"/>
          <p:nvPr/>
        </p:nvSpPr>
        <p:spPr>
          <a:xfrm>
            <a:off x="195875" y="6449251"/>
            <a:ext cx="7583673" cy="307777"/>
          </a:xfrm>
          <a:prstGeom prst="rect">
            <a:avLst/>
          </a:prstGeom>
          <a:noFill/>
        </p:spPr>
        <p:txBody>
          <a:bodyPr wrap="square">
            <a:spAutoFit/>
          </a:bodyPr>
          <a:lstStyle/>
          <a:p>
            <a:pPr>
              <a:tabLst>
                <a:tab pos="717550" algn="l"/>
              </a:tabLst>
            </a:pPr>
            <a:r>
              <a:rPr lang="fr-FR" sz="1400" b="1" dirty="0">
                <a:solidFill>
                  <a:srgbClr val="00B050"/>
                </a:solidFill>
                <a:effectLst/>
                <a:ea typeface="Times New Roman" panose="02020603050405020304" pitchFamily="18" charset="0"/>
                <a:cs typeface="Times New Roman" panose="02020603050405020304" pitchFamily="18" charset="0"/>
              </a:rPr>
              <a:t>Éléments à modifier sur </a:t>
            </a:r>
            <a:r>
              <a:rPr lang="fr-FR" sz="1400" b="1" dirty="0">
                <a:solidFill>
                  <a:srgbClr val="FF0000"/>
                </a:solidFill>
              </a:rPr>
              <a:t>1</a:t>
            </a:r>
            <a:r>
              <a:rPr lang="fr-FR" sz="1400" dirty="0">
                <a:solidFill>
                  <a:srgbClr val="00B050"/>
                </a:solidFill>
                <a:effectLst/>
                <a:ea typeface="Times New Roman" panose="02020603050405020304" pitchFamily="18" charset="0"/>
                <a:cs typeface="Times New Roman" panose="02020603050405020304" pitchFamily="18" charset="0"/>
              </a:rPr>
              <a:t>, </a:t>
            </a:r>
            <a:r>
              <a:rPr lang="fr-FR" sz="1400" b="1" dirty="0">
                <a:solidFill>
                  <a:srgbClr val="FF0000"/>
                </a:solidFill>
              </a:rPr>
              <a:t>2 </a:t>
            </a:r>
            <a:r>
              <a:rPr lang="fr-FR" sz="1400" dirty="0">
                <a:solidFill>
                  <a:srgbClr val="00B050"/>
                </a:solidFill>
                <a:effectLst/>
                <a:ea typeface="Times New Roman" panose="02020603050405020304" pitchFamily="18" charset="0"/>
                <a:cs typeface="Times New Roman" panose="02020603050405020304" pitchFamily="18" charset="0"/>
              </a:rPr>
              <a:t>et </a:t>
            </a:r>
            <a:r>
              <a:rPr lang="fr-FR" sz="1400" b="1" dirty="0">
                <a:solidFill>
                  <a:srgbClr val="FF0000"/>
                </a:solidFill>
              </a:rPr>
              <a:t>3 </a:t>
            </a:r>
            <a:r>
              <a:rPr lang="fr-FR" sz="1400" b="1" dirty="0">
                <a:solidFill>
                  <a:srgbClr val="00B050"/>
                </a:solidFill>
                <a:effectLst/>
                <a:ea typeface="Times New Roman" panose="02020603050405020304" pitchFamily="18" charset="0"/>
                <a:cs typeface="Times New Roman" panose="02020603050405020304" pitchFamily="18" charset="0"/>
              </a:rPr>
              <a:t>:</a:t>
            </a:r>
            <a:r>
              <a:rPr lang="fr-FR" sz="1400" dirty="0">
                <a:solidFill>
                  <a:srgbClr val="00B050"/>
                </a:solidFill>
                <a:effectLst/>
                <a:ea typeface="Times New Roman" panose="02020603050405020304" pitchFamily="18" charset="0"/>
                <a:cs typeface="Times New Roman" panose="02020603050405020304" pitchFamily="18" charset="0"/>
              </a:rPr>
              <a:t> 	registre familier, paragraphes distincts, formules de politesse.</a:t>
            </a:r>
            <a:endParaRPr lang="fr-FR" sz="1400" dirty="0">
              <a:solidFill>
                <a:srgbClr val="00B050"/>
              </a:solidFill>
            </a:endParaRPr>
          </a:p>
        </p:txBody>
      </p:sp>
    </p:spTree>
    <p:extLst>
      <p:ext uri="{BB962C8B-B14F-4D97-AF65-F5344CB8AC3E}">
        <p14:creationId xmlns:p14="http://schemas.microsoft.com/office/powerpoint/2010/main" val="305159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1000"/>
                                        <p:tgtEl>
                                          <p:spTgt spid="22"/>
                                        </p:tgtEl>
                                      </p:cBhvr>
                                    </p:animEffect>
                                    <p:anim calcmode="lin" valueType="num">
                                      <p:cBhvr>
                                        <p:cTn id="69" dur="1000" fill="hold"/>
                                        <p:tgtEl>
                                          <p:spTgt spid="22"/>
                                        </p:tgtEl>
                                        <p:attrNameLst>
                                          <p:attrName>ppt_x</p:attrName>
                                        </p:attrNameLst>
                                      </p:cBhvr>
                                      <p:tavLst>
                                        <p:tav tm="0">
                                          <p:val>
                                            <p:strVal val="#ppt_x"/>
                                          </p:val>
                                        </p:tav>
                                        <p:tav tm="100000">
                                          <p:val>
                                            <p:strVal val="#ppt_x"/>
                                          </p:val>
                                        </p:tav>
                                      </p:tavLst>
                                    </p:anim>
                                    <p:anim calcmode="lin" valueType="num">
                                      <p:cBhvr>
                                        <p:cTn id="7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fill="hold"/>
                                        <p:tgtEl>
                                          <p:spTgt spid="23"/>
                                        </p:tgtEl>
                                        <p:attrNameLst>
                                          <p:attrName>ppt_x</p:attrName>
                                        </p:attrNameLst>
                                      </p:cBhvr>
                                      <p:tavLst>
                                        <p:tav tm="0">
                                          <p:val>
                                            <p:strVal val="#ppt_x"/>
                                          </p:val>
                                        </p:tav>
                                        <p:tav tm="100000">
                                          <p:val>
                                            <p:strVal val="#ppt_x"/>
                                          </p:val>
                                        </p:tav>
                                      </p:tavLst>
                                    </p:anim>
                                    <p:anim calcmode="lin" valueType="num">
                                      <p:cBhvr additive="base">
                                        <p:cTn id="7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ppt_x"/>
                                          </p:val>
                                        </p:tav>
                                        <p:tav tm="100000">
                                          <p:val>
                                            <p:strVal val="#ppt_x"/>
                                          </p:val>
                                        </p:tav>
                                      </p:tavLst>
                                    </p:anim>
                                    <p:anim calcmode="lin" valueType="num">
                                      <p:cBhvr additive="base">
                                        <p:cTn id="8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16" grpId="0"/>
      <p:bldP spid="17" grpId="0"/>
      <p:bldP spid="18" grpId="0"/>
      <p:bldP spid="19" grpId="0"/>
      <p:bldP spid="21" grpId="0"/>
      <p:bldP spid="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a:hlinkClick r:id="" action="ppaction://noaction"/>
            <a:extLst>
              <a:ext uri="{FF2B5EF4-FFF2-40B4-BE49-F238E27FC236}">
                <a16:creationId xmlns:a16="http://schemas.microsoft.com/office/drawing/2014/main" id="{E565815E-82E1-6707-A060-8B6491AF88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DD22F8C2-D7FC-AD46-3F85-466C3C566D9A}"/>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FC58C62C-EEB2-3FD3-22BE-31FC1C4B8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88DA723E-A4AD-0B35-6489-6EA3451D5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9" name="Image 8">
            <a:extLst>
              <a:ext uri="{FF2B5EF4-FFF2-40B4-BE49-F238E27FC236}">
                <a16:creationId xmlns:a16="http://schemas.microsoft.com/office/drawing/2014/main" id="{9881A99F-505F-4B7E-03EC-19612088D5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6" y="143241"/>
            <a:ext cx="1275148" cy="935109"/>
          </a:xfrm>
          <a:prstGeom prst="rect">
            <a:avLst/>
          </a:prstGeom>
        </p:spPr>
      </p:pic>
      <p:sp>
        <p:nvSpPr>
          <p:cNvPr id="2" name="ZoneTexte 1">
            <a:extLst>
              <a:ext uri="{FF2B5EF4-FFF2-40B4-BE49-F238E27FC236}">
                <a16:creationId xmlns:a16="http://schemas.microsoft.com/office/drawing/2014/main" id="{07898A03-8EF3-D0AF-E076-4BE67E25BCDD}"/>
              </a:ext>
            </a:extLst>
          </p:cNvPr>
          <p:cNvSpPr txBox="1"/>
          <p:nvPr/>
        </p:nvSpPr>
        <p:spPr>
          <a:xfrm>
            <a:off x="1513963" y="206095"/>
            <a:ext cx="9109213"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Exercice guidé : transformer plusieurs messages</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11" name="ZoneTexte 10">
            <a:extLst>
              <a:ext uri="{FF2B5EF4-FFF2-40B4-BE49-F238E27FC236}">
                <a16:creationId xmlns:a16="http://schemas.microsoft.com/office/drawing/2014/main" id="{162A0D67-32ED-30A7-D5CD-9D734B8080C8}"/>
              </a:ext>
            </a:extLst>
          </p:cNvPr>
          <p:cNvSpPr txBox="1"/>
          <p:nvPr/>
        </p:nvSpPr>
        <p:spPr>
          <a:xfrm>
            <a:off x="24773" y="986343"/>
            <a:ext cx="2680447" cy="2862322"/>
          </a:xfrm>
          <a:prstGeom prst="rect">
            <a:avLst/>
          </a:prstGeom>
          <a:noFill/>
        </p:spPr>
        <p:txBody>
          <a:bodyPr wrap="square">
            <a:spAutoFit/>
          </a:bodyPr>
          <a:lstStyle/>
          <a:p>
            <a:pPr algn="ctr"/>
            <a:r>
              <a:rPr lang="fr-FR" dirty="0">
                <a:solidFill>
                  <a:srgbClr val="27251E"/>
                </a:solidFill>
                <a:ea typeface="Times New Roman" panose="02020603050405020304" pitchFamily="18" charset="0"/>
                <a:cs typeface="Arial" panose="020B0604020202020204" pitchFamily="34" charset="0"/>
              </a:rPr>
              <a:t>« </a:t>
            </a:r>
            <a:r>
              <a:rPr lang="fr-FR" sz="1800" dirty="0">
                <a:solidFill>
                  <a:srgbClr val="27251E"/>
                </a:solidFill>
                <a:effectLst/>
                <a:ea typeface="Times New Roman" panose="02020603050405020304" pitchFamily="18" charset="0"/>
                <a:cs typeface="Arial" panose="020B0604020202020204" pitchFamily="34" charset="0"/>
              </a:rPr>
              <a:t>Bonjour Bob,</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Je reviens vers toi pour la livraison du photocopieur prévu  en octobre. Peux-tu me dire où cela en est et me confirmer la date prévue ? Merci d’avance pour ton retour. Bonne journée ! </a:t>
            </a:r>
          </a:p>
          <a:p>
            <a:pPr algn="ctr"/>
            <a:r>
              <a:rPr lang="fr-FR" dirty="0"/>
              <a:t>[Prénom]</a:t>
            </a:r>
            <a:r>
              <a:rPr lang="fr-FR" sz="1800" dirty="0">
                <a:solidFill>
                  <a:srgbClr val="27251E"/>
                </a:solidFill>
                <a:effectLst/>
                <a:ea typeface="Times New Roman" panose="02020603050405020304" pitchFamily="18" charset="0"/>
                <a:cs typeface="Arial" panose="020B0604020202020204" pitchFamily="34" charset="0"/>
              </a:rPr>
              <a:t> »</a:t>
            </a:r>
            <a:endParaRPr lang="fr-FR" dirty="0">
              <a:cs typeface="Arial" panose="020B0604020202020204" pitchFamily="34" charset="0"/>
            </a:endParaRPr>
          </a:p>
        </p:txBody>
      </p:sp>
      <p:sp>
        <p:nvSpPr>
          <p:cNvPr id="14" name="ZoneTexte 13">
            <a:extLst>
              <a:ext uri="{FF2B5EF4-FFF2-40B4-BE49-F238E27FC236}">
                <a16:creationId xmlns:a16="http://schemas.microsoft.com/office/drawing/2014/main" id="{A7A9BE81-2636-E32A-7474-4CCEC1C77AB7}"/>
              </a:ext>
            </a:extLst>
          </p:cNvPr>
          <p:cNvSpPr txBox="1"/>
          <p:nvPr/>
        </p:nvSpPr>
        <p:spPr>
          <a:xfrm>
            <a:off x="3721433" y="733500"/>
            <a:ext cx="2983633" cy="2585323"/>
          </a:xfrm>
          <a:prstGeom prst="rect">
            <a:avLst/>
          </a:prstGeom>
          <a:noFill/>
        </p:spPr>
        <p:txBody>
          <a:bodyPr wrap="square">
            <a:spAutoFit/>
          </a:bodyPr>
          <a:lstStyle/>
          <a:p>
            <a:pPr algn="ctr"/>
            <a:r>
              <a:rPr lang="fr-FR" dirty="0">
                <a:solidFill>
                  <a:srgbClr val="27251E"/>
                </a:solidFill>
                <a:ea typeface="Times New Roman" panose="02020603050405020304" pitchFamily="18" charset="0"/>
                <a:cs typeface="Arial" panose="020B0604020202020204" pitchFamily="34" charset="0"/>
              </a:rPr>
              <a:t>« </a:t>
            </a:r>
            <a:r>
              <a:rPr lang="fr-FR" sz="1800" dirty="0">
                <a:solidFill>
                  <a:srgbClr val="27251E"/>
                </a:solidFill>
                <a:effectLst/>
                <a:ea typeface="Times New Roman" panose="02020603050405020304" pitchFamily="18" charset="0"/>
                <a:cs typeface="Arial" panose="020B0604020202020204" pitchFamily="34" charset="0"/>
              </a:rPr>
              <a:t>Hello Laure,</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Je souhaiterais poser des congés du 21 au 25 septembre inclus. Peux-tu me confirmer si cela convient de ton côté ?</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Merci d’avance pour ton retour. À bientôt ! </a:t>
            </a:r>
            <a:br>
              <a:rPr lang="fr-FR" sz="1800" dirty="0">
                <a:solidFill>
                  <a:srgbClr val="27251E"/>
                </a:solidFill>
                <a:effectLst/>
                <a:ea typeface="Times New Roman" panose="02020603050405020304" pitchFamily="18" charset="0"/>
                <a:cs typeface="Arial" panose="020B0604020202020204" pitchFamily="34" charset="0"/>
              </a:rPr>
            </a:br>
            <a:r>
              <a:rPr lang="fr-FR" dirty="0"/>
              <a:t>[Prénom]</a:t>
            </a:r>
            <a:r>
              <a:rPr lang="fr-FR" sz="1800" dirty="0">
                <a:solidFill>
                  <a:srgbClr val="27251E"/>
                </a:solidFill>
                <a:effectLst/>
                <a:ea typeface="Times New Roman" panose="02020603050405020304" pitchFamily="18" charset="0"/>
                <a:cs typeface="Arial" panose="020B0604020202020204" pitchFamily="34" charset="0"/>
              </a:rPr>
              <a:t> »</a:t>
            </a:r>
            <a:endParaRPr lang="fr-FR" dirty="0">
              <a:cs typeface="Arial" panose="020B0604020202020204" pitchFamily="34" charset="0"/>
            </a:endParaRPr>
          </a:p>
        </p:txBody>
      </p:sp>
      <p:sp>
        <p:nvSpPr>
          <p:cNvPr id="15" name="ZoneTexte 14">
            <a:extLst>
              <a:ext uri="{FF2B5EF4-FFF2-40B4-BE49-F238E27FC236}">
                <a16:creationId xmlns:a16="http://schemas.microsoft.com/office/drawing/2014/main" id="{A4ABEE57-44CD-C616-8444-F4AB51A40557}"/>
              </a:ext>
            </a:extLst>
          </p:cNvPr>
          <p:cNvSpPr txBox="1"/>
          <p:nvPr/>
        </p:nvSpPr>
        <p:spPr>
          <a:xfrm>
            <a:off x="498" y="647831"/>
            <a:ext cx="497252" cy="830997"/>
          </a:xfrm>
          <a:prstGeom prst="rect">
            <a:avLst/>
          </a:prstGeom>
          <a:noFill/>
        </p:spPr>
        <p:txBody>
          <a:bodyPr wrap="none" rtlCol="0">
            <a:spAutoFit/>
          </a:bodyPr>
          <a:lstStyle/>
          <a:p>
            <a:r>
              <a:rPr lang="fr-FR" sz="4800" b="1" dirty="0">
                <a:solidFill>
                  <a:srgbClr val="FF0000"/>
                </a:solidFill>
              </a:rPr>
              <a:t>1</a:t>
            </a:r>
          </a:p>
        </p:txBody>
      </p:sp>
      <p:sp>
        <p:nvSpPr>
          <p:cNvPr id="16" name="ZoneTexte 15">
            <a:extLst>
              <a:ext uri="{FF2B5EF4-FFF2-40B4-BE49-F238E27FC236}">
                <a16:creationId xmlns:a16="http://schemas.microsoft.com/office/drawing/2014/main" id="{AD651F2E-7F97-7DE6-A27C-2A5A13793DA4}"/>
              </a:ext>
            </a:extLst>
          </p:cNvPr>
          <p:cNvSpPr txBox="1"/>
          <p:nvPr/>
        </p:nvSpPr>
        <p:spPr>
          <a:xfrm>
            <a:off x="3409056" y="679831"/>
            <a:ext cx="497252" cy="830997"/>
          </a:xfrm>
          <a:prstGeom prst="rect">
            <a:avLst/>
          </a:prstGeom>
          <a:noFill/>
        </p:spPr>
        <p:txBody>
          <a:bodyPr wrap="none" rtlCol="0">
            <a:spAutoFit/>
          </a:bodyPr>
          <a:lstStyle/>
          <a:p>
            <a:r>
              <a:rPr lang="fr-FR" sz="4800" b="1" dirty="0">
                <a:solidFill>
                  <a:srgbClr val="FF0000"/>
                </a:solidFill>
              </a:rPr>
              <a:t>2</a:t>
            </a:r>
          </a:p>
        </p:txBody>
      </p:sp>
      <p:sp>
        <p:nvSpPr>
          <p:cNvPr id="17" name="ZoneTexte 16">
            <a:extLst>
              <a:ext uri="{FF2B5EF4-FFF2-40B4-BE49-F238E27FC236}">
                <a16:creationId xmlns:a16="http://schemas.microsoft.com/office/drawing/2014/main" id="{2E0220E7-C096-08D9-8A3C-107CEA5DB6A4}"/>
              </a:ext>
            </a:extLst>
          </p:cNvPr>
          <p:cNvSpPr txBox="1"/>
          <p:nvPr/>
        </p:nvSpPr>
        <p:spPr>
          <a:xfrm>
            <a:off x="7557776" y="698877"/>
            <a:ext cx="497252" cy="830997"/>
          </a:xfrm>
          <a:prstGeom prst="rect">
            <a:avLst/>
          </a:prstGeom>
          <a:noFill/>
        </p:spPr>
        <p:txBody>
          <a:bodyPr wrap="none" rtlCol="0">
            <a:spAutoFit/>
          </a:bodyPr>
          <a:lstStyle/>
          <a:p>
            <a:r>
              <a:rPr lang="fr-FR" sz="4800" b="1" dirty="0">
                <a:solidFill>
                  <a:srgbClr val="FF0000"/>
                </a:solidFill>
              </a:rPr>
              <a:t>3</a:t>
            </a:r>
          </a:p>
        </p:txBody>
      </p:sp>
      <p:sp>
        <p:nvSpPr>
          <p:cNvPr id="18" name="ZoneTexte 17">
            <a:extLst>
              <a:ext uri="{FF2B5EF4-FFF2-40B4-BE49-F238E27FC236}">
                <a16:creationId xmlns:a16="http://schemas.microsoft.com/office/drawing/2014/main" id="{46B010EE-8FDF-E74B-9877-EA835C7FBBF2}"/>
              </a:ext>
            </a:extLst>
          </p:cNvPr>
          <p:cNvSpPr txBox="1"/>
          <p:nvPr/>
        </p:nvSpPr>
        <p:spPr>
          <a:xfrm>
            <a:off x="7865540" y="0"/>
            <a:ext cx="3773849" cy="4801314"/>
          </a:xfrm>
          <a:prstGeom prst="rect">
            <a:avLst/>
          </a:prstGeom>
          <a:noFill/>
        </p:spPr>
        <p:txBody>
          <a:bodyPr wrap="square">
            <a:spAutoFit/>
          </a:bodyPr>
          <a:lstStyle/>
          <a:p>
            <a:pPr algn="ctr"/>
            <a:r>
              <a:rPr lang="fr-FR" dirty="0">
                <a:solidFill>
                  <a:srgbClr val="27251E"/>
                </a:solidFill>
                <a:latin typeface="Arial" panose="020B0604020202020204" pitchFamily="34" charset="0"/>
                <a:ea typeface="Times New Roman" panose="02020603050405020304" pitchFamily="18" charset="0"/>
                <a:cs typeface="Arial" panose="020B0604020202020204" pitchFamily="34" charset="0"/>
              </a:rPr>
              <a:t>« </a:t>
            </a:r>
            <a:r>
              <a:rPr lang="fr-FR" dirty="0"/>
              <a:t>Salut </a:t>
            </a:r>
            <a:r>
              <a:rPr lang="fr-FR" dirty="0" err="1"/>
              <a:t>Élon</a:t>
            </a:r>
            <a:r>
              <a:rPr lang="fr-FR" dirty="0"/>
              <a:t>,</a:t>
            </a:r>
          </a:p>
          <a:p>
            <a:pPr algn="ctr"/>
            <a:r>
              <a:rPr lang="fr-FR" dirty="0"/>
              <a:t>Je me permets de t’écrire </a:t>
            </a:r>
            <a:br>
              <a:rPr lang="fr-FR" dirty="0"/>
            </a:br>
            <a:r>
              <a:rPr lang="fr-FR" dirty="0"/>
              <a:t>car je serais très </a:t>
            </a:r>
            <a:br>
              <a:rPr lang="fr-FR" dirty="0"/>
            </a:br>
            <a:r>
              <a:rPr lang="fr-FR" dirty="0"/>
              <a:t>intéressé(e) par l’idée de rejoindre SpaceX. J’apprécie particulièrement ton entreprise et je pense que mon expérience en gestion-administration pourrait être un plus. Je serais ravi(e) d’échanger avec toi pour voir une opportunité, même si aucun poste n’est actuellement publié.</a:t>
            </a:r>
            <a:br>
              <a:rPr lang="fr-FR" dirty="0"/>
            </a:br>
            <a:r>
              <a:rPr lang="fr-FR" dirty="0"/>
              <a:t>Je peux bien sûr t’envoyer </a:t>
            </a:r>
            <a:br>
              <a:rPr lang="fr-FR" dirty="0"/>
            </a:br>
            <a:r>
              <a:rPr lang="fr-FR" dirty="0"/>
              <a:t>mon CV et quelques </a:t>
            </a:r>
            <a:br>
              <a:rPr lang="fr-FR" dirty="0"/>
            </a:br>
            <a:r>
              <a:rPr lang="fr-FR" dirty="0"/>
              <a:t>informations </a:t>
            </a:r>
            <a:br>
              <a:rPr lang="fr-FR" dirty="0"/>
            </a:br>
            <a:r>
              <a:rPr lang="fr-FR" dirty="0"/>
              <a:t>complémentaires. </a:t>
            </a:r>
            <a:br>
              <a:rPr lang="fr-FR" dirty="0"/>
            </a:br>
            <a:r>
              <a:rPr lang="fr-FR" dirty="0"/>
              <a:t>Au plaisir d’échanger, </a:t>
            </a:r>
            <a:br>
              <a:rPr lang="fr-FR" dirty="0"/>
            </a:br>
            <a:r>
              <a:rPr lang="fr-FR" dirty="0"/>
              <a:t>[Prénom]</a:t>
            </a:r>
            <a:r>
              <a:rPr lang="fr-FR" sz="18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 »</a:t>
            </a:r>
            <a:endParaRPr lang="fr-FR" dirty="0">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E0E9BF3B-7576-93C0-88C5-AE5F9C242D06}"/>
              </a:ext>
            </a:extLst>
          </p:cNvPr>
          <p:cNvSpPr txBox="1"/>
          <p:nvPr/>
        </p:nvSpPr>
        <p:spPr>
          <a:xfrm>
            <a:off x="2087195" y="3489658"/>
            <a:ext cx="3801035" cy="369332"/>
          </a:xfrm>
          <a:prstGeom prst="rect">
            <a:avLst/>
          </a:prstGeom>
          <a:noFill/>
        </p:spPr>
        <p:txBody>
          <a:bodyPr wrap="square">
            <a:spAutoFit/>
          </a:bodyPr>
          <a:lstStyle/>
          <a:p>
            <a:r>
              <a:rPr lang="fr-FR" sz="1800" dirty="0">
                <a:solidFill>
                  <a:srgbClr val="00B0F0"/>
                </a:solidFill>
                <a:effectLst/>
                <a:ea typeface="Times New Roman" panose="02020603050405020304" pitchFamily="18" charset="0"/>
                <a:cs typeface="Times New Roman" panose="02020603050405020304" pitchFamily="18" charset="0"/>
              </a:rPr>
              <a:t>En binômes, les apprenants testent :</a:t>
            </a:r>
            <a:endParaRPr lang="fr-FR" dirty="0">
              <a:solidFill>
                <a:srgbClr val="00B0F0"/>
              </a:solidFill>
            </a:endParaRPr>
          </a:p>
        </p:txBody>
      </p:sp>
      <p:sp>
        <p:nvSpPr>
          <p:cNvPr id="21" name="ZoneTexte 20">
            <a:extLst>
              <a:ext uri="{FF2B5EF4-FFF2-40B4-BE49-F238E27FC236}">
                <a16:creationId xmlns:a16="http://schemas.microsoft.com/office/drawing/2014/main" id="{257E8C64-D2D8-19CB-2337-1CBEC66EFA37}"/>
              </a:ext>
            </a:extLst>
          </p:cNvPr>
          <p:cNvSpPr txBox="1"/>
          <p:nvPr/>
        </p:nvSpPr>
        <p:spPr>
          <a:xfrm>
            <a:off x="137606" y="3882093"/>
            <a:ext cx="4873664" cy="342466"/>
          </a:xfrm>
          <a:prstGeom prst="rect">
            <a:avLst/>
          </a:prstGeom>
          <a:noFill/>
        </p:spPr>
        <p:txBody>
          <a:bodyPr wrap="square">
            <a:spAutoFit/>
          </a:bodyPr>
          <a:lstStyle/>
          <a:p>
            <a:pPr marL="0" lvl="1">
              <a:lnSpc>
                <a:spcPct val="107000"/>
              </a:lnSpc>
              <a:spcAft>
                <a:spcPts val="600"/>
              </a:spcAft>
              <a:buSzPts val="1000"/>
              <a:tabLst>
                <a:tab pos="914400" algn="l"/>
              </a:tabLst>
            </a:pPr>
            <a:r>
              <a:rPr lang="fr-FR" sz="1600" b="1" dirty="0">
                <a:solidFill>
                  <a:srgbClr val="27251E"/>
                </a:solidFill>
                <a:effectLst/>
                <a:latin typeface="Arial" panose="020B0604020202020204" pitchFamily="34" charset="0"/>
                <a:ea typeface="Calibri" panose="020F0502020204030204" pitchFamily="34" charset="0"/>
                <a:cs typeface="Arial" panose="020B0604020202020204" pitchFamily="34" charset="0"/>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Reformulation avec </a:t>
            </a:r>
            <a:r>
              <a:rPr lang="fr-FR" sz="1600" dirty="0" err="1">
                <a:solidFill>
                  <a:srgbClr val="27251E"/>
                </a:solidFill>
                <a:effectLst/>
                <a:latin typeface="Arial" panose="020B0604020202020204" pitchFamily="34" charset="0"/>
                <a:ea typeface="Calibri" panose="020F0502020204030204" pitchFamily="34" charset="0"/>
                <a:cs typeface="Arial" panose="020B0604020202020204" pitchFamily="34" charset="0"/>
              </a:rPr>
              <a:t>Perplexity</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1</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et </a:t>
            </a:r>
            <a:r>
              <a:rPr lang="fr-FR" sz="1600" b="1" dirty="0">
                <a:solidFill>
                  <a:srgbClr val="FF0000"/>
                </a:solidFill>
              </a:rPr>
              <a:t>3</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p>
        </p:txBody>
      </p:sp>
      <p:sp>
        <p:nvSpPr>
          <p:cNvPr id="22" name="ZoneTexte 21">
            <a:extLst>
              <a:ext uri="{FF2B5EF4-FFF2-40B4-BE49-F238E27FC236}">
                <a16:creationId xmlns:a16="http://schemas.microsoft.com/office/drawing/2014/main" id="{C08D33E2-734A-8AD4-6996-9F6DA9335817}"/>
              </a:ext>
            </a:extLst>
          </p:cNvPr>
          <p:cNvSpPr txBox="1"/>
          <p:nvPr/>
        </p:nvSpPr>
        <p:spPr>
          <a:xfrm>
            <a:off x="4117935" y="3956388"/>
            <a:ext cx="4676441" cy="1736501"/>
          </a:xfrm>
          <a:prstGeom prst="rect">
            <a:avLst/>
          </a:prstGeom>
          <a:noFill/>
        </p:spPr>
        <p:txBody>
          <a:bodyPr wrap="square">
            <a:spAutoFit/>
          </a:bodyPr>
          <a:lstStyle/>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Agis comme un rédacteur en français des affaires. </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Reformule le message suivant en un courriel professionnel clair et poli (80–120 mots).</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Conserve le sens, mais adapte le registre au contexte [préciser : relation et/ou hiérarchie et/ou partenaire externe].</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Message </a:t>
            </a:r>
            <a:r>
              <a:rPr lang="fr-FR" sz="1200" b="1" dirty="0">
                <a:solidFill>
                  <a:srgbClr val="FF0000"/>
                </a:solidFill>
              </a:rPr>
              <a:t>1</a:t>
            </a:r>
            <a:r>
              <a:rPr lang="fr-FR" sz="12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200" b="1" dirty="0">
                <a:solidFill>
                  <a:srgbClr val="FF0000"/>
                </a:solidFill>
              </a:rPr>
              <a:t>2</a:t>
            </a:r>
            <a:r>
              <a:rPr lang="fr-FR" sz="1200" dirty="0">
                <a:solidFill>
                  <a:srgbClr val="27251E"/>
                </a:solidFill>
                <a:effectLst/>
                <a:latin typeface="Arial" panose="020B0604020202020204" pitchFamily="34" charset="0"/>
                <a:ea typeface="Calibri" panose="020F0502020204030204" pitchFamily="34" charset="0"/>
                <a:cs typeface="Arial" panose="020B0604020202020204" pitchFamily="34" charset="0"/>
              </a:rPr>
              <a:t> ou </a:t>
            </a:r>
            <a:r>
              <a:rPr lang="fr-FR" sz="1200" b="1" dirty="0">
                <a:solidFill>
                  <a:srgbClr val="FF0000"/>
                </a:solidFill>
              </a:rPr>
              <a:t>3 </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[coller le texte] »</a:t>
            </a:r>
          </a:p>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Propose 2 versions de ce courriel : une très formelle (relation externe) et une semi-formelle (collègue d’un autre service).</a:t>
            </a:r>
          </a:p>
        </p:txBody>
      </p:sp>
      <p:sp>
        <p:nvSpPr>
          <p:cNvPr id="3" name="ZoneTexte 2">
            <a:extLst>
              <a:ext uri="{FF2B5EF4-FFF2-40B4-BE49-F238E27FC236}">
                <a16:creationId xmlns:a16="http://schemas.microsoft.com/office/drawing/2014/main" id="{AED0160C-1233-94AC-0B07-726A0D61300B}"/>
              </a:ext>
            </a:extLst>
          </p:cNvPr>
          <p:cNvSpPr txBox="1"/>
          <p:nvPr/>
        </p:nvSpPr>
        <p:spPr>
          <a:xfrm>
            <a:off x="295074" y="5637472"/>
            <a:ext cx="3801035" cy="369332"/>
          </a:xfrm>
          <a:prstGeom prst="rect">
            <a:avLst/>
          </a:prstGeom>
          <a:noFill/>
        </p:spPr>
        <p:txBody>
          <a:bodyPr wrap="square">
            <a:spAutoFit/>
          </a:bodyPr>
          <a:lstStyle/>
          <a:p>
            <a:r>
              <a:rPr lang="fr-FR" sz="1800" dirty="0">
                <a:solidFill>
                  <a:srgbClr val="00B0F0"/>
                </a:solidFill>
                <a:effectLst/>
                <a:ea typeface="Times New Roman" panose="02020603050405020304" pitchFamily="18" charset="0"/>
                <a:cs typeface="Times New Roman" panose="02020603050405020304" pitchFamily="18" charset="0"/>
              </a:rPr>
              <a:t>En binômes, les apprenants repèrent :</a:t>
            </a:r>
            <a:endParaRPr lang="fr-FR" dirty="0">
              <a:solidFill>
                <a:srgbClr val="00B0F0"/>
              </a:solidFill>
            </a:endParaRPr>
          </a:p>
        </p:txBody>
      </p:sp>
      <p:sp>
        <p:nvSpPr>
          <p:cNvPr id="8" name="ZoneTexte 7">
            <a:extLst>
              <a:ext uri="{FF2B5EF4-FFF2-40B4-BE49-F238E27FC236}">
                <a16:creationId xmlns:a16="http://schemas.microsoft.com/office/drawing/2014/main" id="{34300826-A069-2F6C-47FA-1482DD3E6BF6}"/>
              </a:ext>
            </a:extLst>
          </p:cNvPr>
          <p:cNvSpPr txBox="1"/>
          <p:nvPr/>
        </p:nvSpPr>
        <p:spPr>
          <a:xfrm>
            <a:off x="2325814" y="6008550"/>
            <a:ext cx="5259148" cy="550792"/>
          </a:xfrm>
          <a:prstGeom prst="rect">
            <a:avLst/>
          </a:prstGeom>
          <a:noFill/>
        </p:spPr>
        <p:txBody>
          <a:bodyPr wrap="square">
            <a:spAutoFit/>
          </a:bodyPr>
          <a:lstStyle/>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les différences principales de ton et de formules ;</a:t>
            </a:r>
          </a:p>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latin typeface="Georgia" panose="02040502050405020303" pitchFamily="18" charset="0"/>
                <a:ea typeface="Times New Roman" panose="02020603050405020304" pitchFamily="18" charset="0"/>
                <a:cs typeface="Times New Roman" panose="02020603050405020304" pitchFamily="18" charset="0"/>
              </a:rPr>
              <a:t>Produisent un tableau analytique simplifié sur le modèle suivant :</a:t>
            </a:r>
            <a:endPar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endParaRPr>
          </a:p>
        </p:txBody>
      </p:sp>
      <p:graphicFrame>
        <p:nvGraphicFramePr>
          <p:cNvPr id="20" name="Tableau 19">
            <a:extLst>
              <a:ext uri="{FF2B5EF4-FFF2-40B4-BE49-F238E27FC236}">
                <a16:creationId xmlns:a16="http://schemas.microsoft.com/office/drawing/2014/main" id="{E0132E65-6C4B-791C-2643-E16DB1902104}"/>
              </a:ext>
            </a:extLst>
          </p:cNvPr>
          <p:cNvGraphicFramePr>
            <a:graphicFrameLocks noGrp="1"/>
          </p:cNvGraphicFramePr>
          <p:nvPr>
            <p:extLst>
              <p:ext uri="{D42A27DB-BD31-4B8C-83A1-F6EECF244321}">
                <p14:modId xmlns:p14="http://schemas.microsoft.com/office/powerpoint/2010/main" val="2872555527"/>
              </p:ext>
            </p:extLst>
          </p:nvPr>
        </p:nvGraphicFramePr>
        <p:xfrm>
          <a:off x="7557776" y="5869926"/>
          <a:ext cx="4508717" cy="741680"/>
        </p:xfrm>
        <a:graphic>
          <a:graphicData uri="http://schemas.openxmlformats.org/drawingml/2006/table">
            <a:tbl>
              <a:tblPr firstRow="1" bandRow="1">
                <a:tableStyleId>{5C22544A-7EE6-4342-B048-85BDC9FD1C3A}</a:tableStyleId>
              </a:tblPr>
              <a:tblGrid>
                <a:gridCol w="358059">
                  <a:extLst>
                    <a:ext uri="{9D8B030D-6E8A-4147-A177-3AD203B41FA5}">
                      <a16:colId xmlns:a16="http://schemas.microsoft.com/office/drawing/2014/main" val="429488665"/>
                    </a:ext>
                  </a:extLst>
                </a:gridCol>
                <a:gridCol w="1344706">
                  <a:extLst>
                    <a:ext uri="{9D8B030D-6E8A-4147-A177-3AD203B41FA5}">
                      <a16:colId xmlns:a16="http://schemas.microsoft.com/office/drawing/2014/main" val="1373026951"/>
                    </a:ext>
                  </a:extLst>
                </a:gridCol>
                <a:gridCol w="1819835">
                  <a:extLst>
                    <a:ext uri="{9D8B030D-6E8A-4147-A177-3AD203B41FA5}">
                      <a16:colId xmlns:a16="http://schemas.microsoft.com/office/drawing/2014/main" val="3982388204"/>
                    </a:ext>
                  </a:extLst>
                </a:gridCol>
                <a:gridCol w="986117">
                  <a:extLst>
                    <a:ext uri="{9D8B030D-6E8A-4147-A177-3AD203B41FA5}">
                      <a16:colId xmlns:a16="http://schemas.microsoft.com/office/drawing/2014/main" val="4536905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N°</a:t>
                      </a:r>
                    </a:p>
                  </a:txBody>
                  <a:tcPr/>
                </a:tc>
                <a:tc>
                  <a:txBody>
                    <a:bodyPr/>
                    <a:lstStyle/>
                    <a:p>
                      <a:r>
                        <a:rPr lang="fr-FR" sz="1200" dirty="0"/>
                        <a:t>Message informel</a:t>
                      </a:r>
                    </a:p>
                  </a:txBody>
                  <a:tcPr/>
                </a:tc>
                <a:tc>
                  <a:txBody>
                    <a:bodyPr/>
                    <a:lstStyle/>
                    <a:p>
                      <a:r>
                        <a:rPr lang="fr-FR" sz="1200" dirty="0"/>
                        <a:t>Version formelle retenue</a:t>
                      </a:r>
                    </a:p>
                  </a:txBody>
                  <a:tcPr/>
                </a:tc>
                <a:tc>
                  <a:txBody>
                    <a:bodyPr/>
                    <a:lstStyle/>
                    <a:p>
                      <a:r>
                        <a:rPr lang="fr-FR" sz="1200" dirty="0"/>
                        <a:t>Justification</a:t>
                      </a:r>
                    </a:p>
                  </a:txBody>
                  <a:tcPr/>
                </a:tc>
                <a:extLst>
                  <a:ext uri="{0D108BD9-81ED-4DB2-BD59-A6C34878D82A}">
                    <a16:rowId xmlns:a16="http://schemas.microsoft.com/office/drawing/2014/main" val="508674623"/>
                  </a:ext>
                </a:extLst>
              </a:tr>
              <a:tr h="370840">
                <a:tc>
                  <a:txBody>
                    <a:bodyPr/>
                    <a:lstStyle/>
                    <a:p>
                      <a:endParaRPr lang="fr-FR" dirty="0"/>
                    </a:p>
                  </a:txBody>
                  <a:tcPr/>
                </a:tc>
                <a:tc>
                  <a:txBody>
                    <a:bodyPr/>
                    <a:lstStyle/>
                    <a:p>
                      <a:endParaRPr lang="fr-FR" dirty="0"/>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3311052895"/>
                  </a:ext>
                </a:extLst>
              </a:tr>
            </a:tbl>
          </a:graphicData>
        </a:graphic>
      </p:graphicFrame>
    </p:spTree>
    <p:extLst>
      <p:ext uri="{BB962C8B-B14F-4D97-AF65-F5344CB8AC3E}">
        <p14:creationId xmlns:p14="http://schemas.microsoft.com/office/powerpoint/2010/main" val="1748511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a:hlinkClick r:id="" action="ppaction://noaction"/>
            <a:extLst>
              <a:ext uri="{FF2B5EF4-FFF2-40B4-BE49-F238E27FC236}">
                <a16:creationId xmlns:a16="http://schemas.microsoft.com/office/drawing/2014/main" id="{A1313A42-A5FF-85F8-5B5F-E442EC0B31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B5A930BA-D3EE-9087-1057-FA285864AFDF}"/>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C8D02F7B-500B-D81C-232A-8A172141D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D86352DC-D175-E85A-F920-D9FDE936B9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8" name="Image 7">
            <a:extLst>
              <a:ext uri="{FF2B5EF4-FFF2-40B4-BE49-F238E27FC236}">
                <a16:creationId xmlns:a16="http://schemas.microsoft.com/office/drawing/2014/main" id="{C60F6680-9B25-80CB-47B4-5F06863A16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6" y="143241"/>
            <a:ext cx="1275148" cy="935109"/>
          </a:xfrm>
          <a:prstGeom prst="rect">
            <a:avLst/>
          </a:prstGeom>
        </p:spPr>
      </p:pic>
      <p:sp>
        <p:nvSpPr>
          <p:cNvPr id="9" name="ZoneTexte 8">
            <a:extLst>
              <a:ext uri="{FF2B5EF4-FFF2-40B4-BE49-F238E27FC236}">
                <a16:creationId xmlns:a16="http://schemas.microsoft.com/office/drawing/2014/main" id="{B195C801-944D-6651-A12A-1CFF1BD6993A}"/>
              </a:ext>
            </a:extLst>
          </p:cNvPr>
          <p:cNvSpPr txBox="1"/>
          <p:nvPr/>
        </p:nvSpPr>
        <p:spPr>
          <a:xfrm>
            <a:off x="1513963" y="206095"/>
            <a:ext cx="9109213"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Exercice guidé : transformer plusieurs messages</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pic>
        <p:nvPicPr>
          <p:cNvPr id="10" name="Image 9">
            <a:extLst>
              <a:ext uri="{FF2B5EF4-FFF2-40B4-BE49-F238E27FC236}">
                <a16:creationId xmlns:a16="http://schemas.microsoft.com/office/drawing/2014/main" id="{0C4F6655-407A-C9EF-FB60-CFD0394FD6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606" y="1731403"/>
            <a:ext cx="3666097" cy="4042282"/>
          </a:xfrm>
          <a:prstGeom prst="rect">
            <a:avLst/>
          </a:prstGeom>
        </p:spPr>
      </p:pic>
      <p:sp>
        <p:nvSpPr>
          <p:cNvPr id="11" name="ZoneTexte 10">
            <a:extLst>
              <a:ext uri="{FF2B5EF4-FFF2-40B4-BE49-F238E27FC236}">
                <a16:creationId xmlns:a16="http://schemas.microsoft.com/office/drawing/2014/main" id="{01AE44E6-ED5D-F73C-26F8-47CD700D7F87}"/>
              </a:ext>
            </a:extLst>
          </p:cNvPr>
          <p:cNvSpPr txBox="1"/>
          <p:nvPr/>
        </p:nvSpPr>
        <p:spPr>
          <a:xfrm>
            <a:off x="24773" y="986343"/>
            <a:ext cx="2680447" cy="2862322"/>
          </a:xfrm>
          <a:prstGeom prst="rect">
            <a:avLst/>
          </a:prstGeom>
          <a:noFill/>
        </p:spPr>
        <p:txBody>
          <a:bodyPr wrap="square">
            <a:spAutoFit/>
          </a:bodyPr>
          <a:lstStyle/>
          <a:p>
            <a:pPr algn="ctr"/>
            <a:r>
              <a:rPr lang="fr-FR" dirty="0">
                <a:solidFill>
                  <a:srgbClr val="27251E"/>
                </a:solidFill>
                <a:ea typeface="Times New Roman" panose="02020603050405020304" pitchFamily="18" charset="0"/>
                <a:cs typeface="Arial" panose="020B0604020202020204" pitchFamily="34" charset="0"/>
              </a:rPr>
              <a:t>« </a:t>
            </a:r>
            <a:r>
              <a:rPr lang="fr-FR" sz="1800" dirty="0">
                <a:solidFill>
                  <a:srgbClr val="27251E"/>
                </a:solidFill>
                <a:effectLst/>
                <a:ea typeface="Times New Roman" panose="02020603050405020304" pitchFamily="18" charset="0"/>
                <a:cs typeface="Arial" panose="020B0604020202020204" pitchFamily="34" charset="0"/>
              </a:rPr>
              <a:t>Bonjour Bob,</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Je reviens vers toi pour la livraison du photocopieur prévu  en octobre. Peux-tu me dire où cela en est et me confirmer la date prévue ? Merci d’avance pour ton retour. Bonne journée ! </a:t>
            </a:r>
          </a:p>
          <a:p>
            <a:pPr algn="ctr"/>
            <a:r>
              <a:rPr lang="fr-FR" dirty="0"/>
              <a:t>[Prénom]</a:t>
            </a:r>
            <a:r>
              <a:rPr lang="fr-FR" sz="1800" dirty="0">
                <a:solidFill>
                  <a:srgbClr val="27251E"/>
                </a:solidFill>
                <a:effectLst/>
                <a:ea typeface="Times New Roman" panose="02020603050405020304" pitchFamily="18" charset="0"/>
                <a:cs typeface="Arial" panose="020B0604020202020204" pitchFamily="34" charset="0"/>
              </a:rPr>
              <a:t> »</a:t>
            </a:r>
            <a:endParaRPr lang="fr-FR" dirty="0">
              <a:cs typeface="Arial" panose="020B0604020202020204" pitchFamily="34" charset="0"/>
            </a:endParaRPr>
          </a:p>
        </p:txBody>
      </p:sp>
      <p:sp>
        <p:nvSpPr>
          <p:cNvPr id="12" name="ZoneTexte 11">
            <a:extLst>
              <a:ext uri="{FF2B5EF4-FFF2-40B4-BE49-F238E27FC236}">
                <a16:creationId xmlns:a16="http://schemas.microsoft.com/office/drawing/2014/main" id="{1AA9D425-5C9B-EF97-CC7D-1DD009AB96F6}"/>
              </a:ext>
            </a:extLst>
          </p:cNvPr>
          <p:cNvSpPr txBox="1"/>
          <p:nvPr/>
        </p:nvSpPr>
        <p:spPr>
          <a:xfrm>
            <a:off x="775180" y="4347616"/>
            <a:ext cx="497252" cy="830997"/>
          </a:xfrm>
          <a:prstGeom prst="rect">
            <a:avLst/>
          </a:prstGeom>
          <a:noFill/>
        </p:spPr>
        <p:txBody>
          <a:bodyPr wrap="none" rtlCol="0">
            <a:spAutoFit/>
          </a:bodyPr>
          <a:lstStyle/>
          <a:p>
            <a:r>
              <a:rPr lang="fr-FR" sz="4800" b="1" dirty="0">
                <a:solidFill>
                  <a:srgbClr val="FF0000"/>
                </a:solidFill>
              </a:rPr>
              <a:t>1</a:t>
            </a:r>
          </a:p>
        </p:txBody>
      </p:sp>
      <p:sp>
        <p:nvSpPr>
          <p:cNvPr id="13" name="ZoneTexte 12">
            <a:extLst>
              <a:ext uri="{FF2B5EF4-FFF2-40B4-BE49-F238E27FC236}">
                <a16:creationId xmlns:a16="http://schemas.microsoft.com/office/drawing/2014/main" id="{E1430D58-33DD-C709-D545-59F24681199B}"/>
              </a:ext>
            </a:extLst>
          </p:cNvPr>
          <p:cNvSpPr txBox="1"/>
          <p:nvPr/>
        </p:nvSpPr>
        <p:spPr>
          <a:xfrm>
            <a:off x="2985041" y="669852"/>
            <a:ext cx="4873664" cy="342466"/>
          </a:xfrm>
          <a:prstGeom prst="rect">
            <a:avLst/>
          </a:prstGeom>
          <a:noFill/>
        </p:spPr>
        <p:txBody>
          <a:bodyPr wrap="square">
            <a:spAutoFit/>
          </a:bodyPr>
          <a:lstStyle/>
          <a:p>
            <a:pPr marL="0" lvl="1">
              <a:lnSpc>
                <a:spcPct val="107000"/>
              </a:lnSpc>
              <a:spcAft>
                <a:spcPts val="600"/>
              </a:spcAft>
              <a:buSzPts val="1000"/>
              <a:tabLst>
                <a:tab pos="914400" algn="l"/>
              </a:tabLst>
            </a:pPr>
            <a:r>
              <a:rPr lang="fr-FR" sz="1600" b="1" dirty="0">
                <a:solidFill>
                  <a:srgbClr val="27251E"/>
                </a:solidFill>
                <a:effectLst/>
                <a:latin typeface="Arial" panose="020B0604020202020204" pitchFamily="34" charset="0"/>
                <a:ea typeface="Calibri" panose="020F0502020204030204" pitchFamily="34" charset="0"/>
                <a:cs typeface="Arial" panose="020B0604020202020204" pitchFamily="34" charset="0"/>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Reformulation avec </a:t>
            </a:r>
            <a:r>
              <a:rPr lang="fr-FR" sz="1600" dirty="0" err="1">
                <a:solidFill>
                  <a:srgbClr val="27251E"/>
                </a:solidFill>
                <a:effectLst/>
                <a:latin typeface="Arial" panose="020B0604020202020204" pitchFamily="34" charset="0"/>
                <a:ea typeface="Calibri" panose="020F0502020204030204" pitchFamily="34" charset="0"/>
                <a:cs typeface="Arial" panose="020B0604020202020204" pitchFamily="34" charset="0"/>
              </a:rPr>
              <a:t>Perplexity</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1</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et </a:t>
            </a:r>
            <a:r>
              <a:rPr lang="fr-FR" sz="1600" b="1" dirty="0">
                <a:solidFill>
                  <a:srgbClr val="FF0000"/>
                </a:solidFill>
              </a:rPr>
              <a:t>3</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p>
        </p:txBody>
      </p:sp>
      <p:sp>
        <p:nvSpPr>
          <p:cNvPr id="14" name="ZoneTexte 13">
            <a:extLst>
              <a:ext uri="{FF2B5EF4-FFF2-40B4-BE49-F238E27FC236}">
                <a16:creationId xmlns:a16="http://schemas.microsoft.com/office/drawing/2014/main" id="{72B8FDF5-8E76-1CCE-9C59-F84CC3BEA4AC}"/>
              </a:ext>
            </a:extLst>
          </p:cNvPr>
          <p:cNvSpPr txBox="1"/>
          <p:nvPr/>
        </p:nvSpPr>
        <p:spPr>
          <a:xfrm>
            <a:off x="6965370" y="744147"/>
            <a:ext cx="4676441" cy="1659557"/>
          </a:xfrm>
          <a:prstGeom prst="rect">
            <a:avLst/>
          </a:prstGeom>
          <a:noFill/>
        </p:spPr>
        <p:txBody>
          <a:bodyPr wrap="square">
            <a:spAutoFit/>
          </a:bodyPr>
          <a:lstStyle/>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Agis comme un rédacteur en français des affaires. </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Reformule le message suivant en un courriel professionnel clair et poli (80–120 mots).</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Conserve le sens, mais adapte le registre au contexte [préciser : relation et/ou hiérarchie et/ou partenaire externe].</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Message </a:t>
            </a:r>
            <a:r>
              <a:rPr lang="fr-FR" sz="1200" b="1" dirty="0">
                <a:solidFill>
                  <a:srgbClr val="FF0000"/>
                </a:solidFill>
              </a:rPr>
              <a:t>1</a:t>
            </a:r>
            <a:r>
              <a:rPr lang="fr-FR" sz="12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200" b="1" dirty="0">
                <a:solidFill>
                  <a:srgbClr val="FF0000"/>
                </a:solidFill>
              </a:rPr>
              <a:t>2</a:t>
            </a:r>
            <a:r>
              <a:rPr lang="fr-FR" sz="1200" dirty="0">
                <a:solidFill>
                  <a:srgbClr val="27251E"/>
                </a:solidFill>
                <a:effectLst/>
                <a:latin typeface="Arial" panose="020B0604020202020204" pitchFamily="34" charset="0"/>
                <a:ea typeface="Calibri" panose="020F0502020204030204" pitchFamily="34" charset="0"/>
                <a:cs typeface="Arial" panose="020B0604020202020204" pitchFamily="34" charset="0"/>
              </a:rPr>
              <a:t> ou </a:t>
            </a:r>
            <a:r>
              <a:rPr lang="fr-FR" sz="1200" b="1" dirty="0">
                <a:solidFill>
                  <a:srgbClr val="FF0000"/>
                </a:solidFill>
              </a:rPr>
              <a:t>3 </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[coller le texte] »</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Propose 2 versions de ce courriel : une très formelle (relation externe) et une semi-formelle (collègue d’un autre service).</a:t>
            </a:r>
          </a:p>
        </p:txBody>
      </p:sp>
      <p:sp>
        <p:nvSpPr>
          <p:cNvPr id="15" name="Rectangle : coins arrondis 14">
            <a:extLst>
              <a:ext uri="{FF2B5EF4-FFF2-40B4-BE49-F238E27FC236}">
                <a16:creationId xmlns:a16="http://schemas.microsoft.com/office/drawing/2014/main" id="{7CDE778F-6ADE-439E-AC65-2811DD391CF4}"/>
              </a:ext>
            </a:extLst>
          </p:cNvPr>
          <p:cNvSpPr/>
          <p:nvPr/>
        </p:nvSpPr>
        <p:spPr>
          <a:xfrm>
            <a:off x="7260336" y="2403704"/>
            <a:ext cx="4794059" cy="4311056"/>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RÉSULTAT FORMEL :</a:t>
            </a:r>
          </a:p>
          <a:p>
            <a:r>
              <a:rPr lang="fr-FR" sz="1400" dirty="0">
                <a:solidFill>
                  <a:schemeClr val="tx1"/>
                </a:solidFill>
              </a:rPr>
              <a:t>Objet : Suivi de la livraison du photocopieur – échéance d’octobre</a:t>
            </a:r>
          </a:p>
          <a:p>
            <a:r>
              <a:rPr lang="fr-FR" sz="1400" dirty="0">
                <a:solidFill>
                  <a:schemeClr val="tx1"/>
                </a:solidFill>
              </a:rPr>
              <a:t>Bonjour Monsieur,</a:t>
            </a:r>
          </a:p>
          <a:p>
            <a:r>
              <a:rPr lang="fr-FR" sz="1400" dirty="0">
                <a:solidFill>
                  <a:schemeClr val="tx1"/>
                </a:solidFill>
              </a:rPr>
              <a:t>Je me permets de revenir vers vous concernant la livraison du photocopieur initialement prévue au cours du mois d’octobre.</a:t>
            </a:r>
          </a:p>
          <a:p>
            <a:r>
              <a:rPr lang="fr-FR" sz="1400" dirty="0">
                <a:solidFill>
                  <a:schemeClr val="tx1"/>
                </a:solidFill>
              </a:rPr>
              <a:t>Pourriez-vous, s’il vous plaît, me faire part de l’état d’avancement de cette commande et me confirmer la date de livraison désormais retenue ?</a:t>
            </a:r>
          </a:p>
          <a:p>
            <a:r>
              <a:rPr lang="fr-FR" sz="1400" dirty="0">
                <a:solidFill>
                  <a:schemeClr val="tx1"/>
                </a:solidFill>
              </a:rPr>
              <a:t>Ces informations nous sont indispensables afin d’organiser au mieux la mise en service de l’équipement dans nos locaux.</a:t>
            </a:r>
          </a:p>
          <a:p>
            <a:r>
              <a:rPr lang="fr-FR" sz="1400" dirty="0">
                <a:solidFill>
                  <a:schemeClr val="tx1"/>
                </a:solidFill>
              </a:rPr>
              <a:t>Je vous remercie par avance pour votre retour et reste à votre entière disposition pour tout complément d’information.</a:t>
            </a:r>
          </a:p>
          <a:p>
            <a:r>
              <a:rPr lang="fr-FR" sz="1400" dirty="0">
                <a:solidFill>
                  <a:schemeClr val="tx1"/>
                </a:solidFill>
              </a:rPr>
              <a:t>Cordialement,</a:t>
            </a:r>
          </a:p>
          <a:p>
            <a:r>
              <a:rPr lang="fr-FR" sz="1400" dirty="0">
                <a:solidFill>
                  <a:schemeClr val="tx1"/>
                </a:solidFill>
              </a:rPr>
              <a:t>[Prénom Nom][Fonction]</a:t>
            </a:r>
            <a:r>
              <a:rPr lang="fr-FR" sz="1400" b="1" dirty="0">
                <a:solidFill>
                  <a:srgbClr val="FF0000"/>
                </a:solidFill>
              </a:rPr>
              <a:t> </a:t>
            </a:r>
            <a:endParaRPr lang="fr-FR" sz="1400" dirty="0">
              <a:solidFill>
                <a:schemeClr val="tx1"/>
              </a:solidFill>
            </a:endParaRPr>
          </a:p>
        </p:txBody>
      </p:sp>
      <p:sp>
        <p:nvSpPr>
          <p:cNvPr id="16" name="Rectangle : coins arrondis 15">
            <a:extLst>
              <a:ext uri="{FF2B5EF4-FFF2-40B4-BE49-F238E27FC236}">
                <a16:creationId xmlns:a16="http://schemas.microsoft.com/office/drawing/2014/main" id="{9CC0EB00-22B9-7F4A-F420-E02DB0C1574A}"/>
              </a:ext>
            </a:extLst>
          </p:cNvPr>
          <p:cNvSpPr/>
          <p:nvPr/>
        </p:nvSpPr>
        <p:spPr>
          <a:xfrm>
            <a:off x="3953113" y="1086612"/>
            <a:ext cx="3234072" cy="4042283"/>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RÉSULTAT SEMI-FORMEL :</a:t>
            </a:r>
          </a:p>
          <a:p>
            <a:r>
              <a:rPr lang="fr-FR" sz="1400" dirty="0">
                <a:solidFill>
                  <a:schemeClr val="tx1"/>
                </a:solidFill>
              </a:rPr>
              <a:t>Objet : Point sur la livraison du photocopieur (octobre)</a:t>
            </a:r>
          </a:p>
          <a:p>
            <a:r>
              <a:rPr lang="fr-FR" sz="1400" dirty="0">
                <a:solidFill>
                  <a:schemeClr val="tx1"/>
                </a:solidFill>
              </a:rPr>
              <a:t>Bonjour Bob,</a:t>
            </a:r>
          </a:p>
          <a:p>
            <a:r>
              <a:rPr lang="fr-FR" sz="1400" dirty="0">
                <a:solidFill>
                  <a:schemeClr val="tx1"/>
                </a:solidFill>
              </a:rPr>
              <a:t>Je reviens vers toi au sujet de la livraison du photocopieur prévue en octobre.</a:t>
            </a:r>
          </a:p>
          <a:p>
            <a:r>
              <a:rPr lang="fr-FR" sz="1400" dirty="0">
                <a:solidFill>
                  <a:schemeClr val="tx1"/>
                </a:solidFill>
              </a:rPr>
              <a:t>Pourrais-tu me dire où en est le dossier et me confirmer la date de livraison envisagée ?</a:t>
            </a:r>
          </a:p>
          <a:p>
            <a:r>
              <a:rPr lang="fr-FR" sz="1400" dirty="0">
                <a:solidFill>
                  <a:schemeClr val="tx1"/>
                </a:solidFill>
              </a:rPr>
              <a:t>J’en ai besoin pour anticiper l’installation et informer les équipes concernées.</a:t>
            </a:r>
          </a:p>
          <a:p>
            <a:r>
              <a:rPr lang="fr-FR" sz="1400" dirty="0">
                <a:solidFill>
                  <a:schemeClr val="tx1"/>
                </a:solidFill>
              </a:rPr>
              <a:t>Merci d’avance pour ton retour. Bonne journée !</a:t>
            </a:r>
          </a:p>
          <a:p>
            <a:r>
              <a:rPr lang="fr-FR" sz="1400" dirty="0">
                <a:solidFill>
                  <a:schemeClr val="tx1"/>
                </a:solidFill>
              </a:rPr>
              <a:t>Bien à toi,</a:t>
            </a:r>
          </a:p>
          <a:p>
            <a:r>
              <a:rPr lang="fr-FR" sz="1400" dirty="0">
                <a:solidFill>
                  <a:schemeClr val="tx1"/>
                </a:solidFill>
              </a:rPr>
              <a:t>[Prénom]</a:t>
            </a:r>
          </a:p>
        </p:txBody>
      </p:sp>
    </p:spTree>
    <p:extLst>
      <p:ext uri="{BB962C8B-B14F-4D97-AF65-F5344CB8AC3E}">
        <p14:creationId xmlns:p14="http://schemas.microsoft.com/office/powerpoint/2010/main" val="303519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a:hlinkClick r:id="" action="ppaction://noaction"/>
            <a:extLst>
              <a:ext uri="{FF2B5EF4-FFF2-40B4-BE49-F238E27FC236}">
                <a16:creationId xmlns:a16="http://schemas.microsoft.com/office/drawing/2014/main" id="{A1313A42-A5FF-85F8-5B5F-E442EC0B31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B5A930BA-D3EE-9087-1057-FA285864AFDF}"/>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C8D02F7B-500B-D81C-232A-8A172141D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D86352DC-D175-E85A-F920-D9FDE936B9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8" name="Image 7">
            <a:extLst>
              <a:ext uri="{FF2B5EF4-FFF2-40B4-BE49-F238E27FC236}">
                <a16:creationId xmlns:a16="http://schemas.microsoft.com/office/drawing/2014/main" id="{C60F6680-9B25-80CB-47B4-5F06863A16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6" y="143241"/>
            <a:ext cx="1275148" cy="935109"/>
          </a:xfrm>
          <a:prstGeom prst="rect">
            <a:avLst/>
          </a:prstGeom>
        </p:spPr>
      </p:pic>
      <p:sp>
        <p:nvSpPr>
          <p:cNvPr id="9" name="ZoneTexte 8">
            <a:extLst>
              <a:ext uri="{FF2B5EF4-FFF2-40B4-BE49-F238E27FC236}">
                <a16:creationId xmlns:a16="http://schemas.microsoft.com/office/drawing/2014/main" id="{B195C801-944D-6651-A12A-1CFF1BD6993A}"/>
              </a:ext>
            </a:extLst>
          </p:cNvPr>
          <p:cNvSpPr txBox="1"/>
          <p:nvPr/>
        </p:nvSpPr>
        <p:spPr>
          <a:xfrm>
            <a:off x="1513963" y="206095"/>
            <a:ext cx="9109213"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Exercice guidé : transformer plusieurs messages</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13" name="ZoneTexte 12">
            <a:extLst>
              <a:ext uri="{FF2B5EF4-FFF2-40B4-BE49-F238E27FC236}">
                <a16:creationId xmlns:a16="http://schemas.microsoft.com/office/drawing/2014/main" id="{E1430D58-33DD-C709-D545-59F24681199B}"/>
              </a:ext>
            </a:extLst>
          </p:cNvPr>
          <p:cNvSpPr txBox="1"/>
          <p:nvPr/>
        </p:nvSpPr>
        <p:spPr>
          <a:xfrm>
            <a:off x="2985041" y="669852"/>
            <a:ext cx="4873664" cy="342466"/>
          </a:xfrm>
          <a:prstGeom prst="rect">
            <a:avLst/>
          </a:prstGeom>
          <a:noFill/>
        </p:spPr>
        <p:txBody>
          <a:bodyPr wrap="square">
            <a:spAutoFit/>
          </a:bodyPr>
          <a:lstStyle/>
          <a:p>
            <a:pPr marL="0" lvl="1">
              <a:lnSpc>
                <a:spcPct val="107000"/>
              </a:lnSpc>
              <a:spcAft>
                <a:spcPts val="600"/>
              </a:spcAft>
              <a:buSzPts val="1000"/>
              <a:tabLst>
                <a:tab pos="914400" algn="l"/>
              </a:tabLst>
            </a:pPr>
            <a:r>
              <a:rPr lang="fr-FR" sz="1600" b="1" dirty="0">
                <a:solidFill>
                  <a:srgbClr val="27251E"/>
                </a:solidFill>
                <a:effectLst/>
                <a:latin typeface="Arial" panose="020B0604020202020204" pitchFamily="34" charset="0"/>
                <a:ea typeface="Calibri" panose="020F0502020204030204" pitchFamily="34" charset="0"/>
                <a:cs typeface="Arial" panose="020B0604020202020204" pitchFamily="34" charset="0"/>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Reformulation avec </a:t>
            </a:r>
            <a:r>
              <a:rPr lang="fr-FR" sz="1600" dirty="0" err="1">
                <a:solidFill>
                  <a:srgbClr val="27251E"/>
                </a:solidFill>
                <a:effectLst/>
                <a:latin typeface="Arial" panose="020B0604020202020204" pitchFamily="34" charset="0"/>
                <a:ea typeface="Calibri" panose="020F0502020204030204" pitchFamily="34" charset="0"/>
                <a:cs typeface="Arial" panose="020B0604020202020204" pitchFamily="34" charset="0"/>
              </a:rPr>
              <a:t>Perplexity</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1</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et </a:t>
            </a:r>
            <a:r>
              <a:rPr lang="fr-FR" sz="1600" b="1" dirty="0">
                <a:solidFill>
                  <a:srgbClr val="FF0000"/>
                </a:solidFill>
              </a:rPr>
              <a:t>3</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p>
        </p:txBody>
      </p:sp>
      <p:sp>
        <p:nvSpPr>
          <p:cNvPr id="14" name="ZoneTexte 13">
            <a:extLst>
              <a:ext uri="{FF2B5EF4-FFF2-40B4-BE49-F238E27FC236}">
                <a16:creationId xmlns:a16="http://schemas.microsoft.com/office/drawing/2014/main" id="{72B8FDF5-8E76-1CCE-9C59-F84CC3BEA4AC}"/>
              </a:ext>
            </a:extLst>
          </p:cNvPr>
          <p:cNvSpPr txBox="1"/>
          <p:nvPr/>
        </p:nvSpPr>
        <p:spPr>
          <a:xfrm>
            <a:off x="6965370" y="744147"/>
            <a:ext cx="4676441" cy="1659557"/>
          </a:xfrm>
          <a:prstGeom prst="rect">
            <a:avLst/>
          </a:prstGeom>
          <a:noFill/>
        </p:spPr>
        <p:txBody>
          <a:bodyPr wrap="square">
            <a:spAutoFit/>
          </a:bodyPr>
          <a:lstStyle/>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Agis comme un rédacteur en français des affaires. </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Reformule le message suivant en un courriel professionnel clair et poli (80–120 mots).</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Conserve le sens, mais adapte le registre au contexte [préciser : relation et/ou hiérarchie et/ou partenaire externe].</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Message </a:t>
            </a:r>
            <a:r>
              <a:rPr lang="fr-FR" sz="1200" b="1" dirty="0">
                <a:solidFill>
                  <a:srgbClr val="FF0000"/>
                </a:solidFill>
              </a:rPr>
              <a:t>1</a:t>
            </a:r>
            <a:r>
              <a:rPr lang="fr-FR" sz="12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200" b="1" dirty="0">
                <a:solidFill>
                  <a:srgbClr val="FF0000"/>
                </a:solidFill>
              </a:rPr>
              <a:t>2</a:t>
            </a:r>
            <a:r>
              <a:rPr lang="fr-FR" sz="1200" dirty="0">
                <a:solidFill>
                  <a:srgbClr val="27251E"/>
                </a:solidFill>
                <a:effectLst/>
                <a:latin typeface="Arial" panose="020B0604020202020204" pitchFamily="34" charset="0"/>
                <a:ea typeface="Calibri" panose="020F0502020204030204" pitchFamily="34" charset="0"/>
                <a:cs typeface="Arial" panose="020B0604020202020204" pitchFamily="34" charset="0"/>
              </a:rPr>
              <a:t> ou </a:t>
            </a:r>
            <a:r>
              <a:rPr lang="fr-FR" sz="1200" b="1" dirty="0">
                <a:solidFill>
                  <a:srgbClr val="FF0000"/>
                </a:solidFill>
              </a:rPr>
              <a:t>3 </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[coller le texte] »</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Propose 2 versions de ce courriel : une très formelle (relation externe) et une semi-formelle (collègue d’un autre service).</a:t>
            </a:r>
          </a:p>
        </p:txBody>
      </p:sp>
      <p:sp>
        <p:nvSpPr>
          <p:cNvPr id="15" name="Rectangle : coins arrondis 14">
            <a:extLst>
              <a:ext uri="{FF2B5EF4-FFF2-40B4-BE49-F238E27FC236}">
                <a16:creationId xmlns:a16="http://schemas.microsoft.com/office/drawing/2014/main" id="{7CDE778F-6ADE-439E-AC65-2811DD391CF4}"/>
              </a:ext>
            </a:extLst>
          </p:cNvPr>
          <p:cNvSpPr/>
          <p:nvPr/>
        </p:nvSpPr>
        <p:spPr>
          <a:xfrm>
            <a:off x="7260336" y="2403704"/>
            <a:ext cx="4794059" cy="3878224"/>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RÉSULTAT FORMEL :</a:t>
            </a:r>
          </a:p>
          <a:p>
            <a:r>
              <a:rPr lang="fr-FR" sz="1400" dirty="0">
                <a:solidFill>
                  <a:schemeClr val="tx1"/>
                </a:solidFill>
              </a:rPr>
              <a:t>Madame,</a:t>
            </a:r>
          </a:p>
          <a:p>
            <a:r>
              <a:rPr lang="fr-FR" sz="1400" dirty="0">
                <a:solidFill>
                  <a:schemeClr val="tx1"/>
                </a:solidFill>
              </a:rPr>
              <a:t>Je me permets de vous solliciter afin de vous informer de mon souhait de poser des congés du 21 au 25 septembre prochain inclus. Je vous serais reconnaissant de bien vouloir me confirmer que cette période ne pose pas de difficulté particulière de votre côté, notamment au regard des échanges et engagements prévus durant cette semaine.</a:t>
            </a:r>
          </a:p>
          <a:p>
            <a:r>
              <a:rPr lang="fr-FR" sz="1400" dirty="0">
                <a:solidFill>
                  <a:schemeClr val="tx1"/>
                </a:solidFill>
              </a:rPr>
              <a:t>Je reste bien entendu à votre entière disposition pour convenir, le cas échéant, d'un aménagement si cela s'avérait nécessaire de votre point de vue.</a:t>
            </a:r>
          </a:p>
          <a:p>
            <a:r>
              <a:rPr lang="fr-FR" sz="1400" dirty="0">
                <a:solidFill>
                  <a:schemeClr val="tx1"/>
                </a:solidFill>
              </a:rPr>
              <a:t>Je vous remercie par avance de l'attention portée à ma demande et vous prie d'agréer, Madame, l'expression de mes salutations distinguées.</a:t>
            </a:r>
          </a:p>
          <a:p>
            <a:r>
              <a:rPr lang="fr-FR" sz="1400" dirty="0">
                <a:solidFill>
                  <a:schemeClr val="tx1"/>
                </a:solidFill>
              </a:rPr>
              <a:t>[Prénom] [Nom]</a:t>
            </a:r>
          </a:p>
        </p:txBody>
      </p:sp>
      <p:sp>
        <p:nvSpPr>
          <p:cNvPr id="16" name="Rectangle : coins arrondis 15">
            <a:extLst>
              <a:ext uri="{FF2B5EF4-FFF2-40B4-BE49-F238E27FC236}">
                <a16:creationId xmlns:a16="http://schemas.microsoft.com/office/drawing/2014/main" id="{9CC0EB00-22B9-7F4A-F420-E02DB0C1574A}"/>
              </a:ext>
            </a:extLst>
          </p:cNvPr>
          <p:cNvSpPr/>
          <p:nvPr/>
        </p:nvSpPr>
        <p:spPr>
          <a:xfrm>
            <a:off x="3953113" y="1086611"/>
            <a:ext cx="3234072" cy="4463977"/>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RÉSULTAT SEMI-FORMEL :</a:t>
            </a:r>
          </a:p>
          <a:p>
            <a:r>
              <a:rPr lang="fr-FR" sz="1400" dirty="0">
                <a:solidFill>
                  <a:schemeClr val="tx1"/>
                </a:solidFill>
              </a:rPr>
              <a:t>Bonjour Laure,</a:t>
            </a:r>
          </a:p>
          <a:p>
            <a:r>
              <a:rPr lang="fr-FR" sz="1400" dirty="0">
                <a:solidFill>
                  <a:schemeClr val="tx1"/>
                </a:solidFill>
              </a:rPr>
              <a:t>Je souhaitais te faire part de mon intention de poser des congés du 21 au 25 septembre inclus.</a:t>
            </a:r>
          </a:p>
          <a:p>
            <a:r>
              <a:rPr lang="fr-FR" sz="1400" dirty="0">
                <a:solidFill>
                  <a:schemeClr val="tx1"/>
                </a:solidFill>
              </a:rPr>
              <a:t>Pourrais-tu me confirmer que cette période te convient de ton côté, notamment au regard de l'organisation de ton service sur cette semaine ?</a:t>
            </a:r>
          </a:p>
          <a:p>
            <a:r>
              <a:rPr lang="fr-FR" sz="1400" dirty="0">
                <a:solidFill>
                  <a:schemeClr val="tx1"/>
                </a:solidFill>
              </a:rPr>
              <a:t>N'hésite pas à revenir vers moi si un ajustement s'avère nécessaire de ton côté, je reste disponible pour en discuter ensemble avant de finaliser cette demande.</a:t>
            </a:r>
          </a:p>
          <a:p>
            <a:r>
              <a:rPr lang="fr-FR" sz="1400" dirty="0">
                <a:solidFill>
                  <a:schemeClr val="tx1"/>
                </a:solidFill>
              </a:rPr>
              <a:t>Merci d'avance pour ton retour, et à très bientôt !</a:t>
            </a:r>
          </a:p>
          <a:p>
            <a:r>
              <a:rPr lang="fr-FR" sz="1400" dirty="0">
                <a:solidFill>
                  <a:schemeClr val="tx1"/>
                </a:solidFill>
              </a:rPr>
              <a:t>Bien cordialement,</a:t>
            </a:r>
          </a:p>
          <a:p>
            <a:r>
              <a:rPr lang="fr-FR" sz="1400" dirty="0">
                <a:solidFill>
                  <a:schemeClr val="tx1"/>
                </a:solidFill>
              </a:rPr>
              <a:t>[Prénom]</a:t>
            </a:r>
          </a:p>
        </p:txBody>
      </p:sp>
      <p:pic>
        <p:nvPicPr>
          <p:cNvPr id="2" name="Image 1">
            <a:extLst>
              <a:ext uri="{FF2B5EF4-FFF2-40B4-BE49-F238E27FC236}">
                <a16:creationId xmlns:a16="http://schemas.microsoft.com/office/drawing/2014/main" id="{C9B2342A-1A89-5B69-BBA3-6BA7F5C321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686" y="1508307"/>
            <a:ext cx="3666097" cy="4042282"/>
          </a:xfrm>
          <a:prstGeom prst="rect">
            <a:avLst/>
          </a:prstGeom>
        </p:spPr>
      </p:pic>
      <p:sp>
        <p:nvSpPr>
          <p:cNvPr id="3" name="ZoneTexte 2">
            <a:extLst>
              <a:ext uri="{FF2B5EF4-FFF2-40B4-BE49-F238E27FC236}">
                <a16:creationId xmlns:a16="http://schemas.microsoft.com/office/drawing/2014/main" id="{E5E94957-C04F-8463-A982-9C6238E611FE}"/>
              </a:ext>
            </a:extLst>
          </p:cNvPr>
          <p:cNvSpPr txBox="1"/>
          <p:nvPr/>
        </p:nvSpPr>
        <p:spPr>
          <a:xfrm>
            <a:off x="-79063" y="943812"/>
            <a:ext cx="2983633" cy="2585323"/>
          </a:xfrm>
          <a:prstGeom prst="rect">
            <a:avLst/>
          </a:prstGeom>
          <a:noFill/>
        </p:spPr>
        <p:txBody>
          <a:bodyPr wrap="square">
            <a:spAutoFit/>
          </a:bodyPr>
          <a:lstStyle/>
          <a:p>
            <a:pPr algn="ctr"/>
            <a:r>
              <a:rPr lang="fr-FR" dirty="0">
                <a:solidFill>
                  <a:srgbClr val="27251E"/>
                </a:solidFill>
                <a:ea typeface="Times New Roman" panose="02020603050405020304" pitchFamily="18" charset="0"/>
                <a:cs typeface="Arial" panose="020B0604020202020204" pitchFamily="34" charset="0"/>
              </a:rPr>
              <a:t>« </a:t>
            </a:r>
            <a:r>
              <a:rPr lang="fr-FR" sz="1800" dirty="0">
                <a:solidFill>
                  <a:srgbClr val="27251E"/>
                </a:solidFill>
                <a:effectLst/>
                <a:ea typeface="Times New Roman" panose="02020603050405020304" pitchFamily="18" charset="0"/>
                <a:cs typeface="Arial" panose="020B0604020202020204" pitchFamily="34" charset="0"/>
              </a:rPr>
              <a:t>Hello Laure,</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Je souhaiterais poser des congés du 21 au 25 septembre inclus. Peux-tu me confirmer si cela convient de ton côté ?</a:t>
            </a:r>
            <a:br>
              <a:rPr lang="fr-FR" sz="1800" dirty="0">
                <a:solidFill>
                  <a:srgbClr val="27251E"/>
                </a:solidFill>
                <a:effectLst/>
                <a:ea typeface="Times New Roman" panose="02020603050405020304" pitchFamily="18" charset="0"/>
                <a:cs typeface="Arial" panose="020B0604020202020204" pitchFamily="34" charset="0"/>
              </a:rPr>
            </a:br>
            <a:r>
              <a:rPr lang="fr-FR" sz="1800" dirty="0">
                <a:solidFill>
                  <a:srgbClr val="27251E"/>
                </a:solidFill>
                <a:effectLst/>
                <a:ea typeface="Times New Roman" panose="02020603050405020304" pitchFamily="18" charset="0"/>
                <a:cs typeface="Arial" panose="020B0604020202020204" pitchFamily="34" charset="0"/>
              </a:rPr>
              <a:t>Merci d’avance pour ton retour. À bientôt ! </a:t>
            </a:r>
            <a:br>
              <a:rPr lang="fr-FR" sz="1800" dirty="0">
                <a:solidFill>
                  <a:srgbClr val="27251E"/>
                </a:solidFill>
                <a:effectLst/>
                <a:ea typeface="Times New Roman" panose="02020603050405020304" pitchFamily="18" charset="0"/>
                <a:cs typeface="Arial" panose="020B0604020202020204" pitchFamily="34" charset="0"/>
              </a:rPr>
            </a:br>
            <a:r>
              <a:rPr lang="fr-FR" dirty="0"/>
              <a:t>[Prénom]</a:t>
            </a:r>
            <a:r>
              <a:rPr lang="fr-FR" sz="1800" dirty="0">
                <a:solidFill>
                  <a:srgbClr val="27251E"/>
                </a:solidFill>
                <a:effectLst/>
                <a:ea typeface="Times New Roman" panose="02020603050405020304" pitchFamily="18" charset="0"/>
                <a:cs typeface="Arial" panose="020B0604020202020204" pitchFamily="34" charset="0"/>
              </a:rPr>
              <a:t> »</a:t>
            </a:r>
            <a:endParaRPr lang="fr-FR" dirty="0">
              <a:cs typeface="Arial" panose="020B0604020202020204" pitchFamily="34" charset="0"/>
            </a:endParaRPr>
          </a:p>
        </p:txBody>
      </p:sp>
      <p:sp>
        <p:nvSpPr>
          <p:cNvPr id="17" name="ZoneTexte 16">
            <a:extLst>
              <a:ext uri="{FF2B5EF4-FFF2-40B4-BE49-F238E27FC236}">
                <a16:creationId xmlns:a16="http://schemas.microsoft.com/office/drawing/2014/main" id="{8D9D8D6B-23C0-E44D-BBD6-E7F4C292E272}"/>
              </a:ext>
            </a:extLst>
          </p:cNvPr>
          <p:cNvSpPr txBox="1"/>
          <p:nvPr/>
        </p:nvSpPr>
        <p:spPr>
          <a:xfrm>
            <a:off x="868050" y="4142429"/>
            <a:ext cx="497252" cy="830997"/>
          </a:xfrm>
          <a:prstGeom prst="rect">
            <a:avLst/>
          </a:prstGeom>
          <a:noFill/>
        </p:spPr>
        <p:txBody>
          <a:bodyPr wrap="none" rtlCol="0">
            <a:spAutoFit/>
          </a:bodyPr>
          <a:lstStyle/>
          <a:p>
            <a:r>
              <a:rPr lang="fr-FR" sz="4800" b="1" dirty="0">
                <a:solidFill>
                  <a:srgbClr val="FF0000"/>
                </a:solidFill>
              </a:rPr>
              <a:t>2</a:t>
            </a:r>
          </a:p>
        </p:txBody>
      </p:sp>
    </p:spTree>
    <p:extLst>
      <p:ext uri="{BB962C8B-B14F-4D97-AF65-F5344CB8AC3E}">
        <p14:creationId xmlns:p14="http://schemas.microsoft.com/office/powerpoint/2010/main" val="257782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3"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a:hlinkClick r:id="" action="ppaction://noaction"/>
            <a:extLst>
              <a:ext uri="{FF2B5EF4-FFF2-40B4-BE49-F238E27FC236}">
                <a16:creationId xmlns:a16="http://schemas.microsoft.com/office/drawing/2014/main" id="{A1313A42-A5FF-85F8-5B5F-E442EC0B31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B5A930BA-D3EE-9087-1057-FA285864AFDF}"/>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C8D02F7B-500B-D81C-232A-8A172141D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D86352DC-D175-E85A-F920-D9FDE936B9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8" name="Image 7">
            <a:extLst>
              <a:ext uri="{FF2B5EF4-FFF2-40B4-BE49-F238E27FC236}">
                <a16:creationId xmlns:a16="http://schemas.microsoft.com/office/drawing/2014/main" id="{C60F6680-9B25-80CB-47B4-5F06863A16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6" y="143241"/>
            <a:ext cx="1275148" cy="935109"/>
          </a:xfrm>
          <a:prstGeom prst="rect">
            <a:avLst/>
          </a:prstGeom>
        </p:spPr>
      </p:pic>
      <p:sp>
        <p:nvSpPr>
          <p:cNvPr id="9" name="ZoneTexte 8">
            <a:extLst>
              <a:ext uri="{FF2B5EF4-FFF2-40B4-BE49-F238E27FC236}">
                <a16:creationId xmlns:a16="http://schemas.microsoft.com/office/drawing/2014/main" id="{B195C801-944D-6651-A12A-1CFF1BD6993A}"/>
              </a:ext>
            </a:extLst>
          </p:cNvPr>
          <p:cNvSpPr txBox="1"/>
          <p:nvPr/>
        </p:nvSpPr>
        <p:spPr>
          <a:xfrm>
            <a:off x="1513963" y="206095"/>
            <a:ext cx="9109213"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Exercice guidé : transformer plusieurs messages</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13" name="ZoneTexte 12">
            <a:extLst>
              <a:ext uri="{FF2B5EF4-FFF2-40B4-BE49-F238E27FC236}">
                <a16:creationId xmlns:a16="http://schemas.microsoft.com/office/drawing/2014/main" id="{E1430D58-33DD-C709-D545-59F24681199B}"/>
              </a:ext>
            </a:extLst>
          </p:cNvPr>
          <p:cNvSpPr txBox="1"/>
          <p:nvPr/>
        </p:nvSpPr>
        <p:spPr>
          <a:xfrm>
            <a:off x="2985041" y="669852"/>
            <a:ext cx="4873664" cy="342466"/>
          </a:xfrm>
          <a:prstGeom prst="rect">
            <a:avLst/>
          </a:prstGeom>
          <a:noFill/>
        </p:spPr>
        <p:txBody>
          <a:bodyPr wrap="square">
            <a:spAutoFit/>
          </a:bodyPr>
          <a:lstStyle/>
          <a:p>
            <a:pPr marL="0" lvl="1">
              <a:lnSpc>
                <a:spcPct val="107000"/>
              </a:lnSpc>
              <a:spcAft>
                <a:spcPts val="600"/>
              </a:spcAft>
              <a:buSzPts val="1000"/>
              <a:tabLst>
                <a:tab pos="914400" algn="l"/>
              </a:tabLst>
            </a:pPr>
            <a:r>
              <a:rPr lang="fr-FR" sz="1600" b="1" dirty="0">
                <a:solidFill>
                  <a:srgbClr val="27251E"/>
                </a:solidFill>
                <a:effectLst/>
                <a:latin typeface="Arial" panose="020B0604020202020204" pitchFamily="34" charset="0"/>
                <a:ea typeface="Calibri" panose="020F0502020204030204" pitchFamily="34" charset="0"/>
                <a:cs typeface="Arial" panose="020B0604020202020204" pitchFamily="34" charset="0"/>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Reformulation avec </a:t>
            </a:r>
            <a:r>
              <a:rPr lang="fr-FR" sz="1600" dirty="0" err="1">
                <a:solidFill>
                  <a:srgbClr val="27251E"/>
                </a:solidFill>
                <a:effectLst/>
                <a:latin typeface="Arial" panose="020B0604020202020204" pitchFamily="34" charset="0"/>
                <a:ea typeface="Calibri" panose="020F0502020204030204" pitchFamily="34" charset="0"/>
                <a:cs typeface="Arial" panose="020B0604020202020204" pitchFamily="34" charset="0"/>
              </a:rPr>
              <a:t>Perplexity</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1</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600" b="1" dirty="0">
                <a:solidFill>
                  <a:srgbClr val="FF0000"/>
                </a:solidFill>
              </a:rPr>
              <a:t>2</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et </a:t>
            </a:r>
            <a:r>
              <a:rPr lang="fr-FR" sz="1600" b="1" dirty="0">
                <a:solidFill>
                  <a:srgbClr val="FF0000"/>
                </a:solidFill>
              </a:rPr>
              <a:t>3</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p>
        </p:txBody>
      </p:sp>
      <p:sp>
        <p:nvSpPr>
          <p:cNvPr id="14" name="ZoneTexte 13">
            <a:extLst>
              <a:ext uri="{FF2B5EF4-FFF2-40B4-BE49-F238E27FC236}">
                <a16:creationId xmlns:a16="http://schemas.microsoft.com/office/drawing/2014/main" id="{72B8FDF5-8E76-1CCE-9C59-F84CC3BEA4AC}"/>
              </a:ext>
            </a:extLst>
          </p:cNvPr>
          <p:cNvSpPr txBox="1"/>
          <p:nvPr/>
        </p:nvSpPr>
        <p:spPr>
          <a:xfrm>
            <a:off x="6965370" y="744147"/>
            <a:ext cx="4676441" cy="1659557"/>
          </a:xfrm>
          <a:prstGeom prst="rect">
            <a:avLst/>
          </a:prstGeom>
          <a:noFill/>
        </p:spPr>
        <p:txBody>
          <a:bodyPr wrap="square">
            <a:spAutoFit/>
          </a:bodyPr>
          <a:lstStyle/>
          <a:p>
            <a:pPr marL="268288" lvl="1" indent="-260350">
              <a:lnSpc>
                <a:spcPct val="107000"/>
              </a:lnSpc>
              <a:spcAft>
                <a:spcPts val="600"/>
              </a:spcAft>
              <a:buSzPts val="1000"/>
              <a:buFont typeface="Symbol" panose="05050102010706020507" pitchFamily="18" charset="2"/>
              <a:buChar char=""/>
              <a:tabLst>
                <a:tab pos="268288"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Agis comme un rédacteur en français des affaires. </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Reformule le message suivant en un courriel professionnel clair et poli (80–120 mots).</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Conserve le sens, mais adapte le registre au contexte [préciser : relation et/ou hiérarchie et/ou partenaire externe].</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Message </a:t>
            </a:r>
            <a:r>
              <a:rPr lang="fr-FR" sz="1200" b="1" dirty="0">
                <a:solidFill>
                  <a:srgbClr val="FF0000"/>
                </a:solidFill>
              </a:rPr>
              <a:t>1</a:t>
            </a:r>
            <a:r>
              <a:rPr lang="fr-FR" sz="1200" dirty="0">
                <a:solidFill>
                  <a:srgbClr val="27251E"/>
                </a:solidFill>
                <a:effectLst/>
                <a:latin typeface="Arial" panose="020B0604020202020204" pitchFamily="34" charset="0"/>
                <a:ea typeface="Calibri" panose="020F0502020204030204" pitchFamily="34" charset="0"/>
                <a:cs typeface="Arial" panose="020B0604020202020204" pitchFamily="34" charset="0"/>
              </a:rPr>
              <a:t>, </a:t>
            </a:r>
            <a:r>
              <a:rPr lang="fr-FR" sz="1200" b="1" dirty="0">
                <a:solidFill>
                  <a:srgbClr val="FF0000"/>
                </a:solidFill>
              </a:rPr>
              <a:t>2</a:t>
            </a:r>
            <a:r>
              <a:rPr lang="fr-FR" sz="1200" dirty="0">
                <a:solidFill>
                  <a:srgbClr val="27251E"/>
                </a:solidFill>
                <a:effectLst/>
                <a:latin typeface="Arial" panose="020B0604020202020204" pitchFamily="34" charset="0"/>
                <a:ea typeface="Calibri" panose="020F0502020204030204" pitchFamily="34" charset="0"/>
                <a:cs typeface="Arial" panose="020B0604020202020204" pitchFamily="34" charset="0"/>
              </a:rPr>
              <a:t> ou </a:t>
            </a:r>
            <a:r>
              <a:rPr lang="fr-FR" sz="1200" b="1" dirty="0">
                <a:solidFill>
                  <a:srgbClr val="FF0000"/>
                </a:solidFill>
              </a:rPr>
              <a:t>3 </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[coller le texte] »</a:t>
            </a:r>
            <a:b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b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Propose 2 versions de ce courriel : une très formelle (relation externe) et une semi-formelle (collègue d’un autre service).</a:t>
            </a:r>
          </a:p>
        </p:txBody>
      </p:sp>
      <p:sp>
        <p:nvSpPr>
          <p:cNvPr id="15" name="Rectangle : coins arrondis 14">
            <a:extLst>
              <a:ext uri="{FF2B5EF4-FFF2-40B4-BE49-F238E27FC236}">
                <a16:creationId xmlns:a16="http://schemas.microsoft.com/office/drawing/2014/main" id="{7CDE778F-6ADE-439E-AC65-2811DD391CF4}"/>
              </a:ext>
            </a:extLst>
          </p:cNvPr>
          <p:cNvSpPr/>
          <p:nvPr/>
        </p:nvSpPr>
        <p:spPr>
          <a:xfrm>
            <a:off x="7260336" y="2403704"/>
            <a:ext cx="4794059" cy="3878224"/>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RÉSULTAT FORMEL :</a:t>
            </a:r>
          </a:p>
          <a:p>
            <a:r>
              <a:rPr lang="fr-FR" sz="1300" dirty="0">
                <a:solidFill>
                  <a:schemeClr val="tx1"/>
                </a:solidFill>
              </a:rPr>
              <a:t>Monsieur,</a:t>
            </a:r>
          </a:p>
          <a:p>
            <a:r>
              <a:rPr lang="fr-FR" sz="1300" dirty="0">
                <a:solidFill>
                  <a:schemeClr val="tx1"/>
                </a:solidFill>
              </a:rPr>
              <a:t>Je me permets de vous adresser ce courriel afin de vous manifester mon vif intérêt pour l'opportunité de rejoindre SpaceX. J'admire profondément la vision et les accomplissements de votre entreprise. Fort d'une expérience en gestion et en administration, je suis convaincu que mon parcours pourrait apporter une valeur ajoutée à vos équipes, y compris au-delà des postes actuellement publiés.</a:t>
            </a:r>
          </a:p>
          <a:p>
            <a:r>
              <a:rPr lang="fr-FR" sz="1300" dirty="0">
                <a:solidFill>
                  <a:schemeClr val="tx1"/>
                </a:solidFill>
              </a:rPr>
              <a:t>Je serais très honoré de pouvoir échanger avec vous ou avec votre équipe afin d'envisager une éventuelle collaboration.</a:t>
            </a:r>
          </a:p>
          <a:p>
            <a:r>
              <a:rPr lang="fr-FR" sz="1300" dirty="0">
                <a:solidFill>
                  <a:schemeClr val="tx1"/>
                </a:solidFill>
              </a:rPr>
              <a:t>Je me tiens naturellement à votre disposition pour vous transmettre mon curriculum vitae ainsi que toute information complémentaire utile.</a:t>
            </a:r>
          </a:p>
          <a:p>
            <a:r>
              <a:rPr lang="fr-FR" sz="1300" dirty="0">
                <a:solidFill>
                  <a:schemeClr val="tx1"/>
                </a:solidFill>
              </a:rPr>
              <a:t>Je vous prie d'agréer, Monsieur, l'expression de mes salutations respectueuses.</a:t>
            </a:r>
          </a:p>
          <a:p>
            <a:r>
              <a:rPr lang="fr-FR" sz="1300" dirty="0">
                <a:solidFill>
                  <a:schemeClr val="tx1"/>
                </a:solidFill>
              </a:rPr>
              <a:t>[Prénom] [Nom]</a:t>
            </a:r>
          </a:p>
        </p:txBody>
      </p:sp>
      <p:sp>
        <p:nvSpPr>
          <p:cNvPr id="16" name="Rectangle : coins arrondis 15">
            <a:extLst>
              <a:ext uri="{FF2B5EF4-FFF2-40B4-BE49-F238E27FC236}">
                <a16:creationId xmlns:a16="http://schemas.microsoft.com/office/drawing/2014/main" id="{9CC0EB00-22B9-7F4A-F420-E02DB0C1574A}"/>
              </a:ext>
            </a:extLst>
          </p:cNvPr>
          <p:cNvSpPr/>
          <p:nvPr/>
        </p:nvSpPr>
        <p:spPr>
          <a:xfrm>
            <a:off x="3953113" y="1086611"/>
            <a:ext cx="3234072" cy="5268469"/>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RÉSULTAT SEMI-FORMEL :</a:t>
            </a:r>
          </a:p>
          <a:p>
            <a:r>
              <a:rPr lang="fr-FR" sz="1400" dirty="0">
                <a:solidFill>
                  <a:schemeClr val="tx1"/>
                </a:solidFill>
              </a:rPr>
              <a:t>Bonjour </a:t>
            </a:r>
            <a:r>
              <a:rPr lang="fr-FR" sz="1400" dirty="0" err="1">
                <a:solidFill>
                  <a:schemeClr val="tx1"/>
                </a:solidFill>
              </a:rPr>
              <a:t>Élon</a:t>
            </a:r>
            <a:r>
              <a:rPr lang="fr-FR" sz="1400" dirty="0">
                <a:solidFill>
                  <a:schemeClr val="tx1"/>
                </a:solidFill>
              </a:rPr>
              <a:t>,</a:t>
            </a:r>
          </a:p>
          <a:p>
            <a:r>
              <a:rPr lang="fr-FR" sz="1400" dirty="0">
                <a:solidFill>
                  <a:schemeClr val="tx1"/>
                </a:solidFill>
              </a:rPr>
              <a:t>Je me permets de t'écrire car je serais très intéressé(e) par l'idée de rejoindre SpaceX.</a:t>
            </a:r>
          </a:p>
          <a:p>
            <a:r>
              <a:rPr lang="fr-FR" sz="1400" dirty="0">
                <a:solidFill>
                  <a:schemeClr val="tx1"/>
                </a:solidFill>
              </a:rPr>
              <a:t> J'apprécie particulièrement le travail accompli au sein de ton entreprise et je pense que mon expérience en gestion et administration pourrait constituer un véritable atout, même si aucun poste n'est actuellement publié.</a:t>
            </a:r>
          </a:p>
          <a:p>
            <a:r>
              <a:rPr lang="fr-FR" sz="1400" dirty="0">
                <a:solidFill>
                  <a:schemeClr val="tx1"/>
                </a:solidFill>
              </a:rPr>
              <a:t>Je serais ravi(e) d'échanger avec toi pour explorer ensemble d'éventuelles opportunités de collaboration. Je peux bien sûr t'envoyer mon CV et quelques informations complémentaires à ta convenance.</a:t>
            </a:r>
          </a:p>
          <a:p>
            <a:r>
              <a:rPr lang="fr-FR" sz="1400" dirty="0">
                <a:solidFill>
                  <a:schemeClr val="tx1"/>
                </a:solidFill>
              </a:rPr>
              <a:t>Au plaisir de pouvoir échanger prochainement avec toi !</a:t>
            </a:r>
          </a:p>
          <a:p>
            <a:r>
              <a:rPr lang="fr-FR" sz="1400" dirty="0">
                <a:solidFill>
                  <a:schemeClr val="tx1"/>
                </a:solidFill>
              </a:rPr>
              <a:t>Bien cordialement,</a:t>
            </a:r>
          </a:p>
          <a:p>
            <a:r>
              <a:rPr lang="fr-FR" sz="1400" dirty="0">
                <a:solidFill>
                  <a:schemeClr val="tx1"/>
                </a:solidFill>
              </a:rPr>
              <a:t>[Prénom]</a:t>
            </a:r>
          </a:p>
        </p:txBody>
      </p:sp>
      <p:pic>
        <p:nvPicPr>
          <p:cNvPr id="10" name="Image 9">
            <a:extLst>
              <a:ext uri="{FF2B5EF4-FFF2-40B4-BE49-F238E27FC236}">
                <a16:creationId xmlns:a16="http://schemas.microsoft.com/office/drawing/2014/main" id="{FF51FCFB-D50E-9502-4D55-E6F65C1DE7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626" y="2815718"/>
            <a:ext cx="3666097" cy="4042282"/>
          </a:xfrm>
          <a:prstGeom prst="rect">
            <a:avLst/>
          </a:prstGeom>
        </p:spPr>
      </p:pic>
      <p:sp>
        <p:nvSpPr>
          <p:cNvPr id="11" name="ZoneTexte 10">
            <a:extLst>
              <a:ext uri="{FF2B5EF4-FFF2-40B4-BE49-F238E27FC236}">
                <a16:creationId xmlns:a16="http://schemas.microsoft.com/office/drawing/2014/main" id="{4F95BD79-FD83-3CB9-3482-72157484E138}"/>
              </a:ext>
            </a:extLst>
          </p:cNvPr>
          <p:cNvSpPr txBox="1"/>
          <p:nvPr/>
        </p:nvSpPr>
        <p:spPr>
          <a:xfrm>
            <a:off x="-37010" y="581756"/>
            <a:ext cx="3773849" cy="4031873"/>
          </a:xfrm>
          <a:prstGeom prst="rect">
            <a:avLst/>
          </a:prstGeom>
          <a:noFill/>
        </p:spPr>
        <p:txBody>
          <a:bodyPr wrap="square">
            <a:spAutoFit/>
          </a:bodyPr>
          <a:lstStyle/>
          <a:p>
            <a:pPr algn="ctr"/>
            <a:r>
              <a:rPr lang="fr-FR" sz="1600" dirty="0">
                <a:solidFill>
                  <a:srgbClr val="27251E"/>
                </a:solidFill>
                <a:latin typeface="Arial" panose="020B0604020202020204" pitchFamily="34" charset="0"/>
                <a:ea typeface="Times New Roman" panose="02020603050405020304" pitchFamily="18" charset="0"/>
                <a:cs typeface="Arial" panose="020B0604020202020204" pitchFamily="34" charset="0"/>
              </a:rPr>
              <a:t>« </a:t>
            </a:r>
            <a:r>
              <a:rPr lang="fr-FR" sz="1600" dirty="0"/>
              <a:t>Salut </a:t>
            </a:r>
            <a:r>
              <a:rPr lang="fr-FR" sz="1600" dirty="0" err="1"/>
              <a:t>Élon</a:t>
            </a:r>
            <a:r>
              <a:rPr lang="fr-FR" sz="1600" dirty="0"/>
              <a:t>,</a:t>
            </a:r>
          </a:p>
          <a:p>
            <a:pPr algn="ctr"/>
            <a:r>
              <a:rPr lang="fr-FR" sz="1600" dirty="0"/>
              <a:t>Je me permets de t’écrire </a:t>
            </a:r>
            <a:br>
              <a:rPr lang="fr-FR" sz="1600" dirty="0"/>
            </a:br>
            <a:r>
              <a:rPr lang="fr-FR" sz="1600" dirty="0"/>
              <a:t>car je serais très </a:t>
            </a:r>
            <a:br>
              <a:rPr lang="fr-FR" sz="1600" dirty="0"/>
            </a:br>
            <a:r>
              <a:rPr lang="fr-FR" sz="1600" dirty="0"/>
              <a:t>intéressé(e) par l’idée de rejoindre SpaceX. J’apprécie particulièrement ton entreprise et je pense que mon expérience en gestion-administration pourrait être un plus. Je serais ravi(e) d’échanger avec toi pour voir une opportunité, même si aucun poste n’est actuellement publié.</a:t>
            </a:r>
            <a:br>
              <a:rPr lang="fr-FR" sz="1600" dirty="0"/>
            </a:br>
            <a:r>
              <a:rPr lang="fr-FR" sz="1600" dirty="0"/>
              <a:t>Je peux bien sûr t’envoyer </a:t>
            </a:r>
            <a:br>
              <a:rPr lang="fr-FR" sz="1600" dirty="0"/>
            </a:br>
            <a:r>
              <a:rPr lang="fr-FR" sz="1600" dirty="0"/>
              <a:t>mon CV et quelques </a:t>
            </a:r>
            <a:br>
              <a:rPr lang="fr-FR" sz="1600" dirty="0"/>
            </a:br>
            <a:r>
              <a:rPr lang="fr-FR" sz="1600" dirty="0"/>
              <a:t>informations </a:t>
            </a:r>
            <a:br>
              <a:rPr lang="fr-FR" sz="1600" dirty="0"/>
            </a:br>
            <a:r>
              <a:rPr lang="fr-FR" sz="1600" dirty="0"/>
              <a:t>complémentaires. </a:t>
            </a:r>
            <a:br>
              <a:rPr lang="fr-FR" sz="1600" dirty="0"/>
            </a:br>
            <a:r>
              <a:rPr lang="fr-FR" sz="1600" dirty="0"/>
              <a:t>Au plaisir d’échanger, </a:t>
            </a:r>
            <a:br>
              <a:rPr lang="fr-FR" sz="1600" dirty="0"/>
            </a:br>
            <a:r>
              <a:rPr lang="fr-FR" sz="1600" dirty="0"/>
              <a:t>[Prénom]</a:t>
            </a:r>
            <a:r>
              <a:rPr lang="fr-FR" sz="1600" dirty="0">
                <a:solidFill>
                  <a:srgbClr val="27251E"/>
                </a:solidFill>
                <a:effectLst/>
                <a:latin typeface="Arial" panose="020B0604020202020204" pitchFamily="34" charset="0"/>
                <a:ea typeface="Times New Roman" panose="02020603050405020304" pitchFamily="18" charset="0"/>
                <a:cs typeface="Arial" panose="020B0604020202020204" pitchFamily="34" charset="0"/>
              </a:rPr>
              <a:t> »</a:t>
            </a:r>
            <a:endParaRPr lang="fr-FR" sz="1600" dirty="0">
              <a:latin typeface="Arial" panose="020B0604020202020204" pitchFamily="34" charset="0"/>
              <a:cs typeface="Arial" panose="020B0604020202020204" pitchFamily="34" charset="0"/>
            </a:endParaRPr>
          </a:p>
        </p:txBody>
      </p:sp>
      <p:sp>
        <p:nvSpPr>
          <p:cNvPr id="12" name="ZoneTexte 11">
            <a:extLst>
              <a:ext uri="{FF2B5EF4-FFF2-40B4-BE49-F238E27FC236}">
                <a16:creationId xmlns:a16="http://schemas.microsoft.com/office/drawing/2014/main" id="{46A36BCB-9C1F-93F0-E670-3F100EA370BE}"/>
              </a:ext>
            </a:extLst>
          </p:cNvPr>
          <p:cNvSpPr txBox="1"/>
          <p:nvPr/>
        </p:nvSpPr>
        <p:spPr>
          <a:xfrm>
            <a:off x="915502" y="5445247"/>
            <a:ext cx="497252" cy="830997"/>
          </a:xfrm>
          <a:prstGeom prst="rect">
            <a:avLst/>
          </a:prstGeom>
          <a:noFill/>
        </p:spPr>
        <p:txBody>
          <a:bodyPr wrap="none" rtlCol="0">
            <a:spAutoFit/>
          </a:bodyPr>
          <a:lstStyle/>
          <a:p>
            <a:r>
              <a:rPr lang="fr-FR" sz="4800" b="1" dirty="0">
                <a:solidFill>
                  <a:srgbClr val="FF0000"/>
                </a:solidFill>
              </a:rPr>
              <a:t>3</a:t>
            </a:r>
          </a:p>
        </p:txBody>
      </p:sp>
    </p:spTree>
    <p:extLst>
      <p:ext uri="{BB962C8B-B14F-4D97-AF65-F5344CB8AC3E}">
        <p14:creationId xmlns:p14="http://schemas.microsoft.com/office/powerpoint/2010/main" val="233236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4590AAF6-C7C4-861E-87BF-F524C7B022CF}"/>
              </a:ext>
            </a:extLst>
          </p:cNvPr>
          <p:cNvGraphicFramePr>
            <a:graphicFrameLocks noGrp="1"/>
          </p:cNvGraphicFramePr>
          <p:nvPr>
            <p:extLst>
              <p:ext uri="{D42A27DB-BD31-4B8C-83A1-F6EECF244321}">
                <p14:modId xmlns:p14="http://schemas.microsoft.com/office/powerpoint/2010/main" val="1765710364"/>
              </p:ext>
            </p:extLst>
          </p:nvPr>
        </p:nvGraphicFramePr>
        <p:xfrm>
          <a:off x="64008" y="954459"/>
          <a:ext cx="11990386" cy="5796280"/>
        </p:xfrm>
        <a:graphic>
          <a:graphicData uri="http://schemas.openxmlformats.org/drawingml/2006/table">
            <a:tbl>
              <a:tblPr firstRow="1" bandRow="1">
                <a:tableStyleId>{5C22544A-7EE6-4342-B048-85BDC9FD1C3A}</a:tableStyleId>
              </a:tblPr>
              <a:tblGrid>
                <a:gridCol w="653938">
                  <a:extLst>
                    <a:ext uri="{9D8B030D-6E8A-4147-A177-3AD203B41FA5}">
                      <a16:colId xmlns:a16="http://schemas.microsoft.com/office/drawing/2014/main" val="429488665"/>
                    </a:ext>
                  </a:extLst>
                </a:gridCol>
                <a:gridCol w="3874360">
                  <a:extLst>
                    <a:ext uri="{9D8B030D-6E8A-4147-A177-3AD203B41FA5}">
                      <a16:colId xmlns:a16="http://schemas.microsoft.com/office/drawing/2014/main" val="1373026951"/>
                    </a:ext>
                  </a:extLst>
                </a:gridCol>
                <a:gridCol w="4839630">
                  <a:extLst>
                    <a:ext uri="{9D8B030D-6E8A-4147-A177-3AD203B41FA5}">
                      <a16:colId xmlns:a16="http://schemas.microsoft.com/office/drawing/2014/main" val="3982388204"/>
                    </a:ext>
                  </a:extLst>
                </a:gridCol>
                <a:gridCol w="2622458">
                  <a:extLst>
                    <a:ext uri="{9D8B030D-6E8A-4147-A177-3AD203B41FA5}">
                      <a16:colId xmlns:a16="http://schemas.microsoft.com/office/drawing/2014/main" val="45369058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t>N°</a:t>
                      </a:r>
                    </a:p>
                  </a:txBody>
                  <a:tcPr/>
                </a:tc>
                <a:tc>
                  <a:txBody>
                    <a:bodyPr/>
                    <a:lstStyle/>
                    <a:p>
                      <a:pPr algn="ctr"/>
                      <a:r>
                        <a:rPr lang="fr-FR" sz="1200" dirty="0"/>
                        <a:t>Message informel</a:t>
                      </a:r>
                    </a:p>
                  </a:txBody>
                  <a:tcPr/>
                </a:tc>
                <a:tc>
                  <a:txBody>
                    <a:bodyPr/>
                    <a:lstStyle/>
                    <a:p>
                      <a:pPr algn="ctr"/>
                      <a:r>
                        <a:rPr lang="fr-FR" sz="1200" dirty="0"/>
                        <a:t>Version formelle retenue</a:t>
                      </a:r>
                    </a:p>
                  </a:txBody>
                  <a:tcPr/>
                </a:tc>
                <a:tc>
                  <a:txBody>
                    <a:bodyPr/>
                    <a:lstStyle/>
                    <a:p>
                      <a:pPr algn="ctr"/>
                      <a:r>
                        <a:rPr lang="fr-FR" sz="1200" dirty="0"/>
                        <a:t>Justification</a:t>
                      </a:r>
                    </a:p>
                  </a:txBody>
                  <a:tcPr/>
                </a:tc>
                <a:extLst>
                  <a:ext uri="{0D108BD9-81ED-4DB2-BD59-A6C34878D82A}">
                    <a16:rowId xmlns:a16="http://schemas.microsoft.com/office/drawing/2014/main" val="508674623"/>
                  </a:ext>
                </a:extLst>
              </a:tr>
              <a:tr h="370840">
                <a:tc>
                  <a:txBody>
                    <a:bodyPr/>
                    <a:lstStyle/>
                    <a:p>
                      <a:pPr algn="ctr"/>
                      <a:r>
                        <a:rPr lang="fr-FR" b="1" dirty="0">
                          <a:solidFill>
                            <a:srgbClr val="FF0000"/>
                          </a:solidFill>
                        </a:rPr>
                        <a:t>1</a:t>
                      </a:r>
                    </a:p>
                  </a:txBody>
                  <a:tcPr/>
                </a:tc>
                <a:tc>
                  <a:txBody>
                    <a:bodyPr/>
                    <a:lstStyle/>
                    <a:p>
                      <a:r>
                        <a:rPr lang="fr-FR" sz="1300" dirty="0"/>
                        <a:t>« Bonjour Bob,</a:t>
                      </a:r>
                      <a:br>
                        <a:rPr lang="fr-FR" sz="1300" dirty="0"/>
                      </a:br>
                      <a:r>
                        <a:rPr lang="fr-FR" sz="1300" dirty="0"/>
                        <a:t>Je reviens vers toi pour la livraison du photocopieur prévu  en octobre. Peux-tu me dire où cela en est et me confirmer la date prévue ? </a:t>
                      </a:r>
                    </a:p>
                    <a:p>
                      <a:r>
                        <a:rPr lang="fr-FR" sz="1300" dirty="0"/>
                        <a:t>Merci d’avance pour ton retour.</a:t>
                      </a:r>
                    </a:p>
                    <a:p>
                      <a:r>
                        <a:rPr lang="fr-FR" sz="1300" dirty="0"/>
                        <a:t>Bonne journée ! </a:t>
                      </a:r>
                    </a:p>
                    <a:p>
                      <a:r>
                        <a:rPr lang="fr-FR" sz="1300" dirty="0"/>
                        <a:t>[Prénom] »</a:t>
                      </a: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3311052895"/>
                  </a:ext>
                </a:extLst>
              </a:tr>
              <a:tr h="370840">
                <a:tc>
                  <a:txBody>
                    <a:bodyPr/>
                    <a:lstStyle/>
                    <a:p>
                      <a:pPr algn="ctr"/>
                      <a:r>
                        <a:rPr lang="fr-FR" b="1" dirty="0">
                          <a:solidFill>
                            <a:srgbClr val="FF0000"/>
                          </a:solidFill>
                        </a:rPr>
                        <a:t>2</a:t>
                      </a:r>
                    </a:p>
                  </a:txBody>
                  <a:tcPr/>
                </a:tc>
                <a:tc>
                  <a:txBody>
                    <a:bodyPr/>
                    <a:lstStyle/>
                    <a:p>
                      <a:r>
                        <a:rPr lang="fr-FR" sz="1300" dirty="0"/>
                        <a:t>« Hello Laure,</a:t>
                      </a:r>
                      <a:br>
                        <a:rPr lang="fr-FR" sz="1300" dirty="0"/>
                      </a:br>
                      <a:r>
                        <a:rPr lang="fr-FR" sz="1300" dirty="0"/>
                        <a:t>Je souhaiterais poser des congés du 21 au 25 septembre inclus. Peux-tu me confirmer si cela convient de ton côté ?</a:t>
                      </a:r>
                      <a:br>
                        <a:rPr lang="fr-FR" sz="1300" dirty="0"/>
                      </a:br>
                      <a:r>
                        <a:rPr lang="fr-FR" sz="1300" dirty="0"/>
                        <a:t>Merci d’avance pour ton retour.</a:t>
                      </a:r>
                    </a:p>
                    <a:p>
                      <a:r>
                        <a:rPr lang="fr-FR" sz="1300" dirty="0"/>
                        <a:t>À bientôt ! </a:t>
                      </a:r>
                      <a:br>
                        <a:rPr lang="fr-FR" sz="1300" dirty="0"/>
                      </a:br>
                      <a:r>
                        <a:rPr lang="fr-FR" sz="1300" dirty="0"/>
                        <a:t>[Prénom] »</a:t>
                      </a: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379457630"/>
                  </a:ext>
                </a:extLst>
              </a:tr>
              <a:tr h="370840">
                <a:tc>
                  <a:txBody>
                    <a:bodyPr/>
                    <a:lstStyle/>
                    <a:p>
                      <a:pPr algn="ctr"/>
                      <a:r>
                        <a:rPr lang="fr-FR" b="1" dirty="0">
                          <a:solidFill>
                            <a:srgbClr val="FF0000"/>
                          </a:solidFill>
                        </a:rPr>
                        <a:t>3</a:t>
                      </a:r>
                    </a:p>
                  </a:txBody>
                  <a:tcPr/>
                </a:tc>
                <a:tc>
                  <a:txBody>
                    <a:bodyPr/>
                    <a:lstStyle/>
                    <a:p>
                      <a:r>
                        <a:rPr lang="fr-FR" sz="1300" dirty="0"/>
                        <a:t>« Salut </a:t>
                      </a:r>
                      <a:r>
                        <a:rPr lang="fr-FR" sz="1300" dirty="0" err="1"/>
                        <a:t>Élon</a:t>
                      </a:r>
                      <a:r>
                        <a:rPr lang="fr-FR" sz="1300" dirty="0"/>
                        <a:t>,</a:t>
                      </a:r>
                    </a:p>
                    <a:p>
                      <a:r>
                        <a:rPr lang="fr-FR" sz="1300" dirty="0"/>
                        <a:t>Je me permets de t’écrire </a:t>
                      </a:r>
                      <a:br>
                        <a:rPr lang="fr-FR" sz="1300" dirty="0"/>
                      </a:br>
                      <a:r>
                        <a:rPr lang="fr-FR" sz="1300" dirty="0"/>
                        <a:t>car je serais très intéressé(e) par l’idée de rejoindre SpaceX. J’apprécie particulièrement ton entreprise et je pense que mon expérience en gestion-administration pourrait être un plus. Je serais ravi(e) d’échanger avec toi pour voir une opportunité, même si aucun poste n’est actuellement publié.</a:t>
                      </a:r>
                      <a:br>
                        <a:rPr lang="fr-FR" sz="1300" dirty="0"/>
                      </a:br>
                      <a:r>
                        <a:rPr lang="fr-FR" sz="1300" dirty="0"/>
                        <a:t>Je peux bien sûr t’envoyer mon CV et quelques informations complémentaires. </a:t>
                      </a:r>
                      <a:br>
                        <a:rPr lang="fr-FR" sz="1300" dirty="0"/>
                      </a:br>
                      <a:r>
                        <a:rPr lang="fr-FR" sz="1300" dirty="0"/>
                        <a:t>Au plaisir d’échanger, </a:t>
                      </a:r>
                      <a:br>
                        <a:rPr lang="fr-FR" sz="1300" dirty="0"/>
                      </a:br>
                      <a:r>
                        <a:rPr lang="fr-FR" sz="1300" dirty="0"/>
                        <a:t>[Prénom] »</a:t>
                      </a:r>
                    </a:p>
                  </a:txBody>
                  <a:tcPr/>
                </a:tc>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331662037"/>
                  </a:ext>
                </a:extLst>
              </a:tr>
            </a:tbl>
          </a:graphicData>
        </a:graphic>
      </p:graphicFrame>
      <p:pic>
        <p:nvPicPr>
          <p:cNvPr id="4" name="Image 13">
            <a:hlinkClick r:id="" action="ppaction://noaction"/>
            <a:extLst>
              <a:ext uri="{FF2B5EF4-FFF2-40B4-BE49-F238E27FC236}">
                <a16:creationId xmlns:a16="http://schemas.microsoft.com/office/drawing/2014/main" id="{A1313A42-A5FF-85F8-5B5F-E442EC0B31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B5A930BA-D3EE-9087-1057-FA285864AFDF}"/>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C8D02F7B-500B-D81C-232A-8A172141DB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D86352DC-D175-E85A-F920-D9FDE936B9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8" name="Image 7">
            <a:extLst>
              <a:ext uri="{FF2B5EF4-FFF2-40B4-BE49-F238E27FC236}">
                <a16:creationId xmlns:a16="http://schemas.microsoft.com/office/drawing/2014/main" id="{C60F6680-9B25-80CB-47B4-5F06863A169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6" y="143241"/>
            <a:ext cx="1275148" cy="935109"/>
          </a:xfrm>
          <a:prstGeom prst="rect">
            <a:avLst/>
          </a:prstGeom>
        </p:spPr>
      </p:pic>
      <p:sp>
        <p:nvSpPr>
          <p:cNvPr id="9" name="ZoneTexte 8">
            <a:extLst>
              <a:ext uri="{FF2B5EF4-FFF2-40B4-BE49-F238E27FC236}">
                <a16:creationId xmlns:a16="http://schemas.microsoft.com/office/drawing/2014/main" id="{B195C801-944D-6651-A12A-1CFF1BD6993A}"/>
              </a:ext>
            </a:extLst>
          </p:cNvPr>
          <p:cNvSpPr txBox="1"/>
          <p:nvPr/>
        </p:nvSpPr>
        <p:spPr>
          <a:xfrm>
            <a:off x="1513963" y="206095"/>
            <a:ext cx="9109213"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Exercice guidé : transformer plusieurs messages</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3" name="ZoneTexte 2">
            <a:extLst>
              <a:ext uri="{FF2B5EF4-FFF2-40B4-BE49-F238E27FC236}">
                <a16:creationId xmlns:a16="http://schemas.microsoft.com/office/drawing/2014/main" id="{C78B1483-3B32-1576-5D65-8B11DB97BF6A}"/>
              </a:ext>
            </a:extLst>
          </p:cNvPr>
          <p:cNvSpPr txBox="1"/>
          <p:nvPr/>
        </p:nvSpPr>
        <p:spPr>
          <a:xfrm>
            <a:off x="64008" y="610795"/>
            <a:ext cx="11990386" cy="369332"/>
          </a:xfrm>
          <a:prstGeom prst="rect">
            <a:avLst/>
          </a:prstGeom>
          <a:noFill/>
        </p:spPr>
        <p:txBody>
          <a:bodyPr wrap="square">
            <a:spAutoFit/>
          </a:bodyPr>
          <a:lstStyle/>
          <a:p>
            <a:pPr algn="ctr"/>
            <a:r>
              <a:rPr lang="fr-FR" i="1" dirty="0">
                <a:solidFill>
                  <a:srgbClr val="7030A0"/>
                </a:solidFill>
              </a:rPr>
              <a:t>Tableau analytique des messages </a:t>
            </a:r>
            <a:r>
              <a:rPr lang="fr-FR" b="1" dirty="0">
                <a:solidFill>
                  <a:srgbClr val="FF0000"/>
                </a:solidFill>
              </a:rPr>
              <a:t>1</a:t>
            </a:r>
            <a:r>
              <a:rPr lang="fr-FR" i="1" dirty="0">
                <a:solidFill>
                  <a:srgbClr val="7030A0"/>
                </a:solidFill>
              </a:rPr>
              <a:t>, </a:t>
            </a:r>
            <a:r>
              <a:rPr lang="fr-FR" b="1" dirty="0">
                <a:solidFill>
                  <a:srgbClr val="FF0000"/>
                </a:solidFill>
              </a:rPr>
              <a:t>2</a:t>
            </a:r>
            <a:r>
              <a:rPr lang="fr-FR" i="1" dirty="0">
                <a:solidFill>
                  <a:srgbClr val="7030A0"/>
                </a:solidFill>
              </a:rPr>
              <a:t> et </a:t>
            </a:r>
            <a:r>
              <a:rPr lang="fr-FR" b="1" dirty="0">
                <a:solidFill>
                  <a:srgbClr val="FF0000"/>
                </a:solidFill>
              </a:rPr>
              <a:t>3</a:t>
            </a:r>
            <a:r>
              <a:rPr lang="fr-FR" i="1" dirty="0">
                <a:solidFill>
                  <a:srgbClr val="7030A0"/>
                </a:solidFill>
              </a:rPr>
              <a:t>.</a:t>
            </a:r>
          </a:p>
        </p:txBody>
      </p:sp>
    </p:spTree>
    <p:extLst>
      <p:ext uri="{BB962C8B-B14F-4D97-AF65-F5344CB8AC3E}">
        <p14:creationId xmlns:p14="http://schemas.microsoft.com/office/powerpoint/2010/main" val="2859999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ZoneTexte 11">
            <a:extLst>
              <a:ext uri="{FF2B5EF4-FFF2-40B4-BE49-F238E27FC236}">
                <a16:creationId xmlns:a16="http://schemas.microsoft.com/office/drawing/2014/main" id="{D94A2A86-A843-7BA5-29FE-769FF0AB3E71}"/>
              </a:ext>
            </a:extLst>
          </p:cNvPr>
          <p:cNvSpPr txBox="1"/>
          <p:nvPr/>
        </p:nvSpPr>
        <p:spPr>
          <a:xfrm>
            <a:off x="137606" y="1760514"/>
            <a:ext cx="4231343" cy="1769715"/>
          </a:xfrm>
          <a:prstGeom prst="rect">
            <a:avLst/>
          </a:prstGeom>
          <a:noFill/>
        </p:spPr>
        <p:txBody>
          <a:bodyPr wrap="square">
            <a:spAutoFit/>
          </a:bodyPr>
          <a:lstStyle/>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27251E"/>
                </a:solidFill>
                <a:ea typeface="Times New Roman" panose="02020603050405020304" pitchFamily="18" charset="0"/>
                <a:cs typeface="Times New Roman" panose="02020603050405020304" pitchFamily="18" charset="0"/>
              </a:rPr>
              <a:t>Mairie</a:t>
            </a:r>
            <a:r>
              <a:rPr lang="fr-FR" sz="1200" dirty="0">
                <a:solidFill>
                  <a:srgbClr val="27251E"/>
                </a:solidFill>
                <a:ea typeface="Times New Roman" panose="02020603050405020304" pitchFamily="18" charset="0"/>
                <a:cs typeface="Times New Roman" panose="02020603050405020304" pitchFamily="18" charset="0"/>
              </a:rPr>
              <a:t> du TRÉPORT ;</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27251E"/>
                </a:solidFill>
                <a:ea typeface="Times New Roman" panose="02020603050405020304" pitchFamily="18" charset="0"/>
                <a:cs typeface="Times New Roman" panose="02020603050405020304" pitchFamily="18" charset="0"/>
              </a:rPr>
              <a:t>URSSAF</a:t>
            </a:r>
            <a:r>
              <a:rPr lang="fr-FR" sz="1200" dirty="0">
                <a:solidFill>
                  <a:srgbClr val="27251E"/>
                </a:solidFill>
                <a:ea typeface="Times New Roman" panose="02020603050405020304" pitchFamily="18" charset="0"/>
                <a:cs typeface="Times New Roman" panose="02020603050405020304" pitchFamily="18" charset="0"/>
              </a:rPr>
              <a:t> (Union de Recouvrement des Cotisations de Sécurité Sociale et d’Allocations Familiales) ;</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27251E"/>
                </a:solidFill>
                <a:ea typeface="Times New Roman" panose="02020603050405020304" pitchFamily="18" charset="0"/>
                <a:cs typeface="Times New Roman" panose="02020603050405020304" pitchFamily="18" charset="0"/>
              </a:rPr>
              <a:t>ENEDIS</a:t>
            </a:r>
            <a:r>
              <a:rPr lang="fr-FR" sz="1200" dirty="0">
                <a:solidFill>
                  <a:srgbClr val="27251E"/>
                </a:solidFill>
                <a:ea typeface="Times New Roman" panose="02020603050405020304" pitchFamily="18" charset="0"/>
                <a:cs typeface="Times New Roman" panose="02020603050405020304" pitchFamily="18" charset="0"/>
              </a:rPr>
              <a:t> (Service public de gestion du réseau de distribution d’énergie) ;</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27251E"/>
                </a:solidFill>
                <a:ea typeface="Times New Roman" panose="02020603050405020304" pitchFamily="18" charset="0"/>
                <a:cs typeface="Times New Roman" panose="02020603050405020304" pitchFamily="18" charset="0"/>
              </a:rPr>
              <a:t>CANAL +</a:t>
            </a:r>
            <a:r>
              <a:rPr lang="fr-FR" sz="1200" dirty="0">
                <a:solidFill>
                  <a:srgbClr val="27251E"/>
                </a:solidFill>
                <a:ea typeface="Times New Roman" panose="02020603050405020304" pitchFamily="18" charset="0"/>
                <a:cs typeface="Times New Roman" panose="02020603050405020304" pitchFamily="18" charset="0"/>
              </a:rPr>
              <a:t> (Chaîne française de télévision à péages) ;</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27251E"/>
                </a:solidFill>
                <a:ea typeface="Times New Roman" panose="02020603050405020304" pitchFamily="18" charset="0"/>
                <a:cs typeface="Times New Roman" panose="02020603050405020304" pitchFamily="18" charset="0"/>
              </a:rPr>
              <a:t>LECLERC</a:t>
            </a:r>
            <a:r>
              <a:rPr lang="fr-FR" sz="1200" dirty="0">
                <a:solidFill>
                  <a:srgbClr val="27251E"/>
                </a:solidFill>
                <a:ea typeface="Times New Roman" panose="02020603050405020304" pitchFamily="18" charset="0"/>
                <a:cs typeface="Times New Roman" panose="02020603050405020304" pitchFamily="18" charset="0"/>
              </a:rPr>
              <a:t> (Enseigne française de grande distribution).</a:t>
            </a:r>
          </a:p>
        </p:txBody>
      </p:sp>
      <p:pic>
        <p:nvPicPr>
          <p:cNvPr id="4" name="Image 13">
            <a:hlinkClick r:id="" action="ppaction://noaction"/>
            <a:extLst>
              <a:ext uri="{FF2B5EF4-FFF2-40B4-BE49-F238E27FC236}">
                <a16:creationId xmlns:a16="http://schemas.microsoft.com/office/drawing/2014/main" id="{E565815E-82E1-6707-A060-8B6491AF88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DD22F8C2-D7FC-AD46-3F85-466C3C566D9A}"/>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FC58C62C-EEB2-3FD3-22BE-31FC1C4B8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88DA723E-A4AD-0B35-6489-6EA3451D5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9" name="Image 8">
            <a:extLst>
              <a:ext uri="{FF2B5EF4-FFF2-40B4-BE49-F238E27FC236}">
                <a16:creationId xmlns:a16="http://schemas.microsoft.com/office/drawing/2014/main" id="{9881A99F-505F-4B7E-03EC-19612088D5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6" y="143241"/>
            <a:ext cx="1275148" cy="935108"/>
          </a:xfrm>
          <a:prstGeom prst="rect">
            <a:avLst/>
          </a:prstGeom>
        </p:spPr>
      </p:pic>
      <p:sp>
        <p:nvSpPr>
          <p:cNvPr id="2" name="ZoneTexte 1">
            <a:extLst>
              <a:ext uri="{FF2B5EF4-FFF2-40B4-BE49-F238E27FC236}">
                <a16:creationId xmlns:a16="http://schemas.microsoft.com/office/drawing/2014/main" id="{B60A333B-16AB-2AD2-0EF1-EA696974F818}"/>
              </a:ext>
            </a:extLst>
          </p:cNvPr>
          <p:cNvSpPr txBox="1"/>
          <p:nvPr/>
        </p:nvSpPr>
        <p:spPr>
          <a:xfrm>
            <a:off x="1513963" y="206095"/>
            <a:ext cx="9109213"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Production autonome : rédiger un courriel professionnel </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sp>
        <p:nvSpPr>
          <p:cNvPr id="3" name="ZoneTexte 2">
            <a:extLst>
              <a:ext uri="{FF2B5EF4-FFF2-40B4-BE49-F238E27FC236}">
                <a16:creationId xmlns:a16="http://schemas.microsoft.com/office/drawing/2014/main" id="{428276C1-F3C7-16EA-CC77-E01E83DC2C8F}"/>
              </a:ext>
            </a:extLst>
          </p:cNvPr>
          <p:cNvSpPr txBox="1"/>
          <p:nvPr/>
        </p:nvSpPr>
        <p:spPr>
          <a:xfrm>
            <a:off x="2087195" y="744147"/>
            <a:ext cx="3801035" cy="369332"/>
          </a:xfrm>
          <a:prstGeom prst="rect">
            <a:avLst/>
          </a:prstGeom>
          <a:noFill/>
        </p:spPr>
        <p:txBody>
          <a:bodyPr wrap="square">
            <a:spAutoFit/>
          </a:bodyPr>
          <a:lstStyle/>
          <a:p>
            <a:r>
              <a:rPr lang="fr-FR" sz="1800" dirty="0">
                <a:solidFill>
                  <a:srgbClr val="00B0F0"/>
                </a:solidFill>
                <a:effectLst/>
                <a:ea typeface="Times New Roman" panose="02020603050405020304" pitchFamily="18" charset="0"/>
                <a:cs typeface="Times New Roman" panose="02020603050405020304" pitchFamily="18" charset="0"/>
              </a:rPr>
              <a:t>En classe, les binômes choisissent :</a:t>
            </a:r>
            <a:endParaRPr lang="fr-FR" dirty="0">
              <a:solidFill>
                <a:srgbClr val="00B0F0"/>
              </a:solidFill>
            </a:endParaRPr>
          </a:p>
        </p:txBody>
      </p:sp>
      <p:sp>
        <p:nvSpPr>
          <p:cNvPr id="8" name="ZoneTexte 7">
            <a:extLst>
              <a:ext uri="{FF2B5EF4-FFF2-40B4-BE49-F238E27FC236}">
                <a16:creationId xmlns:a16="http://schemas.microsoft.com/office/drawing/2014/main" id="{B7B35461-A024-C593-88DE-C0B2D9DE646A}"/>
              </a:ext>
            </a:extLst>
          </p:cNvPr>
          <p:cNvSpPr txBox="1"/>
          <p:nvPr/>
        </p:nvSpPr>
        <p:spPr>
          <a:xfrm>
            <a:off x="137607" y="1154736"/>
            <a:ext cx="4873664" cy="342466"/>
          </a:xfrm>
          <a:prstGeom prst="rect">
            <a:avLst/>
          </a:prstGeom>
          <a:noFill/>
        </p:spPr>
        <p:txBody>
          <a:bodyPr wrap="square">
            <a:spAutoFit/>
          </a:bodyPr>
          <a:lstStyle/>
          <a:p>
            <a:pPr marL="0" lvl="1">
              <a:lnSpc>
                <a:spcPct val="107000"/>
              </a:lnSpc>
              <a:spcAft>
                <a:spcPts val="600"/>
              </a:spcAft>
              <a:buSzPts val="1000"/>
              <a:tabLst>
                <a:tab pos="914400" algn="l"/>
              </a:tabLst>
            </a:pPr>
            <a:r>
              <a:rPr lang="fr-FR" sz="1600" b="1" dirty="0">
                <a:solidFill>
                  <a:srgbClr val="27251E"/>
                </a:solidFill>
                <a:effectLst/>
                <a:latin typeface="Arial" panose="020B0604020202020204" pitchFamily="34" charset="0"/>
                <a:ea typeface="Calibri" panose="020F0502020204030204" pitchFamily="34" charset="0"/>
                <a:cs typeface="Arial" panose="020B0604020202020204" pitchFamily="34" charset="0"/>
              </a:rPr>
              <a:t>1.</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Une </a:t>
            </a:r>
            <a:r>
              <a:rPr lang="fr-FR" sz="1600" b="1" dirty="0">
                <a:solidFill>
                  <a:srgbClr val="27251E"/>
                </a:solidFill>
                <a:effectLst/>
                <a:latin typeface="Arial" panose="020B0604020202020204" pitchFamily="34" charset="0"/>
                <a:ea typeface="Calibri" panose="020F0502020204030204" pitchFamily="34" charset="0"/>
                <a:cs typeface="Arial" panose="020B0604020202020204" pitchFamily="34" charset="0"/>
              </a:rPr>
              <a:t>SITUATION</a:t>
            </a:r>
            <a:r>
              <a:rPr lang="fr-FR" sz="1600" dirty="0">
                <a:solidFill>
                  <a:srgbClr val="27251E"/>
                </a:solidFill>
                <a:effectLst/>
                <a:latin typeface="Arial" panose="020B0604020202020204" pitchFamily="34" charset="0"/>
                <a:ea typeface="Calibri" panose="020F0502020204030204" pitchFamily="34" charset="0"/>
                <a:cs typeface="Arial" panose="020B0604020202020204" pitchFamily="34" charset="0"/>
              </a:rPr>
              <a:t> parmi les suivantes :</a:t>
            </a:r>
          </a:p>
        </p:txBody>
      </p:sp>
      <p:sp>
        <p:nvSpPr>
          <p:cNvPr id="10" name="ZoneTexte 9">
            <a:extLst>
              <a:ext uri="{FF2B5EF4-FFF2-40B4-BE49-F238E27FC236}">
                <a16:creationId xmlns:a16="http://schemas.microsoft.com/office/drawing/2014/main" id="{15DE1B74-15F3-8C6D-CAC6-DF13ADA1FABD}"/>
              </a:ext>
            </a:extLst>
          </p:cNvPr>
          <p:cNvSpPr txBox="1"/>
          <p:nvPr/>
        </p:nvSpPr>
        <p:spPr>
          <a:xfrm>
            <a:off x="8048154" y="1760514"/>
            <a:ext cx="4143846" cy="1374479"/>
          </a:xfrm>
          <a:prstGeom prst="rect">
            <a:avLst/>
          </a:prstGeom>
          <a:noFill/>
        </p:spPr>
        <p:txBody>
          <a:bodyPr wrap="square">
            <a:spAutoFit/>
          </a:bodyPr>
          <a:lstStyle/>
          <a:p>
            <a:pPr marL="268288" lvl="1" indent="-260350">
              <a:lnSpc>
                <a:spcPct val="107000"/>
              </a:lnSpc>
              <a:spcAft>
                <a:spcPts val="600"/>
              </a:spcAft>
              <a:buSzPts val="1000"/>
              <a:buFont typeface="Wingdings" panose="05000000000000000000" pitchFamily="2" charset="2"/>
              <a:buChar char="q"/>
              <a:tabLst>
                <a:tab pos="268288" algn="l"/>
              </a:tabLst>
            </a:pPr>
            <a:r>
              <a:rPr lang="fr-FR" sz="1200" dirty="0">
                <a:solidFill>
                  <a:srgbClr val="27251E"/>
                </a:solidFill>
                <a:latin typeface="Georgia" panose="02040502050405020303" pitchFamily="18" charset="0"/>
                <a:ea typeface="Times New Roman" panose="02020603050405020304" pitchFamily="18" charset="0"/>
                <a:cs typeface="Times New Roman" panose="02020603050405020304" pitchFamily="18" charset="0"/>
              </a:rPr>
              <a:t>Demander un rendez-vous à ... ;</a:t>
            </a:r>
          </a:p>
          <a:p>
            <a:pPr marL="268288" lvl="1" indent="-260350">
              <a:lnSpc>
                <a:spcPct val="107000"/>
              </a:lnSpc>
              <a:spcAft>
                <a:spcPts val="600"/>
              </a:spcAft>
              <a:buSzPts val="1000"/>
              <a:buFont typeface="Wingdings" panose="05000000000000000000" pitchFamily="2" charset="2"/>
              <a:buChar char="q"/>
              <a:tabLst>
                <a:tab pos="268288" algn="l"/>
              </a:tabLst>
            </a:pPr>
            <a:r>
              <a:rPr lang="fr-FR" sz="1200" dirty="0">
                <a:solidFill>
                  <a:srgbClr val="27251E"/>
                </a:solidFill>
                <a:latin typeface="Georgia" panose="02040502050405020303" pitchFamily="18" charset="0"/>
                <a:ea typeface="Times New Roman" panose="02020603050405020304" pitchFamily="18" charset="0"/>
                <a:cs typeface="Times New Roman" panose="02020603050405020304" pitchFamily="18" charset="0"/>
              </a:rPr>
              <a:t>Relancer un fournisseur en retard de livraison ;</a:t>
            </a:r>
          </a:p>
          <a:p>
            <a:pPr marL="268288" lvl="1" indent="-260350">
              <a:lnSpc>
                <a:spcPct val="107000"/>
              </a:lnSpc>
              <a:spcAft>
                <a:spcPts val="600"/>
              </a:spcAft>
              <a:buSzPts val="1000"/>
              <a:buFont typeface="Wingdings" panose="05000000000000000000" pitchFamily="2" charset="2"/>
              <a:buChar char="q"/>
              <a:tabLst>
                <a:tab pos="268288" algn="l"/>
              </a:tabLst>
            </a:pPr>
            <a:r>
              <a:rPr lang="fr-FR" sz="1200" dirty="0">
                <a:solidFill>
                  <a:srgbClr val="27251E"/>
                </a:solidFill>
                <a:latin typeface="Georgia" panose="02040502050405020303" pitchFamily="18" charset="0"/>
                <a:ea typeface="Times New Roman" panose="02020603050405020304" pitchFamily="18" charset="0"/>
                <a:cs typeface="Times New Roman" panose="02020603050405020304" pitchFamily="18" charset="0"/>
              </a:rPr>
              <a:t>Écrire une candidature spontanée à une entreprise ;</a:t>
            </a:r>
          </a:p>
          <a:p>
            <a:pPr marL="268288" lvl="1" indent="-260350">
              <a:lnSpc>
                <a:spcPct val="107000"/>
              </a:lnSpc>
              <a:spcAft>
                <a:spcPts val="600"/>
              </a:spcAft>
              <a:buSzPts val="1000"/>
              <a:buFont typeface="Wingdings" panose="05000000000000000000" pitchFamily="2" charset="2"/>
              <a:buChar char="q"/>
              <a:tabLst>
                <a:tab pos="268288" algn="l"/>
              </a:tabLst>
            </a:pPr>
            <a:r>
              <a:rPr lang="fr-FR" sz="1200" dirty="0">
                <a:solidFill>
                  <a:srgbClr val="27251E"/>
                </a:solidFill>
                <a:latin typeface="Georgia" panose="02040502050405020303" pitchFamily="18" charset="0"/>
                <a:ea typeface="Times New Roman" panose="02020603050405020304" pitchFamily="18" charset="0"/>
                <a:cs typeface="Times New Roman" panose="02020603050405020304" pitchFamily="18" charset="0"/>
              </a:rPr>
              <a:t>Démarcher, solliciter un client ou un usager ;</a:t>
            </a:r>
          </a:p>
          <a:p>
            <a:pPr marL="268288" lvl="1" indent="-260350">
              <a:lnSpc>
                <a:spcPct val="107000"/>
              </a:lnSpc>
              <a:spcAft>
                <a:spcPts val="600"/>
              </a:spcAft>
              <a:buSzPts val="1000"/>
              <a:buFont typeface="Wingdings" panose="05000000000000000000" pitchFamily="2" charset="2"/>
              <a:buChar char="q"/>
              <a:tabLst>
                <a:tab pos="268288" algn="l"/>
              </a:tabLst>
            </a:pPr>
            <a:r>
              <a:rPr lang="fr-FR" sz="1200" dirty="0">
                <a:solidFill>
                  <a:srgbClr val="27251E"/>
                </a:solidFill>
                <a:latin typeface="Georgia" panose="02040502050405020303" pitchFamily="18" charset="0"/>
                <a:ea typeface="Times New Roman" panose="02020603050405020304" pitchFamily="18" charset="0"/>
                <a:cs typeface="Times New Roman" panose="02020603050405020304" pitchFamily="18" charset="0"/>
              </a:rPr>
              <a:t>Demander une information à un service administratif.</a:t>
            </a:r>
          </a:p>
        </p:txBody>
      </p:sp>
      <p:pic>
        <p:nvPicPr>
          <p:cNvPr id="11" name="Image 10">
            <a:extLst>
              <a:ext uri="{FF2B5EF4-FFF2-40B4-BE49-F238E27FC236}">
                <a16:creationId xmlns:a16="http://schemas.microsoft.com/office/drawing/2014/main" id="{60C78318-34C2-2114-4C15-BBD7979FB8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2840" y="1248864"/>
            <a:ext cx="133882" cy="133882"/>
          </a:xfrm>
          <a:prstGeom prst="rect">
            <a:avLst/>
          </a:prstGeom>
        </p:spPr>
      </p:pic>
      <p:pic>
        <p:nvPicPr>
          <p:cNvPr id="13" name="Image 12">
            <a:extLst>
              <a:ext uri="{FF2B5EF4-FFF2-40B4-BE49-F238E27FC236}">
                <a16:creationId xmlns:a16="http://schemas.microsoft.com/office/drawing/2014/main" id="{25796768-420E-5F68-E0C4-E5D2484EF3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8949" y="1259028"/>
            <a:ext cx="133882" cy="133882"/>
          </a:xfrm>
          <a:prstGeom prst="rect">
            <a:avLst/>
          </a:prstGeom>
        </p:spPr>
      </p:pic>
      <p:sp>
        <p:nvSpPr>
          <p:cNvPr id="14" name="ZoneTexte 13">
            <a:extLst>
              <a:ext uri="{FF2B5EF4-FFF2-40B4-BE49-F238E27FC236}">
                <a16:creationId xmlns:a16="http://schemas.microsoft.com/office/drawing/2014/main" id="{F1863C2F-D6E0-7C81-FBEF-C3E020CAB352}"/>
              </a:ext>
            </a:extLst>
          </p:cNvPr>
          <p:cNvSpPr txBox="1"/>
          <p:nvPr/>
        </p:nvSpPr>
        <p:spPr>
          <a:xfrm>
            <a:off x="775180" y="1452812"/>
            <a:ext cx="2899097" cy="338554"/>
          </a:xfrm>
          <a:prstGeom prst="rect">
            <a:avLst/>
          </a:prstGeom>
          <a:noFill/>
        </p:spPr>
        <p:txBody>
          <a:bodyPr wrap="square">
            <a:spAutoFit/>
          </a:bodyPr>
          <a:lstStyle/>
          <a:p>
            <a:pPr algn="ctr"/>
            <a:r>
              <a:rPr lang="fr-FR" sz="1600" dirty="0">
                <a:solidFill>
                  <a:srgbClr val="FF0000"/>
                </a:solidFill>
                <a:effectLst/>
                <a:ea typeface="Times New Roman" panose="02020603050405020304" pitchFamily="18" charset="0"/>
                <a:cs typeface="Times New Roman" panose="02020603050405020304" pitchFamily="18" charset="0"/>
              </a:rPr>
              <a:t>Une ENTREPRISE ou un SERVICE</a:t>
            </a:r>
            <a:endParaRPr lang="fr-FR" sz="1600" dirty="0">
              <a:solidFill>
                <a:srgbClr val="FF0000"/>
              </a:solidFill>
            </a:endParaRPr>
          </a:p>
        </p:txBody>
      </p:sp>
      <p:sp>
        <p:nvSpPr>
          <p:cNvPr id="15" name="ZoneTexte 14">
            <a:extLst>
              <a:ext uri="{FF2B5EF4-FFF2-40B4-BE49-F238E27FC236}">
                <a16:creationId xmlns:a16="http://schemas.microsoft.com/office/drawing/2014/main" id="{D562EE91-90FD-944F-A947-A5EF43ABED74}"/>
              </a:ext>
            </a:extLst>
          </p:cNvPr>
          <p:cNvSpPr txBox="1"/>
          <p:nvPr/>
        </p:nvSpPr>
        <p:spPr>
          <a:xfrm>
            <a:off x="4502831" y="1446684"/>
            <a:ext cx="2899097" cy="338554"/>
          </a:xfrm>
          <a:prstGeom prst="rect">
            <a:avLst/>
          </a:prstGeom>
          <a:noFill/>
        </p:spPr>
        <p:txBody>
          <a:bodyPr wrap="square">
            <a:spAutoFit/>
          </a:bodyPr>
          <a:lstStyle/>
          <a:p>
            <a:pPr algn="ctr"/>
            <a:r>
              <a:rPr lang="fr-FR" sz="1600" dirty="0">
                <a:solidFill>
                  <a:srgbClr val="FF0000"/>
                </a:solidFill>
                <a:effectLst/>
                <a:ea typeface="Times New Roman" panose="02020603050405020304" pitchFamily="18" charset="0"/>
                <a:cs typeface="Times New Roman" panose="02020603050405020304" pitchFamily="18" charset="0"/>
              </a:rPr>
              <a:t>Une FONCTION</a:t>
            </a:r>
            <a:endParaRPr lang="fr-FR" sz="1600" dirty="0">
              <a:solidFill>
                <a:srgbClr val="FF0000"/>
              </a:solidFill>
            </a:endParaRPr>
          </a:p>
        </p:txBody>
      </p:sp>
      <p:sp>
        <p:nvSpPr>
          <p:cNvPr id="16" name="ZoneTexte 15">
            <a:extLst>
              <a:ext uri="{FF2B5EF4-FFF2-40B4-BE49-F238E27FC236}">
                <a16:creationId xmlns:a16="http://schemas.microsoft.com/office/drawing/2014/main" id="{5063DFBD-506A-682D-8411-EDEE87BD119F}"/>
              </a:ext>
            </a:extLst>
          </p:cNvPr>
          <p:cNvSpPr txBox="1"/>
          <p:nvPr/>
        </p:nvSpPr>
        <p:spPr>
          <a:xfrm>
            <a:off x="8039501" y="1446684"/>
            <a:ext cx="2899097" cy="338554"/>
          </a:xfrm>
          <a:prstGeom prst="rect">
            <a:avLst/>
          </a:prstGeom>
          <a:noFill/>
        </p:spPr>
        <p:txBody>
          <a:bodyPr wrap="square">
            <a:spAutoFit/>
          </a:bodyPr>
          <a:lstStyle/>
          <a:p>
            <a:pPr algn="ctr"/>
            <a:r>
              <a:rPr lang="fr-FR" sz="1600" dirty="0">
                <a:solidFill>
                  <a:srgbClr val="FF0000"/>
                </a:solidFill>
                <a:effectLst/>
                <a:ea typeface="Times New Roman" panose="02020603050405020304" pitchFamily="18" charset="0"/>
                <a:cs typeface="Times New Roman" panose="02020603050405020304" pitchFamily="18" charset="0"/>
              </a:rPr>
              <a:t>Une TÂCHE</a:t>
            </a:r>
            <a:endParaRPr lang="fr-FR" sz="1600" dirty="0">
              <a:solidFill>
                <a:srgbClr val="FF0000"/>
              </a:solidFill>
            </a:endParaRPr>
          </a:p>
        </p:txBody>
      </p:sp>
      <p:sp>
        <p:nvSpPr>
          <p:cNvPr id="17" name="ZoneTexte 16">
            <a:extLst>
              <a:ext uri="{FF2B5EF4-FFF2-40B4-BE49-F238E27FC236}">
                <a16:creationId xmlns:a16="http://schemas.microsoft.com/office/drawing/2014/main" id="{8A6B32F1-F550-B996-72BD-33526B80765E}"/>
              </a:ext>
            </a:extLst>
          </p:cNvPr>
          <p:cNvSpPr txBox="1"/>
          <p:nvPr/>
        </p:nvSpPr>
        <p:spPr>
          <a:xfrm>
            <a:off x="4311850" y="1760514"/>
            <a:ext cx="4231343" cy="1654043"/>
          </a:xfrm>
          <a:prstGeom prst="rect">
            <a:avLst/>
          </a:prstGeom>
          <a:noFill/>
        </p:spPr>
        <p:txBody>
          <a:bodyPr wrap="square">
            <a:spAutoFit/>
          </a:bodyPr>
          <a:lstStyle/>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0070C0"/>
                </a:solidFill>
                <a:ea typeface="Times New Roman" panose="02020603050405020304" pitchFamily="18" charset="0"/>
                <a:cs typeface="Times New Roman" panose="02020603050405020304" pitchFamily="18" charset="0"/>
              </a:rPr>
              <a:t>Directeur(</a:t>
            </a:r>
            <a:r>
              <a:rPr lang="fr-FR" sz="1200" b="1" dirty="0" err="1">
                <a:solidFill>
                  <a:srgbClr val="0070C0"/>
                </a:solidFill>
                <a:ea typeface="Times New Roman" panose="02020603050405020304" pitchFamily="18" charset="0"/>
                <a:cs typeface="Times New Roman" panose="02020603050405020304" pitchFamily="18" charset="0"/>
              </a:rPr>
              <a:t>trice</a:t>
            </a:r>
            <a:r>
              <a:rPr lang="fr-FR" sz="1200" b="1" dirty="0">
                <a:solidFill>
                  <a:srgbClr val="0070C0"/>
                </a:solidFill>
                <a:ea typeface="Times New Roman" panose="02020603050405020304" pitchFamily="18" charset="0"/>
                <a:cs typeface="Times New Roman" panose="02020603050405020304" pitchFamily="18" charset="0"/>
              </a:rPr>
              <a:t>) R.H. </a:t>
            </a:r>
            <a:r>
              <a:rPr lang="fr-FR" sz="1200" dirty="0">
                <a:solidFill>
                  <a:srgbClr val="0070C0"/>
                </a:solidFill>
                <a:ea typeface="Times New Roman" panose="02020603050405020304" pitchFamily="18" charset="0"/>
                <a:cs typeface="Times New Roman" panose="02020603050405020304" pitchFamily="18" charset="0"/>
              </a:rPr>
              <a:t>;</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0070C0"/>
                </a:solidFill>
                <a:ea typeface="Times New Roman" panose="02020603050405020304" pitchFamily="18" charset="0"/>
                <a:cs typeface="Times New Roman" panose="02020603050405020304" pitchFamily="18" charset="0"/>
              </a:rPr>
              <a:t>Employé(e) du service comptabilité </a:t>
            </a:r>
            <a:r>
              <a:rPr lang="fr-FR" sz="1200" dirty="0">
                <a:solidFill>
                  <a:srgbClr val="0070C0"/>
                </a:solidFill>
                <a:ea typeface="Times New Roman" panose="02020603050405020304" pitchFamily="18" charset="0"/>
                <a:cs typeface="Times New Roman" panose="02020603050405020304" pitchFamily="18" charset="0"/>
              </a:rPr>
              <a:t>;</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0070C0"/>
                </a:solidFill>
                <a:ea typeface="Times New Roman" panose="02020603050405020304" pitchFamily="18" charset="0"/>
                <a:cs typeface="Times New Roman" panose="02020603050405020304" pitchFamily="18" charset="0"/>
              </a:rPr>
              <a:t>Secrétaire de direction</a:t>
            </a:r>
            <a:r>
              <a:rPr lang="fr-FR" sz="1200" dirty="0">
                <a:solidFill>
                  <a:srgbClr val="0070C0"/>
                </a:solidFill>
                <a:ea typeface="Times New Roman" panose="02020603050405020304" pitchFamily="18" charset="0"/>
                <a:cs typeface="Times New Roman" panose="02020603050405020304" pitchFamily="18" charset="0"/>
              </a:rPr>
              <a:t> ;</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0070C0"/>
                </a:solidFill>
                <a:ea typeface="Times New Roman" panose="02020603050405020304" pitchFamily="18" charset="0"/>
                <a:cs typeface="Times New Roman" panose="02020603050405020304" pitchFamily="18" charset="0"/>
              </a:rPr>
              <a:t>Assistant(e) commercial(e)</a:t>
            </a:r>
            <a:r>
              <a:rPr lang="fr-FR" sz="1200" dirty="0">
                <a:solidFill>
                  <a:srgbClr val="0070C0"/>
                </a:solidFill>
                <a:ea typeface="Times New Roman" panose="02020603050405020304" pitchFamily="18" charset="0"/>
                <a:cs typeface="Times New Roman" panose="02020603050405020304" pitchFamily="18" charset="0"/>
              </a:rPr>
              <a:t> ;</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0070C0"/>
                </a:solidFill>
                <a:ea typeface="Times New Roman" panose="02020603050405020304" pitchFamily="18" charset="0"/>
                <a:cs typeface="Times New Roman" panose="02020603050405020304" pitchFamily="18" charset="0"/>
              </a:rPr>
              <a:t>Responsable de formation</a:t>
            </a:r>
            <a:r>
              <a:rPr lang="fr-FR" sz="1200" dirty="0">
                <a:solidFill>
                  <a:srgbClr val="0070C0"/>
                </a:solidFill>
                <a:ea typeface="Times New Roman" panose="02020603050405020304" pitchFamily="18" charset="0"/>
                <a:cs typeface="Times New Roman" panose="02020603050405020304" pitchFamily="18" charset="0"/>
              </a:rPr>
              <a:t> ;</a:t>
            </a:r>
          </a:p>
          <a:p>
            <a:pPr marL="268288" lvl="1" indent="-260350">
              <a:lnSpc>
                <a:spcPct val="107000"/>
              </a:lnSpc>
              <a:spcAft>
                <a:spcPts val="600"/>
              </a:spcAft>
              <a:buSzPts val="1000"/>
              <a:buFont typeface="Wingdings" panose="05000000000000000000" pitchFamily="2" charset="2"/>
              <a:buChar char=""/>
              <a:tabLst>
                <a:tab pos="268288" algn="l"/>
              </a:tabLst>
            </a:pPr>
            <a:r>
              <a:rPr lang="fr-FR" sz="1200" b="1" dirty="0">
                <a:solidFill>
                  <a:srgbClr val="0070C0"/>
                </a:solidFill>
                <a:ea typeface="Times New Roman" panose="02020603050405020304" pitchFamily="18" charset="0"/>
                <a:cs typeface="Times New Roman" panose="02020603050405020304" pitchFamily="18" charset="0"/>
              </a:rPr>
              <a:t>Hôte(</a:t>
            </a:r>
            <a:r>
              <a:rPr lang="fr-FR" sz="1200" b="1" dirty="0" err="1">
                <a:solidFill>
                  <a:srgbClr val="0070C0"/>
                </a:solidFill>
                <a:ea typeface="Times New Roman" panose="02020603050405020304" pitchFamily="18" charset="0"/>
                <a:cs typeface="Times New Roman" panose="02020603050405020304" pitchFamily="18" charset="0"/>
              </a:rPr>
              <a:t>sse</a:t>
            </a:r>
            <a:r>
              <a:rPr lang="fr-FR" sz="1200" b="1" dirty="0">
                <a:solidFill>
                  <a:srgbClr val="0070C0"/>
                </a:solidFill>
                <a:ea typeface="Times New Roman" panose="02020603050405020304" pitchFamily="18" charset="0"/>
                <a:cs typeface="Times New Roman" panose="02020603050405020304" pitchFamily="18" charset="0"/>
              </a:rPr>
              <a:t>) d’accueil</a:t>
            </a:r>
            <a:r>
              <a:rPr lang="fr-FR" sz="1200" dirty="0">
                <a:solidFill>
                  <a:srgbClr val="0070C0"/>
                </a:solidFill>
                <a:ea typeface="Times New Roman" panose="02020603050405020304" pitchFamily="18" charset="0"/>
                <a:cs typeface="Times New Roman" panose="02020603050405020304" pitchFamily="18" charset="0"/>
              </a:rPr>
              <a:t>.</a:t>
            </a:r>
          </a:p>
        </p:txBody>
      </p:sp>
      <p:sp>
        <p:nvSpPr>
          <p:cNvPr id="19" name="ZoneTexte 18">
            <a:extLst>
              <a:ext uri="{FF2B5EF4-FFF2-40B4-BE49-F238E27FC236}">
                <a16:creationId xmlns:a16="http://schemas.microsoft.com/office/drawing/2014/main" id="{65BEDE76-C612-2BA9-9F95-7F7FC1E69303}"/>
              </a:ext>
            </a:extLst>
          </p:cNvPr>
          <p:cNvSpPr txBox="1"/>
          <p:nvPr/>
        </p:nvSpPr>
        <p:spPr>
          <a:xfrm>
            <a:off x="161243" y="3844059"/>
            <a:ext cx="5907326" cy="2761718"/>
          </a:xfrm>
          <a:prstGeom prst="rect">
            <a:avLst/>
          </a:prstGeom>
          <a:noFill/>
        </p:spPr>
        <p:txBody>
          <a:bodyPr wrap="square">
            <a:spAutoFit/>
          </a:bodyPr>
          <a:lstStyle/>
          <a:p>
            <a:pPr marL="228600" lvl="4" indent="-228600">
              <a:lnSpc>
                <a:spcPct val="107000"/>
              </a:lnSpc>
              <a:spcAft>
                <a:spcPts val="600"/>
              </a:spcAft>
              <a:buSzPts val="1000"/>
              <a:buFont typeface="Symbol" panose="05050102010706020507" pitchFamily="18" charset="2"/>
              <a:buChar char=""/>
            </a:pPr>
            <a:r>
              <a:rPr lang="fr-FR" sz="1200" b="1"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Un brouillon libre sur traitement de texte</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(10 min) : chaque apprenant rédige un premier jet sans IA (80–120 mots).</a:t>
            </a:r>
            <a:endParaRPr lang="fr-FR" sz="1200" dirty="0">
              <a:solidFill>
                <a:srgbClr val="27251E"/>
              </a:solidFill>
              <a:effectLst/>
              <a:latin typeface="Calibri" panose="020F0502020204030204" pitchFamily="34" charset="0"/>
              <a:ea typeface="Calibri" panose="020F0502020204030204" pitchFamily="34" charset="0"/>
              <a:cs typeface="Times New Roman" panose="02020603050405020304" pitchFamily="18" charset="0"/>
            </a:endParaRPr>
          </a:p>
          <a:p>
            <a:pPr marL="228600" lvl="4" indent="-228600">
              <a:lnSpc>
                <a:spcPct val="107000"/>
              </a:lnSpc>
              <a:spcAft>
                <a:spcPts val="600"/>
              </a:spcAft>
              <a:buSzPts val="1000"/>
              <a:buFont typeface="Symbol" panose="05050102010706020507" pitchFamily="18" charset="2"/>
              <a:buChar char=""/>
            </a:pPr>
            <a:r>
              <a:rPr lang="fr-FR" sz="1200" b="1"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Amélioration avec </a:t>
            </a:r>
            <a:r>
              <a:rPr lang="fr-FR" sz="1200" b="1" dirty="0" err="1">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Perplexity</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(15 min) :</a:t>
            </a:r>
            <a:endParaRPr lang="fr-FR" sz="1200" dirty="0">
              <a:solidFill>
                <a:srgbClr val="27251E"/>
              </a:solidFill>
              <a:effectLst/>
              <a:latin typeface="Calibri" panose="020F0502020204030204" pitchFamily="34" charset="0"/>
              <a:ea typeface="Calibri" panose="020F0502020204030204" pitchFamily="34" charset="0"/>
              <a:cs typeface="Times New Roman" panose="02020603050405020304" pitchFamily="18" charset="0"/>
            </a:endParaRPr>
          </a:p>
          <a:p>
            <a:pPr marL="219075" lvl="5">
              <a:lnSpc>
                <a:spcPct val="107000"/>
              </a:lnSpc>
              <a:spcAft>
                <a:spcPts val="600"/>
              </a:spcAft>
              <a:buSzPts val="1000"/>
              <a:tabLst>
                <a:tab pos="2743200" algn="l"/>
              </a:tabLst>
            </a:pP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Prompt suggéré : « Voici un premier jet de courriel professionnel en français. Corrige les erreurs de langue (orthographe, grammaire, syntaxe). Améliore le registre pour le rendre plus formel et professionnel, sans alourdir le style. Propose une version finale prête à envoyer (80–120 mots) + [coller le brouillon]. »</a:t>
            </a:r>
            <a:r>
              <a:rPr lang="fr-FR" sz="1200" dirty="0">
                <a:solidFill>
                  <a:srgbClr val="27251E"/>
                </a:solidFill>
                <a:effectLst/>
                <a:latin typeface="Segoe UI" panose="020B0502040204020203" pitchFamily="34" charset="0"/>
                <a:ea typeface="Times New Roman" panose="02020603050405020304" pitchFamily="18" charset="0"/>
                <a:cs typeface="Times New Roman" panose="02020603050405020304" pitchFamily="18" charset="0"/>
              </a:rPr>
              <a:t> </a:t>
            </a:r>
          </a:p>
          <a:p>
            <a:pPr marL="228600" lvl="4" indent="-228600">
              <a:lnSpc>
                <a:spcPct val="107000"/>
              </a:lnSpc>
              <a:spcAft>
                <a:spcPts val="600"/>
              </a:spcAft>
              <a:buSzPts val="1000"/>
              <a:buFont typeface="Symbol" panose="05050102010706020507" pitchFamily="18" charset="2"/>
              <a:buChar char=""/>
            </a:pPr>
            <a:r>
              <a:rPr lang="fr-FR" sz="1200" b="1" dirty="0">
                <a:solidFill>
                  <a:srgbClr val="27251E"/>
                </a:solidFill>
                <a:latin typeface="Georgia" panose="02040502050405020303" pitchFamily="18" charset="0"/>
                <a:cs typeface="Times New Roman" panose="02020603050405020304" pitchFamily="18" charset="0"/>
              </a:rPr>
              <a:t>Auto-évaluation</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(10 min) : aprè</a:t>
            </a:r>
            <a:r>
              <a:rPr lang="fr-FR" sz="1200" dirty="0">
                <a:solidFill>
                  <a:srgbClr val="27251E"/>
                </a:solidFill>
                <a:latin typeface="Georgia" panose="02040502050405020303" pitchFamily="18" charset="0"/>
                <a:ea typeface="Times New Roman" panose="02020603050405020304" pitchFamily="18" charset="0"/>
                <a:cs typeface="Times New Roman" panose="02020603050405020304" pitchFamily="18" charset="0"/>
              </a:rPr>
              <a:t>s lecture du résultat</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les apprenants évaluent la version IA et identifie 1–2 points à améliorer pour la version finale.</a:t>
            </a:r>
          </a:p>
          <a:p>
            <a:pPr marL="228600" lvl="4" indent="-228600">
              <a:lnSpc>
                <a:spcPct val="107000"/>
              </a:lnSpc>
              <a:spcAft>
                <a:spcPts val="600"/>
              </a:spcAft>
              <a:buSzPts val="1000"/>
              <a:buFont typeface="Symbol" panose="05050102010706020507" pitchFamily="18" charset="2"/>
              <a:buChar char=""/>
            </a:pPr>
            <a:r>
              <a:rPr lang="fr-FR" sz="1200" b="1"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Partage rapide</a:t>
            </a:r>
            <a:r>
              <a:rPr lang="fr-FR" sz="1200" dirty="0">
                <a:solidFill>
                  <a:srgbClr val="27251E"/>
                </a:solidFill>
                <a:effectLst/>
                <a:latin typeface="Georgia" panose="02040502050405020303" pitchFamily="18" charset="0"/>
                <a:ea typeface="Times New Roman" panose="02020603050405020304" pitchFamily="18" charset="0"/>
                <a:cs typeface="Times New Roman" panose="02020603050405020304" pitchFamily="18" charset="0"/>
              </a:rPr>
              <a:t> (5 min) les volontaires lisent leur courriel ; le groupe commente brièvement le niveau de pertinence des points suivants : ton, clarté, adaptation au destinataire.</a:t>
            </a:r>
            <a:endParaRPr lang="fr-FR" sz="1200" dirty="0"/>
          </a:p>
        </p:txBody>
      </p:sp>
      <p:sp>
        <p:nvSpPr>
          <p:cNvPr id="21" name="ZoneTexte 20">
            <a:extLst>
              <a:ext uri="{FF2B5EF4-FFF2-40B4-BE49-F238E27FC236}">
                <a16:creationId xmlns:a16="http://schemas.microsoft.com/office/drawing/2014/main" id="{86A097B8-DB85-CB3B-F5A1-248D1CC35C79}"/>
              </a:ext>
            </a:extLst>
          </p:cNvPr>
          <p:cNvSpPr txBox="1"/>
          <p:nvPr/>
        </p:nvSpPr>
        <p:spPr>
          <a:xfrm>
            <a:off x="137607" y="3530229"/>
            <a:ext cx="3273106" cy="369332"/>
          </a:xfrm>
          <a:prstGeom prst="rect">
            <a:avLst/>
          </a:prstGeom>
          <a:noFill/>
        </p:spPr>
        <p:txBody>
          <a:bodyPr wrap="square">
            <a:spAutoFit/>
          </a:bodyPr>
          <a:lstStyle/>
          <a:p>
            <a:r>
              <a:rPr lang="fr-FR" sz="1800" dirty="0">
                <a:solidFill>
                  <a:srgbClr val="00B0F0"/>
                </a:solidFill>
                <a:effectLst/>
                <a:ea typeface="Times New Roman" panose="02020603050405020304" pitchFamily="18" charset="0"/>
                <a:cs typeface="Times New Roman" panose="02020603050405020304" pitchFamily="18" charset="0"/>
              </a:rPr>
              <a:t>En classe, les binômes rédigent :</a:t>
            </a:r>
            <a:endParaRPr lang="fr-FR" dirty="0">
              <a:solidFill>
                <a:srgbClr val="00B0F0"/>
              </a:solidFill>
            </a:endParaRPr>
          </a:p>
        </p:txBody>
      </p:sp>
      <p:sp>
        <p:nvSpPr>
          <p:cNvPr id="22" name="Rectangle : coins arrondis 21">
            <a:extLst>
              <a:ext uri="{FF2B5EF4-FFF2-40B4-BE49-F238E27FC236}">
                <a16:creationId xmlns:a16="http://schemas.microsoft.com/office/drawing/2014/main" id="{FCEABE62-E46E-44DD-442C-D6421C7204B3}"/>
              </a:ext>
            </a:extLst>
          </p:cNvPr>
          <p:cNvSpPr/>
          <p:nvPr/>
        </p:nvSpPr>
        <p:spPr>
          <a:xfrm>
            <a:off x="5998464" y="3255788"/>
            <a:ext cx="6032293" cy="3458971"/>
          </a:xfrm>
          <a:prstGeom prst="round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
            <a:r>
              <a:rPr lang="fr-FR" sz="1400" b="1" dirty="0">
                <a:solidFill>
                  <a:schemeClr val="tx1"/>
                </a:solidFill>
              </a:rPr>
              <a:t>RÉSULTAT FORMEL :</a:t>
            </a:r>
          </a:p>
          <a:p>
            <a:r>
              <a:rPr lang="fr-FR" sz="1400" dirty="0">
                <a:solidFill>
                  <a:schemeClr val="tx1"/>
                </a:solidFill>
              </a:rPr>
              <a:t>Objet : </a:t>
            </a:r>
          </a:p>
          <a:p>
            <a:r>
              <a:rPr lang="fr-FR" sz="1400" dirty="0">
                <a:solidFill>
                  <a:schemeClr val="tx1"/>
                </a:solidFill>
              </a:rPr>
              <a:t>[Prénom Nom][Fonction] ][Entreprise ou service]</a:t>
            </a:r>
            <a:r>
              <a:rPr lang="fr-FR" sz="1400" b="1" dirty="0">
                <a:solidFill>
                  <a:srgbClr val="FF0000"/>
                </a:solidFill>
              </a:rPr>
              <a:t> </a:t>
            </a:r>
          </a:p>
          <a:p>
            <a:endParaRPr lang="fr-FR" sz="1400" b="1" dirty="0">
              <a:solidFill>
                <a:srgbClr val="FF0000"/>
              </a:solidFill>
            </a:endParaRPr>
          </a:p>
          <a:p>
            <a:pPr algn="just"/>
            <a:r>
              <a:rPr lang="fr-FR" sz="1400" b="1" dirty="0">
                <a:solidFill>
                  <a:schemeClr val="tx1"/>
                </a:solidFill>
              </a:rPr>
              <a:t>COMMENTAIRES :</a:t>
            </a:r>
          </a:p>
          <a:p>
            <a:r>
              <a:rPr lang="fr-FR" sz="1400" dirty="0">
                <a:solidFill>
                  <a:schemeClr val="tx1"/>
                </a:solidFill>
              </a:rPr>
              <a:t>?</a:t>
            </a:r>
          </a:p>
          <a:p>
            <a:endParaRPr lang="fr-FR" sz="1400" dirty="0">
              <a:solidFill>
                <a:schemeClr val="tx1"/>
              </a:solidFill>
            </a:endParaRPr>
          </a:p>
        </p:txBody>
      </p:sp>
    </p:spTree>
    <p:extLst>
      <p:ext uri="{BB962C8B-B14F-4D97-AF65-F5344CB8AC3E}">
        <p14:creationId xmlns:p14="http://schemas.microsoft.com/office/powerpoint/2010/main" val="334690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13">
            <a:hlinkClick r:id="" action="ppaction://noaction"/>
            <a:extLst>
              <a:ext uri="{FF2B5EF4-FFF2-40B4-BE49-F238E27FC236}">
                <a16:creationId xmlns:a16="http://schemas.microsoft.com/office/drawing/2014/main" id="{E565815E-82E1-6707-A060-8B6491AF88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e 4">
            <a:extLst>
              <a:ext uri="{FF2B5EF4-FFF2-40B4-BE49-F238E27FC236}">
                <a16:creationId xmlns:a16="http://schemas.microsoft.com/office/drawing/2014/main" id="{DD22F8C2-D7FC-AD46-3F85-466C3C566D9A}"/>
              </a:ext>
            </a:extLst>
          </p:cNvPr>
          <p:cNvGrpSpPr/>
          <p:nvPr/>
        </p:nvGrpSpPr>
        <p:grpSpPr>
          <a:xfrm>
            <a:off x="11053482" y="143241"/>
            <a:ext cx="220569" cy="600906"/>
            <a:chOff x="11053482" y="79375"/>
            <a:chExt cx="220569" cy="600906"/>
          </a:xfrm>
        </p:grpSpPr>
        <p:pic>
          <p:nvPicPr>
            <p:cNvPr id="6" name="Image 5">
              <a:hlinkClick r:id="" action="ppaction://hlinkshowjump?jump=previousslide"/>
              <a:extLst>
                <a:ext uri="{FF2B5EF4-FFF2-40B4-BE49-F238E27FC236}">
                  <a16:creationId xmlns:a16="http://schemas.microsoft.com/office/drawing/2014/main" id="{FC58C62C-EEB2-3FD3-22BE-31FC1C4B8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7" name="Image 6">
              <a:hlinkClick r:id="" action="ppaction://hlinkshowjump?jump=nextslide"/>
              <a:extLst>
                <a:ext uri="{FF2B5EF4-FFF2-40B4-BE49-F238E27FC236}">
                  <a16:creationId xmlns:a16="http://schemas.microsoft.com/office/drawing/2014/main" id="{88DA723E-A4AD-0B35-6489-6EA3451D5B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9" name="Image 8">
            <a:extLst>
              <a:ext uri="{FF2B5EF4-FFF2-40B4-BE49-F238E27FC236}">
                <a16:creationId xmlns:a16="http://schemas.microsoft.com/office/drawing/2014/main" id="{9881A99F-505F-4B7E-03EC-19612088D5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37606" y="143241"/>
            <a:ext cx="1275147" cy="935108"/>
          </a:xfrm>
          <a:prstGeom prst="rect">
            <a:avLst/>
          </a:prstGeom>
        </p:spPr>
      </p:pic>
      <p:sp>
        <p:nvSpPr>
          <p:cNvPr id="2" name="ZoneTexte 1">
            <a:extLst>
              <a:ext uri="{FF2B5EF4-FFF2-40B4-BE49-F238E27FC236}">
                <a16:creationId xmlns:a16="http://schemas.microsoft.com/office/drawing/2014/main" id="{CE2866D6-C3B3-BA24-C6BE-52E2839C9EEB}"/>
              </a:ext>
            </a:extLst>
          </p:cNvPr>
          <p:cNvSpPr txBox="1"/>
          <p:nvPr/>
        </p:nvSpPr>
        <p:spPr>
          <a:xfrm>
            <a:off x="1513964" y="206095"/>
            <a:ext cx="7046331" cy="461665"/>
          </a:xfrm>
          <a:prstGeom prst="rect">
            <a:avLst/>
          </a:prstGeom>
          <a:noFill/>
        </p:spPr>
        <p:txBody>
          <a:bodyPr wrap="square">
            <a:spAutoFit/>
          </a:bodyPr>
          <a:lstStyle/>
          <a:p>
            <a:r>
              <a:rPr lang="fr-FR" sz="2400" b="1" dirty="0">
                <a:solidFill>
                  <a:srgbClr val="7030A0"/>
                </a:solidFill>
                <a:effectLst/>
                <a:latin typeface="Ebrima" panose="02000000000000000000" pitchFamily="2" charset="0"/>
                <a:ea typeface="Ebrima" panose="02000000000000000000" pitchFamily="2" charset="0"/>
                <a:cs typeface="Ebrima" panose="02000000000000000000" pitchFamily="2" charset="0"/>
              </a:rPr>
              <a:t>Préparer un modèle de courrier (prédéfini) sous </a:t>
            </a:r>
            <a:endParaRPr lang="fr-FR" sz="2400" dirty="0">
              <a:solidFill>
                <a:srgbClr val="7030A0"/>
              </a:solidFill>
              <a:latin typeface="Ebrima" panose="02000000000000000000" pitchFamily="2" charset="0"/>
              <a:ea typeface="Ebrima" panose="02000000000000000000" pitchFamily="2" charset="0"/>
              <a:cs typeface="Ebrima" panose="02000000000000000000" pitchFamily="2" charset="0"/>
            </a:endParaRPr>
          </a:p>
        </p:txBody>
      </p:sp>
      <p:pic>
        <p:nvPicPr>
          <p:cNvPr id="12" name="Image 11">
            <a:extLst>
              <a:ext uri="{FF2B5EF4-FFF2-40B4-BE49-F238E27FC236}">
                <a16:creationId xmlns:a16="http://schemas.microsoft.com/office/drawing/2014/main" id="{9BF0CF3B-0868-0205-2378-06EEF6ADCA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0852" y="208868"/>
            <a:ext cx="563400" cy="563400"/>
          </a:xfrm>
          <a:prstGeom prst="rect">
            <a:avLst/>
          </a:prstGeom>
        </p:spPr>
      </p:pic>
    </p:spTree>
    <p:extLst>
      <p:ext uri="{BB962C8B-B14F-4D97-AF65-F5344CB8AC3E}">
        <p14:creationId xmlns:p14="http://schemas.microsoft.com/office/powerpoint/2010/main" val="68707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F82F8D66-1546-4C1A-9B9C-069AAF8701CF}"/>
              </a:ext>
            </a:extLst>
          </p:cNvPr>
          <p:cNvSpPr txBox="1"/>
          <p:nvPr/>
        </p:nvSpPr>
        <p:spPr>
          <a:xfrm>
            <a:off x="808156" y="181219"/>
            <a:ext cx="3981667" cy="461665"/>
          </a:xfrm>
          <a:prstGeom prst="rect">
            <a:avLst/>
          </a:prstGeom>
          <a:solidFill>
            <a:schemeClr val="accent4">
              <a:lumMod val="20000"/>
              <a:lumOff val="80000"/>
            </a:schemeClr>
          </a:solidFill>
          <a:ln w="38100">
            <a:solidFill>
              <a:srgbClr val="FF0000"/>
            </a:solidFill>
          </a:ln>
        </p:spPr>
        <p:txBody>
          <a:bodyPr wrap="none" rtlCol="0">
            <a:spAutoFit/>
          </a:bodyPr>
          <a:lstStyle/>
          <a:p>
            <a:r>
              <a:rPr lang="fr-FR" sz="2400" b="1" dirty="0">
                <a:solidFill>
                  <a:srgbClr val="FF0000"/>
                </a:solidFill>
              </a:rPr>
              <a:t>GLOSSAIRE</a:t>
            </a:r>
            <a:r>
              <a:rPr lang="fr-FR" dirty="0"/>
              <a:t> – définitions généralistes</a:t>
            </a:r>
          </a:p>
        </p:txBody>
      </p:sp>
      <p:pic>
        <p:nvPicPr>
          <p:cNvPr id="2" name="Image 13">
            <a:hlinkClick r:id="" action="ppaction://noaction"/>
            <a:extLst>
              <a:ext uri="{FF2B5EF4-FFF2-40B4-BE49-F238E27FC236}">
                <a16:creationId xmlns:a16="http://schemas.microsoft.com/office/drawing/2014/main" id="{A9C44018-F571-0368-797A-636CE83865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a:extLst>
              <a:ext uri="{FF2B5EF4-FFF2-40B4-BE49-F238E27FC236}">
                <a16:creationId xmlns:a16="http://schemas.microsoft.com/office/drawing/2014/main" id="{03756294-B3EF-9A64-A852-6B3F859E7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014" y="133351"/>
            <a:ext cx="557117" cy="557117"/>
          </a:xfrm>
          <a:prstGeom prst="rect">
            <a:avLst/>
          </a:prstGeom>
        </p:spPr>
      </p:pic>
      <p:grpSp>
        <p:nvGrpSpPr>
          <p:cNvPr id="12" name="Groupe 11">
            <a:extLst>
              <a:ext uri="{FF2B5EF4-FFF2-40B4-BE49-F238E27FC236}">
                <a16:creationId xmlns:a16="http://schemas.microsoft.com/office/drawing/2014/main" id="{B1859C0F-09DD-8752-5977-FAC7BBBB3BE6}"/>
              </a:ext>
            </a:extLst>
          </p:cNvPr>
          <p:cNvGrpSpPr/>
          <p:nvPr/>
        </p:nvGrpSpPr>
        <p:grpSpPr>
          <a:xfrm>
            <a:off x="11053482" y="143241"/>
            <a:ext cx="220569" cy="600906"/>
            <a:chOff x="11053482" y="79375"/>
            <a:chExt cx="220569" cy="600906"/>
          </a:xfrm>
        </p:grpSpPr>
        <p:pic>
          <p:nvPicPr>
            <p:cNvPr id="13" name="Image 12">
              <a:hlinkClick r:id="" action="ppaction://hlinkshowjump?jump=previousslide"/>
              <a:extLst>
                <a:ext uri="{FF2B5EF4-FFF2-40B4-BE49-F238E27FC236}">
                  <a16:creationId xmlns:a16="http://schemas.microsoft.com/office/drawing/2014/main" id="{7D464E34-95B9-9A20-33D3-336ACC6920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14" name="Image 13">
              <a:hlinkClick r:id="" action="ppaction://hlinkshowjump?jump=nextslide"/>
              <a:extLst>
                <a:ext uri="{FF2B5EF4-FFF2-40B4-BE49-F238E27FC236}">
                  <a16:creationId xmlns:a16="http://schemas.microsoft.com/office/drawing/2014/main" id="{02556F9E-1746-B2B3-33FF-A23C853C72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sp>
        <p:nvSpPr>
          <p:cNvPr id="15" name="ZoneTexte 14">
            <a:extLst>
              <a:ext uri="{FF2B5EF4-FFF2-40B4-BE49-F238E27FC236}">
                <a16:creationId xmlns:a16="http://schemas.microsoft.com/office/drawing/2014/main" id="{6F03B7F5-C4DE-30E5-72C1-81BF199831A0}"/>
              </a:ext>
            </a:extLst>
          </p:cNvPr>
          <p:cNvSpPr txBox="1"/>
          <p:nvPr/>
        </p:nvSpPr>
        <p:spPr>
          <a:xfrm>
            <a:off x="5396698" y="143241"/>
            <a:ext cx="5670416" cy="646331"/>
          </a:xfrm>
          <a:prstGeom prst="rect">
            <a:avLst/>
          </a:prstGeom>
          <a:noFill/>
        </p:spPr>
        <p:txBody>
          <a:bodyPr wrap="square">
            <a:spAutoFit/>
          </a:bodyPr>
          <a:lstStyle/>
          <a:p>
            <a:r>
              <a:rPr lang="fr-FR" sz="1200" dirty="0">
                <a:solidFill>
                  <a:srgbClr val="FF0000"/>
                </a:solidFill>
              </a:rPr>
              <a:t>(mono.) </a:t>
            </a:r>
            <a:r>
              <a:rPr lang="fr-FR" sz="1200" b="1" dirty="0">
                <a:solidFill>
                  <a:srgbClr val="FF0000"/>
                </a:solidFill>
              </a:rPr>
              <a:t>: </a:t>
            </a:r>
            <a:r>
              <a:rPr lang="fr-FR" sz="1200" dirty="0"/>
              <a:t>terme (mot) </a:t>
            </a:r>
            <a:r>
              <a:rPr lang="fr-FR" sz="1200" b="1" dirty="0"/>
              <a:t>monosémique</a:t>
            </a:r>
            <a:r>
              <a:rPr lang="fr-FR" sz="1200" dirty="0"/>
              <a:t> possédant </a:t>
            </a:r>
            <a:r>
              <a:rPr lang="fr-FR" sz="1200" u="sng" dirty="0">
                <a:latin typeface="Google Sans"/>
              </a:rPr>
              <a:t>un seul et unique sens</a:t>
            </a:r>
            <a:r>
              <a:rPr lang="fr-FR" sz="1200" dirty="0"/>
              <a:t>.</a:t>
            </a:r>
            <a:endParaRPr lang="fr-FR" sz="1200" dirty="0">
              <a:solidFill>
                <a:srgbClr val="FF0000"/>
              </a:solidFill>
            </a:endParaRPr>
          </a:p>
          <a:p>
            <a:r>
              <a:rPr lang="fr-FR" sz="1200" dirty="0">
                <a:solidFill>
                  <a:srgbClr val="FF0000"/>
                </a:solidFill>
              </a:rPr>
              <a:t>(poly.) </a:t>
            </a:r>
            <a:r>
              <a:rPr lang="fr-FR" sz="1200" b="1" dirty="0">
                <a:solidFill>
                  <a:srgbClr val="FF0000"/>
                </a:solidFill>
              </a:rPr>
              <a:t>: </a:t>
            </a:r>
            <a:r>
              <a:rPr lang="fr-FR" sz="1200" dirty="0"/>
              <a:t>terme (mot) </a:t>
            </a:r>
            <a:r>
              <a:rPr lang="fr-FR" sz="1200" b="1" dirty="0"/>
              <a:t>polysémique</a:t>
            </a:r>
            <a:r>
              <a:rPr lang="fr-FR" sz="1200" dirty="0"/>
              <a:t> possédant </a:t>
            </a:r>
            <a:r>
              <a:rPr lang="fr-FR" sz="1200" u="sng" dirty="0"/>
              <a:t>plusieurs sens</a:t>
            </a:r>
            <a:r>
              <a:rPr lang="fr-FR" sz="1200" dirty="0"/>
              <a:t>.</a:t>
            </a:r>
          </a:p>
          <a:p>
            <a:r>
              <a:rPr lang="fr-FR" sz="1200" dirty="0">
                <a:solidFill>
                  <a:srgbClr val="FF0000"/>
                </a:solidFill>
              </a:rPr>
              <a:t>(homo.) </a:t>
            </a:r>
            <a:r>
              <a:rPr lang="fr-FR" sz="1200" b="1" dirty="0">
                <a:solidFill>
                  <a:srgbClr val="FF0000"/>
                </a:solidFill>
              </a:rPr>
              <a:t>: </a:t>
            </a:r>
            <a:r>
              <a:rPr lang="fr-FR" sz="1200" dirty="0"/>
              <a:t>termes (mots) </a:t>
            </a:r>
            <a:r>
              <a:rPr lang="fr-FR" sz="1200" b="1" dirty="0"/>
              <a:t>homonymes</a:t>
            </a:r>
            <a:r>
              <a:rPr lang="fr-FR" sz="1200" dirty="0"/>
              <a:t> ayant une même écriture mais des </a:t>
            </a:r>
            <a:r>
              <a:rPr lang="fr-FR" sz="1200" u="sng" dirty="0"/>
              <a:t>sens différents</a:t>
            </a:r>
            <a:r>
              <a:rPr lang="fr-FR" sz="1200" dirty="0"/>
              <a:t>.</a:t>
            </a:r>
          </a:p>
        </p:txBody>
      </p:sp>
      <p:pic>
        <p:nvPicPr>
          <p:cNvPr id="16" name="Image 15">
            <a:hlinkClick r:id="rId5"/>
            <a:extLst>
              <a:ext uri="{FF2B5EF4-FFF2-40B4-BE49-F238E27FC236}">
                <a16:creationId xmlns:a16="http://schemas.microsoft.com/office/drawing/2014/main" id="{83CC3494-BCF0-84FB-DC4D-42173DAEC2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6766" y="277288"/>
            <a:ext cx="292541" cy="269242"/>
          </a:xfrm>
          <a:prstGeom prst="rect">
            <a:avLst/>
          </a:prstGeom>
        </p:spPr>
      </p:pic>
      <p:sp>
        <p:nvSpPr>
          <p:cNvPr id="17" name="ZoneTexte 16">
            <a:extLst>
              <a:ext uri="{FF2B5EF4-FFF2-40B4-BE49-F238E27FC236}">
                <a16:creationId xmlns:a16="http://schemas.microsoft.com/office/drawing/2014/main" id="{92625676-F9E8-55D6-FFA7-C834526DCCC7}"/>
              </a:ext>
            </a:extLst>
          </p:cNvPr>
          <p:cNvSpPr txBox="1"/>
          <p:nvPr/>
        </p:nvSpPr>
        <p:spPr>
          <a:xfrm>
            <a:off x="128014" y="6130835"/>
            <a:ext cx="1593668" cy="369332"/>
          </a:xfrm>
          <a:prstGeom prst="rect">
            <a:avLst/>
          </a:prstGeom>
          <a:noFill/>
        </p:spPr>
        <p:txBody>
          <a:bodyPr wrap="square" rtlCol="0">
            <a:spAutoFit/>
          </a:bodyPr>
          <a:lstStyle/>
          <a:p>
            <a:r>
              <a:rPr lang="fr-FR" b="1" dirty="0">
                <a:solidFill>
                  <a:srgbClr val="FF0000"/>
                </a:solidFill>
                <a:hlinkClick r:id="rId7"/>
              </a:rPr>
              <a:t>Syntaxe</a:t>
            </a:r>
            <a:r>
              <a:rPr lang="fr-FR" b="1" dirty="0">
                <a:solidFill>
                  <a:srgbClr val="FF0000"/>
                </a:solidFill>
              </a:rPr>
              <a:t> </a:t>
            </a:r>
            <a:r>
              <a:rPr lang="fr-FR" sz="1200" dirty="0">
                <a:solidFill>
                  <a:srgbClr val="FF0000"/>
                </a:solidFill>
              </a:rPr>
              <a:t>(poly.) </a:t>
            </a:r>
            <a:r>
              <a:rPr lang="fr-FR" b="1" dirty="0">
                <a:solidFill>
                  <a:srgbClr val="FF0000"/>
                </a:solidFill>
              </a:rPr>
              <a:t>:</a:t>
            </a:r>
            <a:r>
              <a:rPr lang="fr-FR" dirty="0"/>
              <a:t> </a:t>
            </a:r>
          </a:p>
        </p:txBody>
      </p:sp>
      <p:sp>
        <p:nvSpPr>
          <p:cNvPr id="18" name="ZoneTexte 17">
            <a:extLst>
              <a:ext uri="{FF2B5EF4-FFF2-40B4-BE49-F238E27FC236}">
                <a16:creationId xmlns:a16="http://schemas.microsoft.com/office/drawing/2014/main" id="{4E127D3F-A666-11E3-CA66-878B32C22A32}"/>
              </a:ext>
            </a:extLst>
          </p:cNvPr>
          <p:cNvSpPr txBox="1"/>
          <p:nvPr/>
        </p:nvSpPr>
        <p:spPr>
          <a:xfrm>
            <a:off x="1721682" y="6130835"/>
            <a:ext cx="10342304" cy="369332"/>
          </a:xfrm>
          <a:prstGeom prst="rect">
            <a:avLst/>
          </a:prstGeom>
          <a:noFill/>
        </p:spPr>
        <p:txBody>
          <a:bodyPr wrap="square" rtlCol="0">
            <a:spAutoFit/>
          </a:bodyPr>
          <a:lstStyle/>
          <a:p>
            <a:r>
              <a:rPr lang="fr-FR" dirty="0"/>
              <a:t>Respect de la place des mots dans la phrase.</a:t>
            </a:r>
          </a:p>
        </p:txBody>
      </p:sp>
      <p:sp>
        <p:nvSpPr>
          <p:cNvPr id="19" name="ZoneTexte 18">
            <a:extLst>
              <a:ext uri="{FF2B5EF4-FFF2-40B4-BE49-F238E27FC236}">
                <a16:creationId xmlns:a16="http://schemas.microsoft.com/office/drawing/2014/main" id="{D6DD1F7E-BDDD-94A5-FE2F-2DF4CD335C27}"/>
              </a:ext>
            </a:extLst>
          </p:cNvPr>
          <p:cNvSpPr txBox="1"/>
          <p:nvPr/>
        </p:nvSpPr>
        <p:spPr>
          <a:xfrm>
            <a:off x="128013" y="3979305"/>
            <a:ext cx="1851851" cy="369332"/>
          </a:xfrm>
          <a:prstGeom prst="rect">
            <a:avLst/>
          </a:prstGeom>
          <a:noFill/>
        </p:spPr>
        <p:txBody>
          <a:bodyPr wrap="square" rtlCol="0">
            <a:spAutoFit/>
          </a:bodyPr>
          <a:lstStyle/>
          <a:p>
            <a:r>
              <a:rPr lang="fr-FR" b="1" dirty="0">
                <a:solidFill>
                  <a:srgbClr val="FF0000"/>
                </a:solidFill>
                <a:hlinkClick r:id="rId8"/>
              </a:rPr>
              <a:t>Prompt(er)</a:t>
            </a:r>
            <a:r>
              <a:rPr lang="fr-FR" b="1" dirty="0">
                <a:solidFill>
                  <a:srgbClr val="FF0000"/>
                </a:solidFill>
              </a:rPr>
              <a:t> </a:t>
            </a:r>
            <a:r>
              <a:rPr lang="fr-FR" sz="1200" dirty="0">
                <a:solidFill>
                  <a:srgbClr val="FF0000"/>
                </a:solidFill>
              </a:rPr>
              <a:t>(mono) </a:t>
            </a:r>
            <a:r>
              <a:rPr lang="fr-FR" b="1" dirty="0">
                <a:solidFill>
                  <a:srgbClr val="FF0000"/>
                </a:solidFill>
              </a:rPr>
              <a:t>:</a:t>
            </a:r>
            <a:r>
              <a:rPr lang="fr-FR" dirty="0"/>
              <a:t> </a:t>
            </a:r>
          </a:p>
        </p:txBody>
      </p:sp>
      <p:sp>
        <p:nvSpPr>
          <p:cNvPr id="20" name="ZoneTexte 19">
            <a:extLst>
              <a:ext uri="{FF2B5EF4-FFF2-40B4-BE49-F238E27FC236}">
                <a16:creationId xmlns:a16="http://schemas.microsoft.com/office/drawing/2014/main" id="{A692C35D-C97A-7FC9-40DF-3C847E86CD48}"/>
              </a:ext>
            </a:extLst>
          </p:cNvPr>
          <p:cNvSpPr txBox="1"/>
          <p:nvPr/>
        </p:nvSpPr>
        <p:spPr>
          <a:xfrm>
            <a:off x="1872289" y="3979305"/>
            <a:ext cx="9898370" cy="369332"/>
          </a:xfrm>
          <a:prstGeom prst="rect">
            <a:avLst/>
          </a:prstGeom>
          <a:noFill/>
        </p:spPr>
        <p:txBody>
          <a:bodyPr wrap="square" rtlCol="0">
            <a:spAutoFit/>
          </a:bodyPr>
          <a:lstStyle/>
          <a:p>
            <a:r>
              <a:rPr lang="fr-FR" dirty="0"/>
              <a:t>Donner des instructions en langage naturel à une intelligence artificielle pour générer un résultat.</a:t>
            </a:r>
          </a:p>
        </p:txBody>
      </p:sp>
      <p:sp>
        <p:nvSpPr>
          <p:cNvPr id="21" name="ZoneTexte 20">
            <a:extLst>
              <a:ext uri="{FF2B5EF4-FFF2-40B4-BE49-F238E27FC236}">
                <a16:creationId xmlns:a16="http://schemas.microsoft.com/office/drawing/2014/main" id="{DB1E8A1E-A90F-1B6F-EC51-FC19944795D7}"/>
              </a:ext>
            </a:extLst>
          </p:cNvPr>
          <p:cNvSpPr txBox="1"/>
          <p:nvPr/>
        </p:nvSpPr>
        <p:spPr>
          <a:xfrm>
            <a:off x="128013" y="5804402"/>
            <a:ext cx="1744276" cy="369332"/>
          </a:xfrm>
          <a:prstGeom prst="rect">
            <a:avLst/>
          </a:prstGeom>
          <a:noFill/>
        </p:spPr>
        <p:txBody>
          <a:bodyPr wrap="square" rtlCol="0">
            <a:spAutoFit/>
          </a:bodyPr>
          <a:lstStyle/>
          <a:p>
            <a:r>
              <a:rPr lang="fr-FR" b="1" dirty="0">
                <a:solidFill>
                  <a:srgbClr val="FF0000"/>
                </a:solidFill>
                <a:hlinkClick r:id="rId9"/>
              </a:rPr>
              <a:t>Requête</a:t>
            </a:r>
            <a:r>
              <a:rPr lang="fr-FR" b="1" dirty="0">
                <a:solidFill>
                  <a:srgbClr val="FF0000"/>
                </a:solidFill>
              </a:rPr>
              <a:t> </a:t>
            </a:r>
            <a:r>
              <a:rPr lang="fr-FR" sz="1200" dirty="0">
                <a:solidFill>
                  <a:srgbClr val="FF0000"/>
                </a:solidFill>
              </a:rPr>
              <a:t>(poly.) </a:t>
            </a:r>
            <a:r>
              <a:rPr lang="fr-FR" b="1" dirty="0">
                <a:solidFill>
                  <a:srgbClr val="FF0000"/>
                </a:solidFill>
              </a:rPr>
              <a:t>:</a:t>
            </a:r>
            <a:r>
              <a:rPr lang="fr-FR" dirty="0"/>
              <a:t> </a:t>
            </a:r>
          </a:p>
        </p:txBody>
      </p:sp>
      <p:sp>
        <p:nvSpPr>
          <p:cNvPr id="22" name="ZoneTexte 21">
            <a:extLst>
              <a:ext uri="{FF2B5EF4-FFF2-40B4-BE49-F238E27FC236}">
                <a16:creationId xmlns:a16="http://schemas.microsoft.com/office/drawing/2014/main" id="{741857C0-A75D-75B6-8345-601F38695D58}"/>
              </a:ext>
            </a:extLst>
          </p:cNvPr>
          <p:cNvSpPr txBox="1"/>
          <p:nvPr/>
        </p:nvSpPr>
        <p:spPr>
          <a:xfrm>
            <a:off x="1721682" y="5804402"/>
            <a:ext cx="10342304" cy="369332"/>
          </a:xfrm>
          <a:prstGeom prst="rect">
            <a:avLst/>
          </a:prstGeom>
          <a:noFill/>
        </p:spPr>
        <p:txBody>
          <a:bodyPr wrap="square" rtlCol="0">
            <a:spAutoFit/>
          </a:bodyPr>
          <a:lstStyle/>
          <a:p>
            <a:r>
              <a:rPr lang="fr-FR" dirty="0"/>
              <a:t>Demande formulée par écrit adressée à quelqu’un ou à quelque chose (moteur de recherche, IA).</a:t>
            </a:r>
          </a:p>
        </p:txBody>
      </p:sp>
      <p:sp>
        <p:nvSpPr>
          <p:cNvPr id="23" name="ZoneTexte 22">
            <a:extLst>
              <a:ext uri="{FF2B5EF4-FFF2-40B4-BE49-F238E27FC236}">
                <a16:creationId xmlns:a16="http://schemas.microsoft.com/office/drawing/2014/main" id="{A0E57187-20A0-805B-322D-CD24F2727139}"/>
              </a:ext>
            </a:extLst>
          </p:cNvPr>
          <p:cNvSpPr txBox="1"/>
          <p:nvPr/>
        </p:nvSpPr>
        <p:spPr>
          <a:xfrm>
            <a:off x="128013" y="3348501"/>
            <a:ext cx="2050411" cy="369332"/>
          </a:xfrm>
          <a:prstGeom prst="rect">
            <a:avLst/>
          </a:prstGeom>
          <a:noFill/>
        </p:spPr>
        <p:txBody>
          <a:bodyPr wrap="square" rtlCol="0">
            <a:spAutoFit/>
          </a:bodyPr>
          <a:lstStyle/>
          <a:p>
            <a:r>
              <a:rPr lang="fr-FR" b="1" dirty="0">
                <a:solidFill>
                  <a:srgbClr val="FF0000"/>
                </a:solidFill>
                <a:hlinkClick r:id="rId10"/>
              </a:rPr>
              <a:t>Interjection</a:t>
            </a:r>
            <a:r>
              <a:rPr lang="fr-FR" b="1" dirty="0">
                <a:solidFill>
                  <a:srgbClr val="FF0000"/>
                </a:solidFill>
              </a:rPr>
              <a:t> </a:t>
            </a:r>
            <a:r>
              <a:rPr lang="fr-FR" sz="1200" dirty="0">
                <a:solidFill>
                  <a:srgbClr val="FF0000"/>
                </a:solidFill>
              </a:rPr>
              <a:t>(poly) </a:t>
            </a:r>
            <a:r>
              <a:rPr lang="fr-FR" b="1" dirty="0">
                <a:solidFill>
                  <a:srgbClr val="FF0000"/>
                </a:solidFill>
              </a:rPr>
              <a:t>:</a:t>
            </a:r>
            <a:r>
              <a:rPr lang="fr-FR" dirty="0"/>
              <a:t> </a:t>
            </a:r>
          </a:p>
        </p:txBody>
      </p:sp>
      <p:sp>
        <p:nvSpPr>
          <p:cNvPr id="24" name="ZoneTexte 23">
            <a:extLst>
              <a:ext uri="{FF2B5EF4-FFF2-40B4-BE49-F238E27FC236}">
                <a16:creationId xmlns:a16="http://schemas.microsoft.com/office/drawing/2014/main" id="{0CECDDCC-50EB-4A72-844D-98A455F82521}"/>
              </a:ext>
            </a:extLst>
          </p:cNvPr>
          <p:cNvSpPr txBox="1"/>
          <p:nvPr/>
        </p:nvSpPr>
        <p:spPr>
          <a:xfrm>
            <a:off x="1979864" y="3348501"/>
            <a:ext cx="9898370" cy="646331"/>
          </a:xfrm>
          <a:prstGeom prst="rect">
            <a:avLst/>
          </a:prstGeom>
          <a:noFill/>
        </p:spPr>
        <p:txBody>
          <a:bodyPr wrap="square" rtlCol="0">
            <a:spAutoFit/>
          </a:bodyPr>
          <a:lstStyle/>
          <a:p>
            <a:r>
              <a:rPr lang="fr-FR" dirty="0"/>
              <a:t>Mot invariable, autonome, inséré dans le discours pour exprimer vivement, une émotion, un sentiment, une sensation, un ordre, un appel, pour décrire un bruit, un cri.</a:t>
            </a:r>
          </a:p>
        </p:txBody>
      </p:sp>
      <p:sp>
        <p:nvSpPr>
          <p:cNvPr id="25" name="ZoneTexte 24">
            <a:extLst>
              <a:ext uri="{FF2B5EF4-FFF2-40B4-BE49-F238E27FC236}">
                <a16:creationId xmlns:a16="http://schemas.microsoft.com/office/drawing/2014/main" id="{0BA20C23-F2EA-4EDC-A832-974BBBC70E15}"/>
              </a:ext>
            </a:extLst>
          </p:cNvPr>
          <p:cNvSpPr txBox="1"/>
          <p:nvPr/>
        </p:nvSpPr>
        <p:spPr>
          <a:xfrm>
            <a:off x="128013" y="1198639"/>
            <a:ext cx="1953336" cy="369332"/>
          </a:xfrm>
          <a:prstGeom prst="rect">
            <a:avLst/>
          </a:prstGeom>
          <a:noFill/>
        </p:spPr>
        <p:txBody>
          <a:bodyPr wrap="square" rtlCol="0">
            <a:spAutoFit/>
          </a:bodyPr>
          <a:lstStyle/>
          <a:p>
            <a:r>
              <a:rPr lang="fr-FR" b="1" dirty="0">
                <a:solidFill>
                  <a:srgbClr val="FF0000"/>
                </a:solidFill>
                <a:hlinkClick r:id="rId11"/>
              </a:rPr>
              <a:t>Contraction</a:t>
            </a:r>
            <a:r>
              <a:rPr lang="fr-FR" b="1" dirty="0">
                <a:solidFill>
                  <a:srgbClr val="FF0000"/>
                </a:solidFill>
              </a:rPr>
              <a:t> </a:t>
            </a:r>
            <a:r>
              <a:rPr lang="fr-FR" sz="1200" dirty="0">
                <a:solidFill>
                  <a:srgbClr val="FF0000"/>
                </a:solidFill>
              </a:rPr>
              <a:t>(poly) </a:t>
            </a:r>
            <a:r>
              <a:rPr lang="fr-FR" b="1" dirty="0">
                <a:solidFill>
                  <a:srgbClr val="FF0000"/>
                </a:solidFill>
              </a:rPr>
              <a:t>:</a:t>
            </a:r>
            <a:r>
              <a:rPr lang="fr-FR" dirty="0"/>
              <a:t> </a:t>
            </a:r>
          </a:p>
        </p:txBody>
      </p:sp>
      <p:sp>
        <p:nvSpPr>
          <p:cNvPr id="26" name="ZoneTexte 25">
            <a:extLst>
              <a:ext uri="{FF2B5EF4-FFF2-40B4-BE49-F238E27FC236}">
                <a16:creationId xmlns:a16="http://schemas.microsoft.com/office/drawing/2014/main" id="{19EF29D7-A480-47BE-8ACC-E8B27D1EF508}"/>
              </a:ext>
            </a:extLst>
          </p:cNvPr>
          <p:cNvSpPr txBox="1"/>
          <p:nvPr/>
        </p:nvSpPr>
        <p:spPr>
          <a:xfrm>
            <a:off x="1979864" y="1199067"/>
            <a:ext cx="9898370" cy="646331"/>
          </a:xfrm>
          <a:prstGeom prst="rect">
            <a:avLst/>
          </a:prstGeom>
          <a:noFill/>
        </p:spPr>
        <p:txBody>
          <a:bodyPr wrap="square" rtlCol="0">
            <a:spAutoFit/>
          </a:bodyPr>
          <a:lstStyle/>
          <a:p>
            <a:r>
              <a:rPr lang="fr-FR" dirty="0"/>
              <a:t>Réunion de deux voyelles ou de deux syllabes en une seule. </a:t>
            </a:r>
            <a:br>
              <a:rPr lang="fr-FR" dirty="0"/>
            </a:br>
            <a:r>
              <a:rPr lang="fr-FR" dirty="0"/>
              <a:t>(</a:t>
            </a:r>
            <a:r>
              <a:rPr lang="fr-FR" i="1" dirty="0"/>
              <a:t>de + les = </a:t>
            </a:r>
            <a:r>
              <a:rPr lang="fr-FR" b="1" i="1" dirty="0"/>
              <a:t>des</a:t>
            </a:r>
            <a:r>
              <a:rPr lang="fr-FR" i="1" dirty="0"/>
              <a:t>, a + le = </a:t>
            </a:r>
            <a:r>
              <a:rPr lang="fr-FR" b="1" i="1" dirty="0"/>
              <a:t>au</a:t>
            </a:r>
            <a:r>
              <a:rPr lang="fr-FR" i="1" dirty="0"/>
              <a:t>, si + il = </a:t>
            </a:r>
            <a:r>
              <a:rPr lang="fr-FR" b="1" i="1" u="sng" dirty="0"/>
              <a:t>s’il</a:t>
            </a:r>
            <a:r>
              <a:rPr lang="fr-FR" i="1" u="sng" dirty="0"/>
              <a:t> – élision obligatoire</a:t>
            </a:r>
            <a:r>
              <a:rPr lang="fr-FR" dirty="0"/>
              <a:t>)</a:t>
            </a:r>
          </a:p>
        </p:txBody>
      </p:sp>
      <p:sp>
        <p:nvSpPr>
          <p:cNvPr id="27" name="ZoneTexte 26">
            <a:extLst>
              <a:ext uri="{FF2B5EF4-FFF2-40B4-BE49-F238E27FC236}">
                <a16:creationId xmlns:a16="http://schemas.microsoft.com/office/drawing/2014/main" id="{61F91B80-9D09-46C6-8AC3-B69DC80DA593}"/>
              </a:ext>
            </a:extLst>
          </p:cNvPr>
          <p:cNvSpPr txBox="1"/>
          <p:nvPr/>
        </p:nvSpPr>
        <p:spPr>
          <a:xfrm>
            <a:off x="128013" y="1714019"/>
            <a:ext cx="1953336" cy="369332"/>
          </a:xfrm>
          <a:prstGeom prst="rect">
            <a:avLst/>
          </a:prstGeom>
          <a:noFill/>
        </p:spPr>
        <p:txBody>
          <a:bodyPr wrap="square" rtlCol="0">
            <a:spAutoFit/>
          </a:bodyPr>
          <a:lstStyle/>
          <a:p>
            <a:r>
              <a:rPr lang="fr-FR" b="1" dirty="0">
                <a:solidFill>
                  <a:srgbClr val="FF0000"/>
                </a:solidFill>
                <a:hlinkClick r:id="rId12"/>
              </a:rPr>
              <a:t>Élision</a:t>
            </a:r>
            <a:r>
              <a:rPr lang="fr-FR" b="1" dirty="0">
                <a:solidFill>
                  <a:srgbClr val="FF0000"/>
                </a:solidFill>
              </a:rPr>
              <a:t> </a:t>
            </a:r>
            <a:r>
              <a:rPr lang="fr-FR" sz="1200" dirty="0">
                <a:solidFill>
                  <a:srgbClr val="FF0000"/>
                </a:solidFill>
              </a:rPr>
              <a:t>(poly) </a:t>
            </a:r>
            <a:r>
              <a:rPr lang="fr-FR" b="1" dirty="0">
                <a:solidFill>
                  <a:srgbClr val="FF0000"/>
                </a:solidFill>
              </a:rPr>
              <a:t>:</a:t>
            </a:r>
            <a:r>
              <a:rPr lang="fr-FR" dirty="0"/>
              <a:t> </a:t>
            </a:r>
          </a:p>
        </p:txBody>
      </p:sp>
      <p:sp>
        <p:nvSpPr>
          <p:cNvPr id="4" name="ZoneTexte 3">
            <a:extLst>
              <a:ext uri="{FF2B5EF4-FFF2-40B4-BE49-F238E27FC236}">
                <a16:creationId xmlns:a16="http://schemas.microsoft.com/office/drawing/2014/main" id="{2B7E42D5-4CFB-ADA4-1918-382C026647EC}"/>
              </a:ext>
            </a:extLst>
          </p:cNvPr>
          <p:cNvSpPr txBox="1"/>
          <p:nvPr/>
        </p:nvSpPr>
        <p:spPr>
          <a:xfrm>
            <a:off x="1979864" y="1738560"/>
            <a:ext cx="9898370" cy="646331"/>
          </a:xfrm>
          <a:prstGeom prst="rect">
            <a:avLst/>
          </a:prstGeom>
          <a:noFill/>
        </p:spPr>
        <p:txBody>
          <a:bodyPr wrap="square" rtlCol="0">
            <a:spAutoFit/>
          </a:bodyPr>
          <a:lstStyle/>
          <a:p>
            <a:r>
              <a:rPr lang="fr-FR" dirty="0"/>
              <a:t>Forme de contraction, suppression d’une voyelle finale marquée par une apostrophe. </a:t>
            </a:r>
            <a:br>
              <a:rPr lang="fr-FR" dirty="0"/>
            </a:br>
            <a:r>
              <a:rPr lang="fr-FR" dirty="0"/>
              <a:t>(</a:t>
            </a:r>
            <a:r>
              <a:rPr lang="fr-FR" i="1" dirty="0"/>
              <a:t>le idiot = </a:t>
            </a:r>
            <a:r>
              <a:rPr lang="fr-FR" b="1" i="1" dirty="0"/>
              <a:t>l'idiot</a:t>
            </a:r>
            <a:r>
              <a:rPr lang="fr-FR" i="1" dirty="0"/>
              <a:t>, le homme = </a:t>
            </a:r>
            <a:r>
              <a:rPr lang="fr-FR" b="1" i="1" dirty="0"/>
              <a:t>l'homme</a:t>
            </a:r>
            <a:r>
              <a:rPr lang="fr-FR" i="1" dirty="0"/>
              <a:t>, je suis = </a:t>
            </a:r>
            <a:r>
              <a:rPr lang="fr-FR" b="1" i="1" u="sng" dirty="0"/>
              <a:t>j’suis</a:t>
            </a:r>
            <a:r>
              <a:rPr lang="fr-FR" i="1" u="sng" dirty="0"/>
              <a:t> – langage oral familier</a:t>
            </a:r>
            <a:r>
              <a:rPr lang="fr-FR" dirty="0"/>
              <a:t>)</a:t>
            </a:r>
          </a:p>
        </p:txBody>
      </p:sp>
    </p:spTree>
    <p:extLst>
      <p:ext uri="{BB962C8B-B14F-4D97-AF65-F5344CB8AC3E}">
        <p14:creationId xmlns:p14="http://schemas.microsoft.com/office/powerpoint/2010/main" val="4267597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19">
            <a:extLst>
              <a:ext uri="{FF2B5EF4-FFF2-40B4-BE49-F238E27FC236}">
                <a16:creationId xmlns:a16="http://schemas.microsoft.com/office/drawing/2014/main" id="{5C03503B-CA4D-4BC1-AC12-C0C411F2D2F0}"/>
              </a:ext>
            </a:extLst>
          </p:cNvPr>
          <p:cNvGraphicFramePr>
            <a:graphicFrameLocks noGrp="1"/>
          </p:cNvGraphicFramePr>
          <p:nvPr>
            <p:extLst>
              <p:ext uri="{D42A27DB-BD31-4B8C-83A1-F6EECF244321}">
                <p14:modId xmlns:p14="http://schemas.microsoft.com/office/powerpoint/2010/main" val="188551840"/>
              </p:ext>
            </p:extLst>
          </p:nvPr>
        </p:nvGraphicFramePr>
        <p:xfrm>
          <a:off x="139337" y="883772"/>
          <a:ext cx="11924649" cy="5791200"/>
        </p:xfrm>
        <a:graphic>
          <a:graphicData uri="http://schemas.openxmlformats.org/drawingml/2006/table">
            <a:tbl>
              <a:tblPr firstRow="1" bandRow="1">
                <a:tableStyleId>{5940675A-B579-460E-94D1-54222C63F5DA}</a:tableStyleId>
              </a:tblPr>
              <a:tblGrid>
                <a:gridCol w="2310387">
                  <a:extLst>
                    <a:ext uri="{9D8B030D-6E8A-4147-A177-3AD203B41FA5}">
                      <a16:colId xmlns:a16="http://schemas.microsoft.com/office/drawing/2014/main" val="352723046"/>
                    </a:ext>
                  </a:extLst>
                </a:gridCol>
                <a:gridCol w="9614262">
                  <a:extLst>
                    <a:ext uri="{9D8B030D-6E8A-4147-A177-3AD203B41FA5}">
                      <a16:colId xmlns:a16="http://schemas.microsoft.com/office/drawing/2014/main" val="360388623"/>
                    </a:ext>
                  </a:extLst>
                </a:gridCol>
              </a:tblGrid>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F0000"/>
                          </a:solidFill>
                          <a:hlinkClick r:id="rId2"/>
                        </a:rPr>
                        <a:t>AC</a:t>
                      </a:r>
                      <a:r>
                        <a:rPr lang="fr-FR" sz="1400" b="1" dirty="0">
                          <a:solidFill>
                            <a:srgbClr val="FF0000"/>
                          </a:solidFill>
                        </a:rPr>
                        <a:t>CUEIL </a:t>
                      </a:r>
                      <a:r>
                        <a:rPr lang="fr-FR" sz="1400" dirty="0">
                          <a:solidFill>
                            <a:srgbClr val="FF0000"/>
                          </a:solidFill>
                        </a:rPr>
                        <a:t>(mono.) </a:t>
                      </a:r>
                      <a:r>
                        <a:rPr lang="fr-FR" sz="1400" b="1" dirty="0">
                          <a:solidFill>
                            <a:srgbClr val="FF0000"/>
                          </a:solidFill>
                        </a:rPr>
                        <a:t>:</a:t>
                      </a:r>
                      <a:r>
                        <a:rPr lang="fr-FR" sz="1400" dirty="0"/>
                        <a:t> </a:t>
                      </a:r>
                    </a:p>
                  </a:txBody>
                  <a:tcPr/>
                </a:tc>
                <a:tc>
                  <a:txBody>
                    <a:bodyPr/>
                    <a:lstStyle/>
                    <a:p>
                      <a:r>
                        <a:rPr lang="fr-FR" sz="1400" dirty="0"/>
                        <a:t>Réception et orientation des visiteurs, clients ou usagers.</a:t>
                      </a:r>
                    </a:p>
                  </a:txBody>
                  <a:tcPr/>
                </a:tc>
                <a:extLst>
                  <a:ext uri="{0D108BD9-81ED-4DB2-BD59-A6C34878D82A}">
                    <a16:rowId xmlns:a16="http://schemas.microsoft.com/office/drawing/2014/main" val="2051682772"/>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F0000"/>
                          </a:solidFill>
                          <a:hlinkClick r:id="rId2"/>
                        </a:rPr>
                        <a:t>ACRONYME</a:t>
                      </a:r>
                      <a:r>
                        <a:rPr lang="fr-FR" sz="1400" b="1" dirty="0">
                          <a:solidFill>
                            <a:srgbClr val="FF0000"/>
                          </a:solidFill>
                        </a:rPr>
                        <a:t> </a:t>
                      </a:r>
                      <a:r>
                        <a:rPr lang="fr-FR" sz="1050" dirty="0">
                          <a:solidFill>
                            <a:srgbClr val="FF0000"/>
                          </a:solidFill>
                        </a:rPr>
                        <a:t>(mono.) </a:t>
                      </a:r>
                      <a:r>
                        <a:rPr lang="fr-FR" sz="1400" b="1" dirty="0">
                          <a:solidFill>
                            <a:srgbClr val="FF0000"/>
                          </a:solidFill>
                        </a:rPr>
                        <a:t>:</a:t>
                      </a:r>
                      <a:r>
                        <a:rPr lang="fr-FR" sz="1400" dirty="0"/>
                        <a: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Sigle qui se prononce comme un mot ordinaire.</a:t>
                      </a:r>
                    </a:p>
                  </a:txBody>
                  <a:tcPr/>
                </a:tc>
                <a:extLst>
                  <a:ext uri="{0D108BD9-81ED-4DB2-BD59-A6C34878D82A}">
                    <a16:rowId xmlns:a16="http://schemas.microsoft.com/office/drawing/2014/main" val="3157653580"/>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F0000"/>
                          </a:solidFill>
                          <a:hlinkClick r:id="rId3"/>
                        </a:rPr>
                        <a:t>A</a:t>
                      </a:r>
                      <a:r>
                        <a:rPr lang="fr-FR" sz="1400" b="1" dirty="0">
                          <a:solidFill>
                            <a:srgbClr val="FF0000"/>
                          </a:solidFill>
                        </a:rPr>
                        <a:t>FFRANCHISSEMENT </a:t>
                      </a:r>
                      <a:r>
                        <a:rPr lang="fr-FR" sz="1050" dirty="0">
                          <a:solidFill>
                            <a:srgbClr val="FF0000"/>
                          </a:solidFill>
                        </a:rPr>
                        <a:t>(homo.) </a:t>
                      </a:r>
                      <a:r>
                        <a:rPr lang="fr-FR" sz="1400" b="1" dirty="0">
                          <a:solidFill>
                            <a:srgbClr val="FF0000"/>
                          </a:solidFill>
                        </a:rPr>
                        <a:t>:</a:t>
                      </a:r>
                      <a:r>
                        <a:rPr lang="fr-FR" sz="1400" dirty="0"/>
                        <a:t> </a:t>
                      </a:r>
                    </a:p>
                  </a:txBody>
                  <a:tcPr/>
                </a:tc>
                <a:tc>
                  <a:txBody>
                    <a:bodyPr/>
                    <a:lstStyle/>
                    <a:p>
                      <a:r>
                        <a:rPr lang="fr-FR" sz="1400" dirty="0"/>
                        <a:t>Paiement des frais d’envoi d’un courrier ou d’un colis. </a:t>
                      </a:r>
                    </a:p>
                  </a:txBody>
                  <a:tcPr/>
                </a:tc>
                <a:extLst>
                  <a:ext uri="{0D108BD9-81ED-4DB2-BD59-A6C34878D82A}">
                    <a16:rowId xmlns:a16="http://schemas.microsoft.com/office/drawing/2014/main" val="1808257424"/>
                  </a:ext>
                </a:extLst>
              </a:tr>
              <a:tr h="262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Archivage</a:t>
                      </a:r>
                    </a:p>
                  </a:txBody>
                  <a:tcPr/>
                </a:tc>
                <a:tc>
                  <a:txBody>
                    <a:bodyPr/>
                    <a:lstStyle/>
                    <a:p>
                      <a:r>
                        <a:rPr lang="fr-FR" sz="1400" dirty="0"/>
                        <a:t>Classement et conservation de documents pour pouvoir les retrouver ultérieurement.</a:t>
                      </a:r>
                    </a:p>
                  </a:txBody>
                  <a:tcPr/>
                </a:tc>
                <a:extLst>
                  <a:ext uri="{0D108BD9-81ED-4DB2-BD59-A6C34878D82A}">
                    <a16:rowId xmlns:a16="http://schemas.microsoft.com/office/drawing/2014/main" val="782154443"/>
                  </a:ext>
                </a:extLst>
              </a:tr>
              <a:tr h="262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F0000"/>
                          </a:solidFill>
                          <a:hlinkClick r:id="rId3"/>
                        </a:rPr>
                        <a:t>ASAP</a:t>
                      </a:r>
                      <a:r>
                        <a:rPr lang="fr-FR" sz="1400" b="1" dirty="0">
                          <a:solidFill>
                            <a:srgbClr val="FF0000"/>
                          </a:solidFill>
                        </a:rPr>
                        <a:t> </a:t>
                      </a:r>
                      <a:r>
                        <a:rPr lang="fr-FR" sz="1400" dirty="0">
                          <a:solidFill>
                            <a:srgbClr val="FF0000"/>
                          </a:solidFill>
                        </a:rPr>
                        <a:t>(homo.) </a:t>
                      </a:r>
                      <a:r>
                        <a:rPr lang="fr-FR" sz="1400" b="1" dirty="0">
                          <a:solidFill>
                            <a:srgbClr val="FF0000"/>
                          </a:solidFill>
                        </a:rPr>
                        <a:t>:</a:t>
                      </a:r>
                      <a:r>
                        <a:rPr lang="fr-FR" sz="1400" dirty="0"/>
                        <a:t> </a:t>
                      </a:r>
                    </a:p>
                  </a:txBody>
                  <a:tcPr/>
                </a:tc>
                <a:tc>
                  <a:txBody>
                    <a:bodyPr/>
                    <a:lstStyle/>
                    <a:p>
                      <a:r>
                        <a:rPr lang="fr-FR" sz="1400" dirty="0"/>
                        <a:t>?</a:t>
                      </a:r>
                    </a:p>
                  </a:txBody>
                  <a:tcPr/>
                </a:tc>
                <a:extLst>
                  <a:ext uri="{0D108BD9-81ED-4DB2-BD59-A6C34878D82A}">
                    <a16:rowId xmlns:a16="http://schemas.microsoft.com/office/drawing/2014/main" val="1245641928"/>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F0000"/>
                          </a:solidFill>
                          <a:hlinkClick r:id="rId3"/>
                        </a:rPr>
                        <a:t>ASAP</a:t>
                      </a:r>
                      <a:r>
                        <a:rPr lang="fr-FR" sz="1400" b="1" dirty="0">
                          <a:solidFill>
                            <a:srgbClr val="FF0000"/>
                          </a:solidFill>
                        </a:rPr>
                        <a:t> </a:t>
                      </a:r>
                      <a:r>
                        <a:rPr lang="fr-FR" sz="1400" dirty="0">
                          <a:solidFill>
                            <a:srgbClr val="FF0000"/>
                          </a:solidFill>
                        </a:rPr>
                        <a:t>(homo.) </a:t>
                      </a:r>
                      <a:r>
                        <a:rPr lang="fr-FR" sz="1400" b="1" dirty="0">
                          <a:solidFill>
                            <a:srgbClr val="FF0000"/>
                          </a:solidFill>
                        </a:rPr>
                        <a:t>:</a:t>
                      </a:r>
                      <a:r>
                        <a:rPr lang="fr-FR" sz="1400" dirty="0"/>
                        <a:t> </a:t>
                      </a:r>
                    </a:p>
                  </a:txBody>
                  <a:tcPr/>
                </a:tc>
                <a:tc>
                  <a:txBody>
                    <a:bodyPr/>
                    <a:lstStyle/>
                    <a:p>
                      <a:r>
                        <a:rPr lang="fr-FR" sz="1400" dirty="0"/>
                        <a:t>?</a:t>
                      </a:r>
                    </a:p>
                  </a:txBody>
                  <a:tcPr/>
                </a:tc>
                <a:extLst>
                  <a:ext uri="{0D108BD9-81ED-4DB2-BD59-A6C34878D82A}">
                    <a16:rowId xmlns:a16="http://schemas.microsoft.com/office/drawing/2014/main" val="191335780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Bon de commande</a:t>
                      </a:r>
                    </a:p>
                  </a:txBody>
                  <a:tcPr/>
                </a:tc>
                <a:tc>
                  <a:txBody>
                    <a:bodyPr/>
                    <a:lstStyle/>
                    <a:p>
                      <a:r>
                        <a:rPr lang="fr-FR" sz="1400" dirty="0"/>
                        <a:t>Document par lequel une entreprise commande officiellement un bien ou un service.</a:t>
                      </a:r>
                    </a:p>
                  </a:txBody>
                  <a:tcPr/>
                </a:tc>
                <a:extLst>
                  <a:ext uri="{0D108BD9-81ED-4DB2-BD59-A6C34878D82A}">
                    <a16:rowId xmlns:a16="http://schemas.microsoft.com/office/drawing/2014/main" val="251401318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kern="1200" dirty="0">
                          <a:solidFill>
                            <a:schemeClr val="tx1"/>
                          </a:solidFill>
                          <a:latin typeface="+mn-lt"/>
                          <a:ea typeface="+mn-ea"/>
                          <a:cs typeface="+mn-cs"/>
                        </a:rPr>
                        <a:t>Bon de livraison</a:t>
                      </a:r>
                    </a:p>
                  </a:txBody>
                  <a:tcPr/>
                </a:tc>
                <a:tc>
                  <a:txBody>
                    <a:bodyPr/>
                    <a:lstStyle/>
                    <a:p>
                      <a:r>
                        <a:rPr lang="fr-FR" sz="1400" dirty="0"/>
                        <a:t>Document accompagnant une marchandise et attestant sa livraison.</a:t>
                      </a:r>
                    </a:p>
                  </a:txBody>
                  <a:tcPr/>
                </a:tc>
                <a:extLst>
                  <a:ext uri="{0D108BD9-81ED-4DB2-BD59-A6C34878D82A}">
                    <a16:rowId xmlns:a16="http://schemas.microsoft.com/office/drawing/2014/main" val="498117589"/>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Classement</a:t>
                      </a:r>
                    </a:p>
                  </a:txBody>
                  <a:tcPr/>
                </a:tc>
                <a:tc>
                  <a:txBody>
                    <a:bodyPr/>
                    <a:lstStyle/>
                    <a:p>
                      <a:r>
                        <a:rPr lang="fr-FR" sz="1400" dirty="0"/>
                        <a:t>Organisation des documents selon un ordre défini : alphabétique, chronologique, numérique, thématique…</a:t>
                      </a:r>
                    </a:p>
                  </a:txBody>
                  <a:tcPr/>
                </a:tc>
                <a:extLst>
                  <a:ext uri="{0D108BD9-81ED-4DB2-BD59-A6C34878D82A}">
                    <a16:rowId xmlns:a16="http://schemas.microsoft.com/office/drawing/2014/main" val="895743243"/>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Compte rendu</a:t>
                      </a:r>
                    </a:p>
                  </a:txBody>
                  <a:tcPr/>
                </a:tc>
                <a:tc>
                  <a:txBody>
                    <a:bodyPr/>
                    <a:lstStyle/>
                    <a:p>
                      <a:r>
                        <a:rPr lang="fr-FR" sz="1400" dirty="0"/>
                        <a:t>Document résumant les échanges, décisions ou informations d’une réunion.</a:t>
                      </a:r>
                    </a:p>
                  </a:txBody>
                  <a:tcPr/>
                </a:tc>
                <a:extLst>
                  <a:ext uri="{0D108BD9-81ED-4DB2-BD59-A6C34878D82A}">
                    <a16:rowId xmlns:a16="http://schemas.microsoft.com/office/drawing/2014/main" val="3125143634"/>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Courrier entrant / sortant</a:t>
                      </a:r>
                    </a:p>
                  </a:txBody>
                  <a:tcPr/>
                </a:tc>
                <a:tc>
                  <a:txBody>
                    <a:bodyPr/>
                    <a:lstStyle/>
                    <a:p>
                      <a:r>
                        <a:rPr lang="fr-FR" sz="1400" dirty="0"/>
                        <a:t>Courrier reçu par l’organisation / courrier envoyé par l’organisation.</a:t>
                      </a:r>
                    </a:p>
                  </a:txBody>
                  <a:tcPr/>
                </a:tc>
                <a:extLst>
                  <a:ext uri="{0D108BD9-81ED-4DB2-BD59-A6C34878D82A}">
                    <a16:rowId xmlns:a16="http://schemas.microsoft.com/office/drawing/2014/main" val="2159906695"/>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Devis</a:t>
                      </a:r>
                    </a:p>
                  </a:txBody>
                  <a:tcPr/>
                </a:tc>
                <a:tc>
                  <a:txBody>
                    <a:bodyPr/>
                    <a:lstStyle/>
                    <a:p>
                      <a:r>
                        <a:rPr lang="fr-FR" sz="1400" dirty="0"/>
                        <a:t>Document indiquant le prix et les conditions d’une prestation ou d’un produit avant commande.</a:t>
                      </a:r>
                    </a:p>
                  </a:txBody>
                  <a:tcPr/>
                </a:tc>
                <a:extLst>
                  <a:ext uri="{0D108BD9-81ED-4DB2-BD59-A6C34878D82A}">
                    <a16:rowId xmlns:a16="http://schemas.microsoft.com/office/drawing/2014/main" val="1077392253"/>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Échéance</a:t>
                      </a:r>
                    </a:p>
                  </a:txBody>
                  <a:tcPr/>
                </a:tc>
                <a:tc>
                  <a:txBody>
                    <a:bodyPr/>
                    <a:lstStyle/>
                    <a:p>
                      <a:r>
                        <a:rPr lang="fr-FR" sz="1400" dirty="0"/>
                        <a:t>Date limite à laquelle une action, un paiement ou une tâche doit être réalisé.</a:t>
                      </a:r>
                    </a:p>
                  </a:txBody>
                  <a:tcPr/>
                </a:tc>
                <a:extLst>
                  <a:ext uri="{0D108BD9-81ED-4DB2-BD59-A6C34878D82A}">
                    <a16:rowId xmlns:a16="http://schemas.microsoft.com/office/drawing/2014/main" val="1623624842"/>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Facture</a:t>
                      </a:r>
                    </a:p>
                  </a:txBody>
                  <a:tcPr/>
                </a:tc>
                <a:tc>
                  <a:txBody>
                    <a:bodyPr/>
                    <a:lstStyle/>
                    <a:p>
                      <a:r>
                        <a:rPr lang="fr-FR" sz="1400" dirty="0"/>
                        <a:t>Document précisant le montant à payer pour un bien ou un service fourni.</a:t>
                      </a:r>
                    </a:p>
                  </a:txBody>
                  <a:tcPr/>
                </a:tc>
                <a:extLst>
                  <a:ext uri="{0D108BD9-81ED-4DB2-BD59-A6C34878D82A}">
                    <a16:rowId xmlns:a16="http://schemas.microsoft.com/office/drawing/2014/main" val="3175269696"/>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Fournisseur</a:t>
                      </a:r>
                    </a:p>
                  </a:txBody>
                  <a:tcPr/>
                </a:tc>
                <a:tc>
                  <a:txBody>
                    <a:bodyPr/>
                    <a:lstStyle/>
                    <a:p>
                      <a:r>
                        <a:rPr lang="fr-FR" sz="1400" dirty="0"/>
                        <a:t>Entreprise ou personne qui fournit des biens ou des services à une organisation.</a:t>
                      </a:r>
                    </a:p>
                  </a:txBody>
                  <a:tcPr/>
                </a:tc>
                <a:extLst>
                  <a:ext uri="{0D108BD9-81ED-4DB2-BD59-A6C34878D82A}">
                    <a16:rowId xmlns:a16="http://schemas.microsoft.com/office/drawing/2014/main" val="3230864891"/>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Gestion documentaire</a:t>
                      </a:r>
                    </a:p>
                  </a:txBody>
                  <a:tcPr/>
                </a:tc>
                <a:tc>
                  <a:txBody>
                    <a:bodyPr/>
                    <a:lstStyle/>
                    <a:p>
                      <a:r>
                        <a:rPr lang="fr-FR" sz="1400" dirty="0"/>
                        <a:t>Ensemble des opérations permettant de créer, classer, stocker et retrouver des documents.</a:t>
                      </a:r>
                    </a:p>
                  </a:txBody>
                  <a:tcPr/>
                </a:tc>
                <a:extLst>
                  <a:ext uri="{0D108BD9-81ED-4DB2-BD59-A6C34878D82A}">
                    <a16:rowId xmlns:a16="http://schemas.microsoft.com/office/drawing/2014/main" val="3457245062"/>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Mise à jour</a:t>
                      </a:r>
                    </a:p>
                  </a:txBody>
                  <a:tcPr/>
                </a:tc>
                <a:tc>
                  <a:txBody>
                    <a:bodyPr/>
                    <a:lstStyle/>
                    <a:p>
                      <a:r>
                        <a:rPr lang="fr-FR" sz="1400" dirty="0"/>
                        <a:t>Modification d’un document, fichier ou dossier afin que les informations soient exactes et actuelles.</a:t>
                      </a:r>
                    </a:p>
                  </a:txBody>
                  <a:tcPr/>
                </a:tc>
                <a:extLst>
                  <a:ext uri="{0D108BD9-81ED-4DB2-BD59-A6C34878D82A}">
                    <a16:rowId xmlns:a16="http://schemas.microsoft.com/office/drawing/2014/main" val="15166938"/>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Pièce jointe</a:t>
                      </a:r>
                    </a:p>
                  </a:txBody>
                  <a:tcPr/>
                </a:tc>
                <a:tc>
                  <a:txBody>
                    <a:bodyPr/>
                    <a:lstStyle/>
                    <a:p>
                      <a:r>
                        <a:rPr lang="fr-FR" sz="1400" dirty="0"/>
                        <a:t>Document ajouté à un courrier électronique.</a:t>
                      </a:r>
                    </a:p>
                  </a:txBody>
                  <a:tcPr/>
                </a:tc>
                <a:extLst>
                  <a:ext uri="{0D108BD9-81ED-4DB2-BD59-A6C34878D82A}">
                    <a16:rowId xmlns:a16="http://schemas.microsoft.com/office/drawing/2014/main" val="682167843"/>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Relance</a:t>
                      </a:r>
                    </a:p>
                  </a:txBody>
                  <a:tcPr/>
                </a:tc>
                <a:tc>
                  <a:txBody>
                    <a:bodyPr/>
                    <a:lstStyle/>
                    <a:p>
                      <a:r>
                        <a:rPr lang="fr-FR" sz="1400" dirty="0"/>
                        <a:t>Action consistant à reprendre contact avec un client, un fournisseur ou un interlocuteur qui n’a pas répondu ou réglé une somme.</a:t>
                      </a:r>
                    </a:p>
                  </a:txBody>
                  <a:tcPr/>
                </a:tc>
                <a:extLst>
                  <a:ext uri="{0D108BD9-81ED-4DB2-BD59-A6C34878D82A}">
                    <a16:rowId xmlns:a16="http://schemas.microsoft.com/office/drawing/2014/main" val="284318120"/>
                  </a:ext>
                </a:extLst>
              </a:tr>
            </a:tbl>
          </a:graphicData>
        </a:graphic>
      </p:graphicFrame>
      <p:sp>
        <p:nvSpPr>
          <p:cNvPr id="7" name="ZoneTexte 6">
            <a:extLst>
              <a:ext uri="{FF2B5EF4-FFF2-40B4-BE49-F238E27FC236}">
                <a16:creationId xmlns:a16="http://schemas.microsoft.com/office/drawing/2014/main" id="{F82F8D66-1546-4C1A-9B9C-069AAF8701CF}"/>
              </a:ext>
            </a:extLst>
          </p:cNvPr>
          <p:cNvSpPr txBox="1"/>
          <p:nvPr/>
        </p:nvSpPr>
        <p:spPr>
          <a:xfrm>
            <a:off x="808156" y="181219"/>
            <a:ext cx="4216154" cy="461665"/>
          </a:xfrm>
          <a:prstGeom prst="rect">
            <a:avLst/>
          </a:prstGeom>
          <a:solidFill>
            <a:schemeClr val="accent4">
              <a:lumMod val="20000"/>
              <a:lumOff val="80000"/>
            </a:schemeClr>
          </a:solidFill>
          <a:ln w="38100">
            <a:solidFill>
              <a:srgbClr val="FF0000"/>
            </a:solidFill>
          </a:ln>
        </p:spPr>
        <p:txBody>
          <a:bodyPr wrap="none" rtlCol="0">
            <a:spAutoFit/>
          </a:bodyPr>
          <a:lstStyle/>
          <a:p>
            <a:r>
              <a:rPr lang="fr-FR" sz="2400" b="1" dirty="0">
                <a:solidFill>
                  <a:srgbClr val="FF0000"/>
                </a:solidFill>
              </a:rPr>
              <a:t>GLOSSAIRE</a:t>
            </a:r>
            <a:r>
              <a:rPr lang="fr-FR" dirty="0"/>
              <a:t> – vocabulaire professionnel</a:t>
            </a:r>
          </a:p>
        </p:txBody>
      </p:sp>
      <p:pic>
        <p:nvPicPr>
          <p:cNvPr id="2" name="Image 13">
            <a:hlinkClick r:id="" action="ppaction://noaction"/>
            <a:extLst>
              <a:ext uri="{FF2B5EF4-FFF2-40B4-BE49-F238E27FC236}">
                <a16:creationId xmlns:a16="http://schemas.microsoft.com/office/drawing/2014/main" id="{A9C44018-F571-0368-797A-636CE838659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2">
            <a:extLst>
              <a:ext uri="{FF2B5EF4-FFF2-40B4-BE49-F238E27FC236}">
                <a16:creationId xmlns:a16="http://schemas.microsoft.com/office/drawing/2014/main" id="{893854B8-644D-AB70-2995-A7BAA0CC544D}"/>
              </a:ext>
            </a:extLst>
          </p:cNvPr>
          <p:cNvGrpSpPr/>
          <p:nvPr/>
        </p:nvGrpSpPr>
        <p:grpSpPr>
          <a:xfrm>
            <a:off x="11053482" y="143241"/>
            <a:ext cx="220569" cy="600906"/>
            <a:chOff x="11053482" y="79375"/>
            <a:chExt cx="220569" cy="600906"/>
          </a:xfrm>
        </p:grpSpPr>
        <p:pic>
          <p:nvPicPr>
            <p:cNvPr id="4" name="Image 3">
              <a:hlinkClick r:id="" action="ppaction://hlinkshowjump?jump=previousslide"/>
              <a:extLst>
                <a:ext uri="{FF2B5EF4-FFF2-40B4-BE49-F238E27FC236}">
                  <a16:creationId xmlns:a16="http://schemas.microsoft.com/office/drawing/2014/main" id="{E1BC5FD6-1DDB-1E27-EE73-6CD5C9EA26A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8" name="Image 7">
              <a:hlinkClick r:id="" action="ppaction://hlinkshowjump?jump=nextslide"/>
              <a:extLst>
                <a:ext uri="{FF2B5EF4-FFF2-40B4-BE49-F238E27FC236}">
                  <a16:creationId xmlns:a16="http://schemas.microsoft.com/office/drawing/2014/main" id="{2E20A999-B525-03F9-490A-D47E3D24B2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sp>
        <p:nvSpPr>
          <p:cNvPr id="10" name="ZoneTexte 9">
            <a:extLst>
              <a:ext uri="{FF2B5EF4-FFF2-40B4-BE49-F238E27FC236}">
                <a16:creationId xmlns:a16="http://schemas.microsoft.com/office/drawing/2014/main" id="{E5A3C7F9-549F-D186-61D7-ADC1771E463F}"/>
              </a:ext>
            </a:extLst>
          </p:cNvPr>
          <p:cNvSpPr txBox="1"/>
          <p:nvPr/>
        </p:nvSpPr>
        <p:spPr>
          <a:xfrm>
            <a:off x="5396698" y="143241"/>
            <a:ext cx="5670416" cy="646331"/>
          </a:xfrm>
          <a:prstGeom prst="rect">
            <a:avLst/>
          </a:prstGeom>
          <a:noFill/>
        </p:spPr>
        <p:txBody>
          <a:bodyPr wrap="square">
            <a:spAutoFit/>
          </a:bodyPr>
          <a:lstStyle/>
          <a:p>
            <a:r>
              <a:rPr lang="fr-FR" sz="1200" dirty="0">
                <a:solidFill>
                  <a:srgbClr val="FF0000"/>
                </a:solidFill>
              </a:rPr>
              <a:t>(mono.) </a:t>
            </a:r>
            <a:r>
              <a:rPr lang="fr-FR" sz="1200" b="1" dirty="0">
                <a:solidFill>
                  <a:srgbClr val="FF0000"/>
                </a:solidFill>
              </a:rPr>
              <a:t>: </a:t>
            </a:r>
            <a:r>
              <a:rPr lang="fr-FR" sz="1200" dirty="0"/>
              <a:t>terme (mot) </a:t>
            </a:r>
            <a:r>
              <a:rPr lang="fr-FR" sz="1200" b="1" dirty="0"/>
              <a:t>monosémique</a:t>
            </a:r>
            <a:r>
              <a:rPr lang="fr-FR" sz="1200" dirty="0"/>
              <a:t> possédant </a:t>
            </a:r>
            <a:r>
              <a:rPr lang="fr-FR" sz="1200" u="sng" dirty="0">
                <a:latin typeface="Google Sans"/>
              </a:rPr>
              <a:t>un seul et unique sens</a:t>
            </a:r>
            <a:r>
              <a:rPr lang="fr-FR" sz="1200" dirty="0"/>
              <a:t>.</a:t>
            </a:r>
            <a:endParaRPr lang="fr-FR" sz="1200" dirty="0">
              <a:solidFill>
                <a:srgbClr val="FF0000"/>
              </a:solidFill>
            </a:endParaRPr>
          </a:p>
          <a:p>
            <a:r>
              <a:rPr lang="fr-FR" sz="1200" dirty="0">
                <a:solidFill>
                  <a:srgbClr val="FF0000"/>
                </a:solidFill>
              </a:rPr>
              <a:t>(poly.) </a:t>
            </a:r>
            <a:r>
              <a:rPr lang="fr-FR" sz="1200" b="1" dirty="0">
                <a:solidFill>
                  <a:srgbClr val="FF0000"/>
                </a:solidFill>
              </a:rPr>
              <a:t>: </a:t>
            </a:r>
            <a:r>
              <a:rPr lang="fr-FR" sz="1200" dirty="0"/>
              <a:t>terme (mot) </a:t>
            </a:r>
            <a:r>
              <a:rPr lang="fr-FR" sz="1200" b="1" dirty="0"/>
              <a:t>polysémique</a:t>
            </a:r>
            <a:r>
              <a:rPr lang="fr-FR" sz="1200" dirty="0"/>
              <a:t> possédant </a:t>
            </a:r>
            <a:r>
              <a:rPr lang="fr-FR" sz="1200" u="sng" dirty="0"/>
              <a:t>plusieurs sens</a:t>
            </a:r>
            <a:r>
              <a:rPr lang="fr-FR" sz="1200" dirty="0"/>
              <a:t>.</a:t>
            </a:r>
          </a:p>
          <a:p>
            <a:r>
              <a:rPr lang="fr-FR" sz="1200" dirty="0">
                <a:solidFill>
                  <a:srgbClr val="FF0000"/>
                </a:solidFill>
              </a:rPr>
              <a:t>(homo.) </a:t>
            </a:r>
            <a:r>
              <a:rPr lang="fr-FR" sz="1200" b="1" dirty="0">
                <a:solidFill>
                  <a:srgbClr val="FF0000"/>
                </a:solidFill>
              </a:rPr>
              <a:t>: </a:t>
            </a:r>
            <a:r>
              <a:rPr lang="fr-FR" sz="1200" dirty="0"/>
              <a:t>termes (mots) </a:t>
            </a:r>
            <a:r>
              <a:rPr lang="fr-FR" sz="1200" b="1" dirty="0"/>
              <a:t>homonymes</a:t>
            </a:r>
            <a:r>
              <a:rPr lang="fr-FR" sz="1200" dirty="0"/>
              <a:t> ayant une même écriture mais des </a:t>
            </a:r>
            <a:r>
              <a:rPr lang="fr-FR" sz="1200" u="sng" dirty="0"/>
              <a:t>sens différents</a:t>
            </a:r>
            <a:r>
              <a:rPr lang="fr-FR" sz="1200" dirty="0"/>
              <a:t>.</a:t>
            </a:r>
          </a:p>
        </p:txBody>
      </p:sp>
      <p:pic>
        <p:nvPicPr>
          <p:cNvPr id="11" name="Image 10">
            <a:extLst>
              <a:ext uri="{FF2B5EF4-FFF2-40B4-BE49-F238E27FC236}">
                <a16:creationId xmlns:a16="http://schemas.microsoft.com/office/drawing/2014/main" id="{03756294-B3EF-9A64-A852-6B3F859E735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28014" y="133351"/>
            <a:ext cx="557117" cy="557117"/>
          </a:xfrm>
          <a:prstGeom prst="rect">
            <a:avLst/>
          </a:prstGeom>
        </p:spPr>
      </p:pic>
      <p:pic>
        <p:nvPicPr>
          <p:cNvPr id="17" name="Image 16">
            <a:hlinkClick r:id="rId7"/>
            <a:extLst>
              <a:ext uri="{FF2B5EF4-FFF2-40B4-BE49-F238E27FC236}">
                <a16:creationId xmlns:a16="http://schemas.microsoft.com/office/drawing/2014/main" id="{D7064C87-F182-BC89-9061-E589EB91A9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3036" y="277288"/>
            <a:ext cx="292541" cy="269242"/>
          </a:xfrm>
          <a:prstGeom prst="rect">
            <a:avLst/>
          </a:prstGeom>
        </p:spPr>
      </p:pic>
      <p:sp>
        <p:nvSpPr>
          <p:cNvPr id="6" name="ZoneTexte 5">
            <a:extLst>
              <a:ext uri="{FF2B5EF4-FFF2-40B4-BE49-F238E27FC236}">
                <a16:creationId xmlns:a16="http://schemas.microsoft.com/office/drawing/2014/main" id="{2DAA337B-ABDC-FE0C-B039-A5C1D0BEE958}"/>
              </a:ext>
            </a:extLst>
          </p:cNvPr>
          <p:cNvSpPr txBox="1"/>
          <p:nvPr/>
        </p:nvSpPr>
        <p:spPr>
          <a:xfrm>
            <a:off x="6367132" y="6403472"/>
            <a:ext cx="6096000" cy="5355312"/>
          </a:xfrm>
          <a:prstGeom prst="rect">
            <a:avLst/>
          </a:prstGeom>
          <a:noFill/>
        </p:spPr>
        <p:txBody>
          <a:bodyPr wrap="square">
            <a:spAutoFit/>
          </a:bodyPr>
          <a:lstStyle/>
          <a:p>
            <a:r>
              <a:rPr lang="fr-FR" dirty="0"/>
              <a:t>| || ****                      | || ****                   | || ****                    | || ****                | || ****       | || ****                | || ****               | || ****                    | || **Réclamation**                | Demande formulée à la suite d’un problème ou d’une insatisfaction.                                                               || **Règlement**                  | Paiement d’une facture ou d’une somme due.                                                                                       || **Saisie**                     | Enregistrement d’informations dans un logiciel, un tableau ou une base de données.                                               || **Suivi**                      | Contrôle régulier de l’avancement d’un dossier, d’une commande ou d’une tâche.                                                   || **Traçabilité**                | Possibilité de retrouver l’historique d’un document, d’une opération ou d’un produit.                                            || **Transmission**               | Envoi d’une information ou d’un document à la personne concernée.                                                                || **Traitement d’un dossier**    | Ensemble des opérations nécessaires pour gérer une demande ou une situation administrative.                                      || **Validation**                 | Approbation d’un document, d’une demande ou d’une décision par la personne compétente.                                           |</a:t>
            </a:r>
          </a:p>
        </p:txBody>
      </p:sp>
    </p:spTree>
    <p:extLst>
      <p:ext uri="{BB962C8B-B14F-4D97-AF65-F5344CB8AC3E}">
        <p14:creationId xmlns:p14="http://schemas.microsoft.com/office/powerpoint/2010/main" val="3323124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19">
            <a:extLst>
              <a:ext uri="{FF2B5EF4-FFF2-40B4-BE49-F238E27FC236}">
                <a16:creationId xmlns:a16="http://schemas.microsoft.com/office/drawing/2014/main" id="{5C03503B-CA4D-4BC1-AC12-C0C411F2D2F0}"/>
              </a:ext>
            </a:extLst>
          </p:cNvPr>
          <p:cNvGraphicFramePr>
            <a:graphicFrameLocks noGrp="1"/>
          </p:cNvGraphicFramePr>
          <p:nvPr>
            <p:extLst>
              <p:ext uri="{D42A27DB-BD31-4B8C-83A1-F6EECF244321}">
                <p14:modId xmlns:p14="http://schemas.microsoft.com/office/powerpoint/2010/main" val="2115360064"/>
              </p:ext>
            </p:extLst>
          </p:nvPr>
        </p:nvGraphicFramePr>
        <p:xfrm>
          <a:off x="139337" y="883772"/>
          <a:ext cx="11924649" cy="5791200"/>
        </p:xfrm>
        <a:graphic>
          <a:graphicData uri="http://schemas.openxmlformats.org/drawingml/2006/table">
            <a:tbl>
              <a:tblPr firstRow="1" bandRow="1">
                <a:tableStyleId>{5940675A-B579-460E-94D1-54222C63F5DA}</a:tableStyleId>
              </a:tblPr>
              <a:tblGrid>
                <a:gridCol w="2310387">
                  <a:extLst>
                    <a:ext uri="{9D8B030D-6E8A-4147-A177-3AD203B41FA5}">
                      <a16:colId xmlns:a16="http://schemas.microsoft.com/office/drawing/2014/main" val="352723046"/>
                    </a:ext>
                  </a:extLst>
                </a:gridCol>
                <a:gridCol w="9614262">
                  <a:extLst>
                    <a:ext uri="{9D8B030D-6E8A-4147-A177-3AD203B41FA5}">
                      <a16:colId xmlns:a16="http://schemas.microsoft.com/office/drawing/2014/main" val="360388623"/>
                    </a:ext>
                  </a:extLst>
                </a:gridCol>
              </a:tblGrid>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Réclamation</a:t>
                      </a:r>
                    </a:p>
                  </a:txBody>
                  <a:tcPr/>
                </a:tc>
                <a:tc>
                  <a:txBody>
                    <a:bodyPr/>
                    <a:lstStyle/>
                    <a:p>
                      <a:r>
                        <a:rPr lang="fr-FR" sz="1400" dirty="0"/>
                        <a:t>Demande formulée à la suite d’un problème ou d’une insatisfaction.</a:t>
                      </a:r>
                    </a:p>
                  </a:txBody>
                  <a:tcPr/>
                </a:tc>
                <a:extLst>
                  <a:ext uri="{0D108BD9-81ED-4DB2-BD59-A6C34878D82A}">
                    <a16:rowId xmlns:a16="http://schemas.microsoft.com/office/drawing/2014/main" val="2051682772"/>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Règlement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Paiement d’une facture ou d’une somme due.</a:t>
                      </a:r>
                    </a:p>
                  </a:txBody>
                  <a:tcPr/>
                </a:tc>
                <a:extLst>
                  <a:ext uri="{0D108BD9-81ED-4DB2-BD59-A6C34878D82A}">
                    <a16:rowId xmlns:a16="http://schemas.microsoft.com/office/drawing/2014/main" val="3157653580"/>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Saisie</a:t>
                      </a:r>
                    </a:p>
                  </a:txBody>
                  <a:tcPr/>
                </a:tc>
                <a:tc>
                  <a:txBody>
                    <a:bodyPr/>
                    <a:lstStyle/>
                    <a:p>
                      <a:r>
                        <a:rPr lang="fr-FR" sz="1400" dirty="0"/>
                        <a:t>Enregistrement d’informations dans un logiciel, un tableau ou une base de données.</a:t>
                      </a:r>
                    </a:p>
                  </a:txBody>
                  <a:tcPr/>
                </a:tc>
                <a:extLst>
                  <a:ext uri="{0D108BD9-81ED-4DB2-BD59-A6C34878D82A}">
                    <a16:rowId xmlns:a16="http://schemas.microsoft.com/office/drawing/2014/main" val="1808257424"/>
                  </a:ext>
                </a:extLst>
              </a:tr>
              <a:tr h="262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Suivi</a:t>
                      </a:r>
                    </a:p>
                  </a:txBody>
                  <a:tcPr/>
                </a:tc>
                <a:tc>
                  <a:txBody>
                    <a:bodyPr/>
                    <a:lstStyle/>
                    <a:p>
                      <a:r>
                        <a:rPr lang="fr-FR" sz="1400" dirty="0"/>
                        <a:t>Contrôle régulier de l’avancement d’un dossier, d’une commande ou d’une tâche</a:t>
                      </a:r>
                    </a:p>
                  </a:txBody>
                  <a:tcPr/>
                </a:tc>
                <a:extLst>
                  <a:ext uri="{0D108BD9-81ED-4DB2-BD59-A6C34878D82A}">
                    <a16:rowId xmlns:a16="http://schemas.microsoft.com/office/drawing/2014/main" val="782154443"/>
                  </a:ext>
                </a:extLst>
              </a:tr>
              <a:tr h="2624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Traçabilité</a:t>
                      </a:r>
                    </a:p>
                  </a:txBody>
                  <a:tcPr/>
                </a:tc>
                <a:tc>
                  <a:txBody>
                    <a:bodyPr/>
                    <a:lstStyle/>
                    <a:p>
                      <a:r>
                        <a:rPr lang="fr-FR" sz="1400" dirty="0"/>
                        <a:t>Possibilité de retrouver l’historique d’un document, d’une opération ou d’un produit.</a:t>
                      </a:r>
                    </a:p>
                  </a:txBody>
                  <a:tcPr/>
                </a:tc>
                <a:extLst>
                  <a:ext uri="{0D108BD9-81ED-4DB2-BD59-A6C34878D82A}">
                    <a16:rowId xmlns:a16="http://schemas.microsoft.com/office/drawing/2014/main" val="1245641928"/>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Transmission</a:t>
                      </a:r>
                    </a:p>
                  </a:txBody>
                  <a:tcPr/>
                </a:tc>
                <a:tc>
                  <a:txBody>
                    <a:bodyPr/>
                    <a:lstStyle/>
                    <a:p>
                      <a:r>
                        <a:rPr lang="fr-FR" sz="1400" dirty="0"/>
                        <a:t>Envoi d’une information ou d’un document à la personne concernée.</a:t>
                      </a:r>
                    </a:p>
                  </a:txBody>
                  <a:tcPr/>
                </a:tc>
                <a:extLst>
                  <a:ext uri="{0D108BD9-81ED-4DB2-BD59-A6C34878D82A}">
                    <a16:rowId xmlns:a16="http://schemas.microsoft.com/office/drawing/2014/main" val="191335780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Traitement d’un dossier</a:t>
                      </a:r>
                    </a:p>
                  </a:txBody>
                  <a:tcPr/>
                </a:tc>
                <a:tc>
                  <a:txBody>
                    <a:bodyPr/>
                    <a:lstStyle/>
                    <a:p>
                      <a:r>
                        <a:rPr lang="fr-FR" sz="1400" dirty="0"/>
                        <a:t>Ensemble des opérations nécessaires pour gérer une demande ou une situation administrative.</a:t>
                      </a:r>
                    </a:p>
                  </a:txBody>
                  <a:tcPr/>
                </a:tc>
                <a:extLst>
                  <a:ext uri="{0D108BD9-81ED-4DB2-BD59-A6C34878D82A}">
                    <a16:rowId xmlns:a16="http://schemas.microsoft.com/office/drawing/2014/main" val="251401318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Validation</a:t>
                      </a:r>
                      <a:endParaRPr lang="fr-FR" sz="1400" kern="1200" dirty="0">
                        <a:solidFill>
                          <a:schemeClr val="tx1"/>
                        </a:solidFill>
                        <a:latin typeface="+mn-lt"/>
                        <a:ea typeface="+mn-ea"/>
                        <a:cs typeface="+mn-cs"/>
                      </a:endParaRPr>
                    </a:p>
                  </a:txBody>
                  <a:tcPr/>
                </a:tc>
                <a:tc>
                  <a:txBody>
                    <a:bodyPr/>
                    <a:lstStyle/>
                    <a:p>
                      <a:r>
                        <a:rPr lang="fr-FR" sz="1400" dirty="0"/>
                        <a:t>Approbation d’un document, d’une demande ou d’une décision par la personne compétente.</a:t>
                      </a:r>
                    </a:p>
                  </a:txBody>
                  <a:tcPr/>
                </a:tc>
                <a:extLst>
                  <a:ext uri="{0D108BD9-81ED-4DB2-BD59-A6C34878D82A}">
                    <a16:rowId xmlns:a16="http://schemas.microsoft.com/office/drawing/2014/main" val="498117589"/>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895743243"/>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3125143634"/>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2159906695"/>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1077392253"/>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1623624842"/>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3175269696"/>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3230864891"/>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3457245062"/>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15166938"/>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682167843"/>
                  </a:ext>
                </a:extLst>
              </a:tr>
              <a:tr h="2056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400" dirty="0"/>
                    </a:p>
                  </a:txBody>
                  <a:tcPr/>
                </a:tc>
                <a:tc>
                  <a:txBody>
                    <a:bodyPr/>
                    <a:lstStyle/>
                    <a:p>
                      <a:endParaRPr lang="fr-FR" sz="1400" dirty="0"/>
                    </a:p>
                  </a:txBody>
                  <a:tcPr/>
                </a:tc>
                <a:extLst>
                  <a:ext uri="{0D108BD9-81ED-4DB2-BD59-A6C34878D82A}">
                    <a16:rowId xmlns:a16="http://schemas.microsoft.com/office/drawing/2014/main" val="284318120"/>
                  </a:ext>
                </a:extLst>
              </a:tr>
            </a:tbl>
          </a:graphicData>
        </a:graphic>
      </p:graphicFrame>
      <p:sp>
        <p:nvSpPr>
          <p:cNvPr id="7" name="ZoneTexte 6">
            <a:extLst>
              <a:ext uri="{FF2B5EF4-FFF2-40B4-BE49-F238E27FC236}">
                <a16:creationId xmlns:a16="http://schemas.microsoft.com/office/drawing/2014/main" id="{F82F8D66-1546-4C1A-9B9C-069AAF8701CF}"/>
              </a:ext>
            </a:extLst>
          </p:cNvPr>
          <p:cNvSpPr txBox="1"/>
          <p:nvPr/>
        </p:nvSpPr>
        <p:spPr>
          <a:xfrm>
            <a:off x="808156" y="181219"/>
            <a:ext cx="4216154" cy="461665"/>
          </a:xfrm>
          <a:prstGeom prst="rect">
            <a:avLst/>
          </a:prstGeom>
          <a:solidFill>
            <a:schemeClr val="accent4">
              <a:lumMod val="20000"/>
              <a:lumOff val="80000"/>
            </a:schemeClr>
          </a:solidFill>
          <a:ln w="38100">
            <a:solidFill>
              <a:srgbClr val="FF0000"/>
            </a:solidFill>
          </a:ln>
        </p:spPr>
        <p:txBody>
          <a:bodyPr wrap="none" rtlCol="0">
            <a:spAutoFit/>
          </a:bodyPr>
          <a:lstStyle/>
          <a:p>
            <a:r>
              <a:rPr lang="fr-FR" sz="2400" b="1" dirty="0">
                <a:solidFill>
                  <a:srgbClr val="FF0000"/>
                </a:solidFill>
              </a:rPr>
              <a:t>GLOSSAIRE</a:t>
            </a:r>
            <a:r>
              <a:rPr lang="fr-FR" dirty="0"/>
              <a:t> – vocabulaire professionnel</a:t>
            </a:r>
          </a:p>
        </p:txBody>
      </p:sp>
      <p:pic>
        <p:nvPicPr>
          <p:cNvPr id="2" name="Image 13">
            <a:hlinkClick r:id="" action="ppaction://noaction"/>
            <a:extLst>
              <a:ext uri="{FF2B5EF4-FFF2-40B4-BE49-F238E27FC236}">
                <a16:creationId xmlns:a16="http://schemas.microsoft.com/office/drawing/2014/main" id="{A9C44018-F571-0368-797A-636CE83865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2">
            <a:extLst>
              <a:ext uri="{FF2B5EF4-FFF2-40B4-BE49-F238E27FC236}">
                <a16:creationId xmlns:a16="http://schemas.microsoft.com/office/drawing/2014/main" id="{893854B8-644D-AB70-2995-A7BAA0CC544D}"/>
              </a:ext>
            </a:extLst>
          </p:cNvPr>
          <p:cNvGrpSpPr/>
          <p:nvPr/>
        </p:nvGrpSpPr>
        <p:grpSpPr>
          <a:xfrm>
            <a:off x="11053482" y="143241"/>
            <a:ext cx="220569" cy="600906"/>
            <a:chOff x="11053482" y="79375"/>
            <a:chExt cx="220569" cy="600906"/>
          </a:xfrm>
        </p:grpSpPr>
        <p:pic>
          <p:nvPicPr>
            <p:cNvPr id="4" name="Image 3">
              <a:hlinkClick r:id="" action="ppaction://hlinkshowjump?jump=previousslide"/>
              <a:extLst>
                <a:ext uri="{FF2B5EF4-FFF2-40B4-BE49-F238E27FC236}">
                  <a16:creationId xmlns:a16="http://schemas.microsoft.com/office/drawing/2014/main" id="{E1BC5FD6-1DDB-1E27-EE73-6CD5C9EA2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8" name="Image 7">
              <a:hlinkClick r:id="" action="ppaction://hlinkshowjump?jump=nextslide"/>
              <a:extLst>
                <a:ext uri="{FF2B5EF4-FFF2-40B4-BE49-F238E27FC236}">
                  <a16:creationId xmlns:a16="http://schemas.microsoft.com/office/drawing/2014/main" id="{2E20A999-B525-03F9-490A-D47E3D24B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sp>
        <p:nvSpPr>
          <p:cNvPr id="10" name="ZoneTexte 9">
            <a:extLst>
              <a:ext uri="{FF2B5EF4-FFF2-40B4-BE49-F238E27FC236}">
                <a16:creationId xmlns:a16="http://schemas.microsoft.com/office/drawing/2014/main" id="{E5A3C7F9-549F-D186-61D7-ADC1771E463F}"/>
              </a:ext>
            </a:extLst>
          </p:cNvPr>
          <p:cNvSpPr txBox="1"/>
          <p:nvPr/>
        </p:nvSpPr>
        <p:spPr>
          <a:xfrm>
            <a:off x="5396698" y="143241"/>
            <a:ext cx="5670416" cy="646331"/>
          </a:xfrm>
          <a:prstGeom prst="rect">
            <a:avLst/>
          </a:prstGeom>
          <a:noFill/>
        </p:spPr>
        <p:txBody>
          <a:bodyPr wrap="square">
            <a:spAutoFit/>
          </a:bodyPr>
          <a:lstStyle/>
          <a:p>
            <a:r>
              <a:rPr lang="fr-FR" sz="1200" dirty="0">
                <a:solidFill>
                  <a:srgbClr val="FF0000"/>
                </a:solidFill>
              </a:rPr>
              <a:t>(mono.) </a:t>
            </a:r>
            <a:r>
              <a:rPr lang="fr-FR" sz="1200" b="1" dirty="0">
                <a:solidFill>
                  <a:srgbClr val="FF0000"/>
                </a:solidFill>
              </a:rPr>
              <a:t>: </a:t>
            </a:r>
            <a:r>
              <a:rPr lang="fr-FR" sz="1200" dirty="0"/>
              <a:t>terme (mot) </a:t>
            </a:r>
            <a:r>
              <a:rPr lang="fr-FR" sz="1200" b="1" dirty="0"/>
              <a:t>monosémique</a:t>
            </a:r>
            <a:r>
              <a:rPr lang="fr-FR" sz="1200" dirty="0"/>
              <a:t> possédant </a:t>
            </a:r>
            <a:r>
              <a:rPr lang="fr-FR" sz="1200" u="sng" dirty="0">
                <a:latin typeface="Google Sans"/>
              </a:rPr>
              <a:t>un seul et unique sens</a:t>
            </a:r>
            <a:r>
              <a:rPr lang="fr-FR" sz="1200" dirty="0"/>
              <a:t>.</a:t>
            </a:r>
            <a:endParaRPr lang="fr-FR" sz="1200" dirty="0">
              <a:solidFill>
                <a:srgbClr val="FF0000"/>
              </a:solidFill>
            </a:endParaRPr>
          </a:p>
          <a:p>
            <a:r>
              <a:rPr lang="fr-FR" sz="1200" dirty="0">
                <a:solidFill>
                  <a:srgbClr val="FF0000"/>
                </a:solidFill>
              </a:rPr>
              <a:t>(poly.) </a:t>
            </a:r>
            <a:r>
              <a:rPr lang="fr-FR" sz="1200" b="1" dirty="0">
                <a:solidFill>
                  <a:srgbClr val="FF0000"/>
                </a:solidFill>
              </a:rPr>
              <a:t>: </a:t>
            </a:r>
            <a:r>
              <a:rPr lang="fr-FR" sz="1200" dirty="0"/>
              <a:t>terme (mot) </a:t>
            </a:r>
            <a:r>
              <a:rPr lang="fr-FR" sz="1200" b="1" dirty="0"/>
              <a:t>polysémique</a:t>
            </a:r>
            <a:r>
              <a:rPr lang="fr-FR" sz="1200" dirty="0"/>
              <a:t> possédant </a:t>
            </a:r>
            <a:r>
              <a:rPr lang="fr-FR" sz="1200" u="sng" dirty="0"/>
              <a:t>plusieurs sens</a:t>
            </a:r>
            <a:r>
              <a:rPr lang="fr-FR" sz="1200" dirty="0"/>
              <a:t>.</a:t>
            </a:r>
          </a:p>
          <a:p>
            <a:r>
              <a:rPr lang="fr-FR" sz="1200" dirty="0">
                <a:solidFill>
                  <a:srgbClr val="FF0000"/>
                </a:solidFill>
              </a:rPr>
              <a:t>(homo.) </a:t>
            </a:r>
            <a:r>
              <a:rPr lang="fr-FR" sz="1200" b="1" dirty="0">
                <a:solidFill>
                  <a:srgbClr val="FF0000"/>
                </a:solidFill>
              </a:rPr>
              <a:t>: </a:t>
            </a:r>
            <a:r>
              <a:rPr lang="fr-FR" sz="1200" dirty="0"/>
              <a:t>termes (mots) </a:t>
            </a:r>
            <a:r>
              <a:rPr lang="fr-FR" sz="1200" b="1" dirty="0"/>
              <a:t>homonymes</a:t>
            </a:r>
            <a:r>
              <a:rPr lang="fr-FR" sz="1200" dirty="0"/>
              <a:t> ayant une même écriture mais des </a:t>
            </a:r>
            <a:r>
              <a:rPr lang="fr-FR" sz="1200" u="sng" dirty="0"/>
              <a:t>sens différents</a:t>
            </a:r>
            <a:r>
              <a:rPr lang="fr-FR" sz="1200" dirty="0"/>
              <a:t>.</a:t>
            </a:r>
          </a:p>
        </p:txBody>
      </p:sp>
      <p:pic>
        <p:nvPicPr>
          <p:cNvPr id="11" name="Image 10">
            <a:extLst>
              <a:ext uri="{FF2B5EF4-FFF2-40B4-BE49-F238E27FC236}">
                <a16:creationId xmlns:a16="http://schemas.microsoft.com/office/drawing/2014/main" id="{03756294-B3EF-9A64-A852-6B3F859E735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8014" y="133351"/>
            <a:ext cx="557117" cy="557117"/>
          </a:xfrm>
          <a:prstGeom prst="rect">
            <a:avLst/>
          </a:prstGeom>
        </p:spPr>
      </p:pic>
      <p:pic>
        <p:nvPicPr>
          <p:cNvPr id="17" name="Image 16">
            <a:hlinkClick r:id="rId5"/>
            <a:extLst>
              <a:ext uri="{FF2B5EF4-FFF2-40B4-BE49-F238E27FC236}">
                <a16:creationId xmlns:a16="http://schemas.microsoft.com/office/drawing/2014/main" id="{D7064C87-F182-BC89-9061-E589EB91A9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3036" y="277288"/>
            <a:ext cx="292541" cy="269242"/>
          </a:xfrm>
          <a:prstGeom prst="rect">
            <a:avLst/>
          </a:prstGeom>
        </p:spPr>
      </p:pic>
    </p:spTree>
    <p:extLst>
      <p:ext uri="{BB962C8B-B14F-4D97-AF65-F5344CB8AC3E}">
        <p14:creationId xmlns:p14="http://schemas.microsoft.com/office/powerpoint/2010/main" val="66480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F82F8D66-1546-4C1A-9B9C-069AAF8701CF}"/>
              </a:ext>
            </a:extLst>
          </p:cNvPr>
          <p:cNvSpPr txBox="1"/>
          <p:nvPr/>
        </p:nvSpPr>
        <p:spPr>
          <a:xfrm>
            <a:off x="808156" y="181219"/>
            <a:ext cx="5837239" cy="461665"/>
          </a:xfrm>
          <a:prstGeom prst="rect">
            <a:avLst/>
          </a:prstGeom>
          <a:solidFill>
            <a:schemeClr val="accent4">
              <a:lumMod val="20000"/>
              <a:lumOff val="80000"/>
            </a:schemeClr>
          </a:solidFill>
          <a:ln w="38100">
            <a:solidFill>
              <a:srgbClr val="FF0000"/>
            </a:solidFill>
          </a:ln>
        </p:spPr>
        <p:txBody>
          <a:bodyPr wrap="none" rtlCol="0">
            <a:spAutoFit/>
          </a:bodyPr>
          <a:lstStyle/>
          <a:p>
            <a:r>
              <a:rPr lang="fr-FR" sz="2400" b="1" dirty="0">
                <a:solidFill>
                  <a:srgbClr val="FF0000"/>
                </a:solidFill>
              </a:rPr>
              <a:t>FICHE MÉMO</a:t>
            </a:r>
            <a:r>
              <a:rPr lang="fr-FR" dirty="0"/>
              <a:t> – « Tournures du français professionnel »</a:t>
            </a:r>
          </a:p>
        </p:txBody>
      </p:sp>
      <p:pic>
        <p:nvPicPr>
          <p:cNvPr id="2" name="Image 13">
            <a:hlinkClick r:id="" action="ppaction://noaction"/>
            <a:extLst>
              <a:ext uri="{FF2B5EF4-FFF2-40B4-BE49-F238E27FC236}">
                <a16:creationId xmlns:a16="http://schemas.microsoft.com/office/drawing/2014/main" id="{A9C44018-F571-0368-797A-636CE83865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2">
            <a:extLst>
              <a:ext uri="{FF2B5EF4-FFF2-40B4-BE49-F238E27FC236}">
                <a16:creationId xmlns:a16="http://schemas.microsoft.com/office/drawing/2014/main" id="{893854B8-644D-AB70-2995-A7BAA0CC544D}"/>
              </a:ext>
            </a:extLst>
          </p:cNvPr>
          <p:cNvGrpSpPr/>
          <p:nvPr/>
        </p:nvGrpSpPr>
        <p:grpSpPr>
          <a:xfrm>
            <a:off x="11053482" y="143241"/>
            <a:ext cx="220569" cy="600906"/>
            <a:chOff x="11053482" y="79375"/>
            <a:chExt cx="220569" cy="600906"/>
          </a:xfrm>
        </p:grpSpPr>
        <p:pic>
          <p:nvPicPr>
            <p:cNvPr id="4" name="Image 3">
              <a:hlinkClick r:id="" action="ppaction://hlinkshowjump?jump=previousslide"/>
              <a:extLst>
                <a:ext uri="{FF2B5EF4-FFF2-40B4-BE49-F238E27FC236}">
                  <a16:creationId xmlns:a16="http://schemas.microsoft.com/office/drawing/2014/main" id="{E1BC5FD6-1DDB-1E27-EE73-6CD5C9EA2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8" name="Image 7">
              <a:hlinkClick r:id="" action="ppaction://hlinkshowjump?jump=nextslide"/>
              <a:extLst>
                <a:ext uri="{FF2B5EF4-FFF2-40B4-BE49-F238E27FC236}">
                  <a16:creationId xmlns:a16="http://schemas.microsoft.com/office/drawing/2014/main" id="{2E20A999-B525-03F9-490A-D47E3D24B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11" name="Image 10">
            <a:extLst>
              <a:ext uri="{FF2B5EF4-FFF2-40B4-BE49-F238E27FC236}">
                <a16:creationId xmlns:a16="http://schemas.microsoft.com/office/drawing/2014/main" id="{03756294-B3EF-9A64-A852-6B3F859E735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8014" y="133351"/>
            <a:ext cx="557117" cy="557117"/>
          </a:xfrm>
          <a:prstGeom prst="rect">
            <a:avLst/>
          </a:prstGeom>
        </p:spPr>
      </p:pic>
      <p:graphicFrame>
        <p:nvGraphicFramePr>
          <p:cNvPr id="5" name="Tableau 4">
            <a:extLst>
              <a:ext uri="{FF2B5EF4-FFF2-40B4-BE49-F238E27FC236}">
                <a16:creationId xmlns:a16="http://schemas.microsoft.com/office/drawing/2014/main" id="{52B28854-C286-C2A1-11A1-FF5C77A59AC5}"/>
              </a:ext>
            </a:extLst>
          </p:cNvPr>
          <p:cNvGraphicFramePr>
            <a:graphicFrameLocks noGrp="1"/>
          </p:cNvGraphicFramePr>
          <p:nvPr>
            <p:extLst>
              <p:ext uri="{D42A27DB-BD31-4B8C-83A1-F6EECF244321}">
                <p14:modId xmlns:p14="http://schemas.microsoft.com/office/powerpoint/2010/main" val="2514347349"/>
              </p:ext>
            </p:extLst>
          </p:nvPr>
        </p:nvGraphicFramePr>
        <p:xfrm>
          <a:off x="128013" y="719666"/>
          <a:ext cx="11947446" cy="5247640"/>
        </p:xfrm>
        <a:graphic>
          <a:graphicData uri="http://schemas.openxmlformats.org/drawingml/2006/table">
            <a:tbl>
              <a:tblPr firstRow="1" bandRow="1">
                <a:tableStyleId>{5940675A-B579-460E-94D1-54222C63F5DA}</a:tableStyleId>
              </a:tblPr>
              <a:tblGrid>
                <a:gridCol w="5973723">
                  <a:extLst>
                    <a:ext uri="{9D8B030D-6E8A-4147-A177-3AD203B41FA5}">
                      <a16:colId xmlns:a16="http://schemas.microsoft.com/office/drawing/2014/main" val="194854905"/>
                    </a:ext>
                  </a:extLst>
                </a:gridCol>
                <a:gridCol w="5973723">
                  <a:extLst>
                    <a:ext uri="{9D8B030D-6E8A-4147-A177-3AD203B41FA5}">
                      <a16:colId xmlns:a16="http://schemas.microsoft.com/office/drawing/2014/main" val="1844676365"/>
                    </a:ext>
                  </a:extLst>
                </a:gridCol>
              </a:tblGrid>
              <a:tr h="370840">
                <a:tc>
                  <a:txBody>
                    <a:bodyPr/>
                    <a:lstStyle/>
                    <a:p>
                      <a:pPr algn="ctr"/>
                      <a:r>
                        <a:rPr lang="fr-FR" b="1" dirty="0">
                          <a:solidFill>
                            <a:srgbClr val="FF0000"/>
                          </a:solidFill>
                        </a:rPr>
                        <a:t>Langage familier ou courant</a:t>
                      </a:r>
                    </a:p>
                  </a:txBody>
                  <a:tcPr/>
                </a:tc>
                <a:tc>
                  <a:txBody>
                    <a:bodyPr/>
                    <a:lstStyle/>
                    <a:p>
                      <a:pPr algn="ctr"/>
                      <a:r>
                        <a:rPr lang="fr-FR" b="1" dirty="0">
                          <a:solidFill>
                            <a:srgbClr val="FF0000"/>
                          </a:solidFill>
                        </a:rPr>
                        <a:t>Langage professionnel</a:t>
                      </a:r>
                    </a:p>
                  </a:txBody>
                  <a:tcPr/>
                </a:tc>
                <a:extLst>
                  <a:ext uri="{0D108BD9-81ED-4DB2-BD59-A6C34878D82A}">
                    <a16:rowId xmlns:a16="http://schemas.microsoft.com/office/drawing/2014/main" val="3213058402"/>
                  </a:ext>
                </a:extLst>
              </a:tr>
              <a:tr h="2631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Salut, ça va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Bonjour, j’espère que vous allez bien.</a:t>
                      </a:r>
                    </a:p>
                  </a:txBody>
                  <a:tcPr/>
                </a:tc>
                <a:extLst>
                  <a:ext uri="{0D108BD9-81ED-4DB2-BD59-A6C34878D82A}">
                    <a16:rowId xmlns:a16="http://schemas.microsoft.com/office/drawing/2014/main" val="3672572105"/>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Tu peux m’envoyer le dossier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Pourriez-vous me transmettre le dossier ?</a:t>
                      </a:r>
                    </a:p>
                  </a:txBody>
                  <a:tcPr/>
                </a:tc>
                <a:extLst>
                  <a:ext uri="{0D108BD9-81ED-4DB2-BD59-A6C34878D82A}">
                    <a16:rowId xmlns:a16="http://schemas.microsoft.com/office/drawing/2014/main" val="1154226093"/>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Envoie-moi ça vite.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Merci de me transmettre ce document dans les meilleurs délais.</a:t>
                      </a:r>
                    </a:p>
                  </a:txBody>
                  <a:tcPr/>
                </a:tc>
                <a:extLst>
                  <a:ext uri="{0D108BD9-81ED-4DB2-BD59-A6C34878D82A}">
                    <a16:rowId xmlns:a16="http://schemas.microsoft.com/office/drawing/2014/main" val="28138400"/>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J’ai besoin de ça pour demain.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J’aurais besoin de ce document pour demain.</a:t>
                      </a:r>
                    </a:p>
                  </a:txBody>
                  <a:tcPr/>
                </a:tc>
                <a:extLst>
                  <a:ext uri="{0D108BD9-81ED-4DB2-BD59-A6C34878D82A}">
                    <a16:rowId xmlns:a16="http://schemas.microsoft.com/office/drawing/2014/main" val="2480202639"/>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J’ai pas compris.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Je n’ai pas bien compris votre demande.</a:t>
                      </a:r>
                    </a:p>
                  </a:txBody>
                  <a:tcPr/>
                </a:tc>
                <a:extLst>
                  <a:ext uri="{0D108BD9-81ED-4DB2-BD59-A6C34878D82A}">
                    <a16:rowId xmlns:a16="http://schemas.microsoft.com/office/drawing/2014/main" val="3317704099"/>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Il y a un problème.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Une difficulté s’est présentée.</a:t>
                      </a:r>
                    </a:p>
                  </a:txBody>
                  <a:tcPr/>
                </a:tc>
                <a:extLst>
                  <a:ext uri="{0D108BD9-81ED-4DB2-BD59-A6C34878D82A}">
                    <a16:rowId xmlns:a16="http://schemas.microsoft.com/office/drawing/2014/main" val="3841257455"/>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Ça marche.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Cela me convient. / C’est entendu.</a:t>
                      </a:r>
                    </a:p>
                  </a:txBody>
                  <a:tcPr/>
                </a:tc>
                <a:extLst>
                  <a:ext uri="{0D108BD9-81ED-4DB2-BD59-A6C34878D82A}">
                    <a16:rowId xmlns:a16="http://schemas.microsoft.com/office/drawing/2014/main" val="2088392565"/>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Pas de souci.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Aucun problème. / Je m’en charge.</a:t>
                      </a:r>
                    </a:p>
                  </a:txBody>
                  <a:tcPr/>
                </a:tc>
                <a:extLst>
                  <a:ext uri="{0D108BD9-81ED-4DB2-BD59-A6C34878D82A}">
                    <a16:rowId xmlns:a16="http://schemas.microsoft.com/office/drawing/2014/main" val="1213713605"/>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Je suis pas d’accord.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Je ne partage pas ce point de vue.</a:t>
                      </a:r>
                    </a:p>
                  </a:txBody>
                  <a:tcPr/>
                </a:tc>
                <a:extLst>
                  <a:ext uri="{0D108BD9-81ED-4DB2-BD59-A6C34878D82A}">
                    <a16:rowId xmlns:a16="http://schemas.microsoft.com/office/drawing/2014/main" val="3851829732"/>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C’est pas possible.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Cela ne semble malheureusement pas possible.</a:t>
                      </a:r>
                    </a:p>
                  </a:txBody>
                  <a:tcPr/>
                </a:tc>
                <a:extLst>
                  <a:ext uri="{0D108BD9-81ED-4DB2-BD59-A6C34878D82A}">
                    <a16:rowId xmlns:a16="http://schemas.microsoft.com/office/drawing/2014/main" val="175237233"/>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Je sais pas.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Je ne dispose pas de cette information pour le moment.</a:t>
                      </a:r>
                    </a:p>
                  </a:txBody>
                  <a:tcPr/>
                </a:tc>
                <a:extLst>
                  <a:ext uri="{0D108BD9-81ED-4DB2-BD59-A6C34878D82A}">
                    <a16:rowId xmlns:a16="http://schemas.microsoft.com/office/drawing/2014/main" val="3046460940"/>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Tu t’es trompé.</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Il semble qu’une erreur se soit glissée dans le document.</a:t>
                      </a:r>
                    </a:p>
                  </a:txBody>
                  <a:tcPr/>
                </a:tc>
                <a:extLst>
                  <a:ext uri="{0D108BD9-81ED-4DB2-BD59-A6C34878D82A}">
                    <a16:rowId xmlns:a16="http://schemas.microsoft.com/office/drawing/2014/main" val="1726009992"/>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J’attends ta réponse.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Dans l’attente de votre retour.</a:t>
                      </a:r>
                    </a:p>
                  </a:txBody>
                  <a:tcPr/>
                </a:tc>
                <a:extLst>
                  <a:ext uri="{0D108BD9-81ED-4DB2-BD59-A6C34878D82A}">
                    <a16:rowId xmlns:a16="http://schemas.microsoft.com/office/drawing/2014/main" val="257650875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Dis-moi si ça te va.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Merci de me confirmer si cette proposition vous convient.</a:t>
                      </a:r>
                    </a:p>
                  </a:txBody>
                  <a:tcPr/>
                </a:tc>
                <a:extLst>
                  <a:ext uri="{0D108BD9-81ED-4DB2-BD59-A6C34878D82A}">
                    <a16:rowId xmlns:a16="http://schemas.microsoft.com/office/drawing/2014/main" val="4223519488"/>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Merci d’avance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Je vous remercie par avance.</a:t>
                      </a:r>
                    </a:p>
                  </a:txBody>
                  <a:tcPr/>
                </a:tc>
                <a:extLst>
                  <a:ext uri="{0D108BD9-81ED-4DB2-BD59-A6C34878D82A}">
                    <a16:rowId xmlns:a16="http://schemas.microsoft.com/office/drawing/2014/main" val="3792193074"/>
                  </a:ext>
                </a:extLst>
              </a:tr>
              <a:tr h="1645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À plus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dirty="0"/>
                        <a:t>Cordialement. / Bien cordialement.</a:t>
                      </a:r>
                    </a:p>
                  </a:txBody>
                  <a:tcPr/>
                </a:tc>
                <a:extLst>
                  <a:ext uri="{0D108BD9-81ED-4DB2-BD59-A6C34878D82A}">
                    <a16:rowId xmlns:a16="http://schemas.microsoft.com/office/drawing/2014/main" val="3829656214"/>
                  </a:ext>
                </a:extLst>
              </a:tr>
            </a:tbl>
          </a:graphicData>
        </a:graphic>
      </p:graphicFrame>
    </p:spTree>
    <p:extLst>
      <p:ext uri="{BB962C8B-B14F-4D97-AF65-F5344CB8AC3E}">
        <p14:creationId xmlns:p14="http://schemas.microsoft.com/office/powerpoint/2010/main" val="1427437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F82F8D66-1546-4C1A-9B9C-069AAF8701CF}"/>
              </a:ext>
            </a:extLst>
          </p:cNvPr>
          <p:cNvSpPr txBox="1"/>
          <p:nvPr/>
        </p:nvSpPr>
        <p:spPr>
          <a:xfrm>
            <a:off x="808156" y="181219"/>
            <a:ext cx="9426363" cy="461665"/>
          </a:xfrm>
          <a:prstGeom prst="rect">
            <a:avLst/>
          </a:prstGeom>
          <a:solidFill>
            <a:schemeClr val="accent4">
              <a:lumMod val="20000"/>
              <a:lumOff val="80000"/>
            </a:schemeClr>
          </a:solidFill>
          <a:ln w="38100">
            <a:solidFill>
              <a:srgbClr val="FF0000"/>
            </a:solidFill>
          </a:ln>
        </p:spPr>
        <p:txBody>
          <a:bodyPr wrap="square" rtlCol="0">
            <a:spAutoFit/>
          </a:bodyPr>
          <a:lstStyle/>
          <a:p>
            <a:r>
              <a:rPr lang="fr-FR" sz="2400" b="1" dirty="0">
                <a:solidFill>
                  <a:srgbClr val="FF0000"/>
                </a:solidFill>
              </a:rPr>
              <a:t>FICHE MÉMO</a:t>
            </a:r>
            <a:r>
              <a:rPr lang="fr-FR" dirty="0"/>
              <a:t> – « Formules d’appel, de fin de message, de prise de congé, de politesse »</a:t>
            </a:r>
          </a:p>
        </p:txBody>
      </p:sp>
      <p:pic>
        <p:nvPicPr>
          <p:cNvPr id="2" name="Image 13">
            <a:hlinkClick r:id="" action="ppaction://noaction"/>
            <a:extLst>
              <a:ext uri="{FF2B5EF4-FFF2-40B4-BE49-F238E27FC236}">
                <a16:creationId xmlns:a16="http://schemas.microsoft.com/office/drawing/2014/main" id="{A9C44018-F571-0368-797A-636CE83865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315700" y="143241"/>
            <a:ext cx="84137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2">
            <a:extLst>
              <a:ext uri="{FF2B5EF4-FFF2-40B4-BE49-F238E27FC236}">
                <a16:creationId xmlns:a16="http://schemas.microsoft.com/office/drawing/2014/main" id="{893854B8-644D-AB70-2995-A7BAA0CC544D}"/>
              </a:ext>
            </a:extLst>
          </p:cNvPr>
          <p:cNvGrpSpPr/>
          <p:nvPr/>
        </p:nvGrpSpPr>
        <p:grpSpPr>
          <a:xfrm>
            <a:off x="11053482" y="143241"/>
            <a:ext cx="220569" cy="600906"/>
            <a:chOff x="11053482" y="79375"/>
            <a:chExt cx="220569" cy="600906"/>
          </a:xfrm>
        </p:grpSpPr>
        <p:pic>
          <p:nvPicPr>
            <p:cNvPr id="4" name="Image 3">
              <a:hlinkClick r:id="" action="ppaction://hlinkshowjump?jump=previousslide"/>
              <a:extLst>
                <a:ext uri="{FF2B5EF4-FFF2-40B4-BE49-F238E27FC236}">
                  <a16:creationId xmlns:a16="http://schemas.microsoft.com/office/drawing/2014/main" id="{E1BC5FD6-1DDB-1E27-EE73-6CD5C9EA26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053482" y="79375"/>
              <a:ext cx="218328" cy="307219"/>
            </a:xfrm>
            <a:prstGeom prst="rect">
              <a:avLst/>
            </a:prstGeom>
          </p:spPr>
        </p:pic>
        <p:pic>
          <p:nvPicPr>
            <p:cNvPr id="8" name="Image 7">
              <a:hlinkClick r:id="" action="ppaction://hlinkshowjump?jump=nextslide"/>
              <a:extLst>
                <a:ext uri="{FF2B5EF4-FFF2-40B4-BE49-F238E27FC236}">
                  <a16:creationId xmlns:a16="http://schemas.microsoft.com/office/drawing/2014/main" id="{2E20A999-B525-03F9-490A-D47E3D24B2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flipV="1">
              <a:off x="11055723" y="373062"/>
              <a:ext cx="218328" cy="307219"/>
            </a:xfrm>
            <a:prstGeom prst="rect">
              <a:avLst/>
            </a:prstGeom>
          </p:spPr>
        </p:pic>
      </p:grpSp>
      <p:pic>
        <p:nvPicPr>
          <p:cNvPr id="11" name="Image 10">
            <a:extLst>
              <a:ext uri="{FF2B5EF4-FFF2-40B4-BE49-F238E27FC236}">
                <a16:creationId xmlns:a16="http://schemas.microsoft.com/office/drawing/2014/main" id="{03756294-B3EF-9A64-A852-6B3F859E735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8014" y="133351"/>
            <a:ext cx="557117" cy="557117"/>
          </a:xfrm>
          <a:prstGeom prst="rect">
            <a:avLst/>
          </a:prstGeom>
        </p:spPr>
      </p:pic>
      <p:sp>
        <p:nvSpPr>
          <p:cNvPr id="9" name="ZoneTexte 8">
            <a:extLst>
              <a:ext uri="{FF2B5EF4-FFF2-40B4-BE49-F238E27FC236}">
                <a16:creationId xmlns:a16="http://schemas.microsoft.com/office/drawing/2014/main" id="{3F3767BE-ACA2-4EC1-519C-22C6A9421C31}"/>
              </a:ext>
            </a:extLst>
          </p:cNvPr>
          <p:cNvSpPr txBox="1"/>
          <p:nvPr/>
        </p:nvSpPr>
        <p:spPr>
          <a:xfrm>
            <a:off x="227277" y="744147"/>
            <a:ext cx="5537029" cy="5355312"/>
          </a:xfrm>
          <a:prstGeom prst="rect">
            <a:avLst/>
          </a:prstGeom>
          <a:noFill/>
        </p:spPr>
        <p:txBody>
          <a:bodyPr wrap="square">
            <a:spAutoFit/>
          </a:bodyPr>
          <a:lstStyle/>
          <a:p>
            <a:r>
              <a:rPr lang="fr-FR" b="1" dirty="0">
                <a:solidFill>
                  <a:srgbClr val="FF0000"/>
                </a:solidFill>
              </a:rPr>
              <a:t>1. Les formules d’appel</a:t>
            </a:r>
          </a:p>
          <a:p>
            <a:r>
              <a:rPr lang="fr-FR" sz="1600" dirty="0"/>
              <a:t>Pour </a:t>
            </a:r>
            <a:r>
              <a:rPr lang="fr-FR" sz="1600" b="1" dirty="0"/>
              <a:t>s’adresser au destinataire au début du message</a:t>
            </a:r>
            <a:r>
              <a:rPr lang="fr-FR" sz="1600" dirty="0"/>
              <a:t>.</a:t>
            </a:r>
          </a:p>
          <a:p>
            <a:r>
              <a:rPr lang="fr-FR" sz="1600" dirty="0"/>
              <a:t>Dans un contexte professionnel formel, on privilégie :</a:t>
            </a:r>
          </a:p>
          <a:p>
            <a:pPr>
              <a:buFont typeface="Arial" panose="020B0604020202020204" pitchFamily="34" charset="0"/>
              <a:buChar char="•"/>
            </a:pPr>
            <a:r>
              <a:rPr lang="fr-FR" sz="1400" b="1" dirty="0"/>
              <a:t>Madame,</a:t>
            </a:r>
            <a:r>
              <a:rPr lang="fr-FR" sz="1400" dirty="0"/>
              <a:t> </a:t>
            </a:r>
          </a:p>
          <a:p>
            <a:pPr>
              <a:buFont typeface="Arial" panose="020B0604020202020204" pitchFamily="34" charset="0"/>
              <a:buChar char="•"/>
            </a:pPr>
            <a:r>
              <a:rPr lang="fr-FR" sz="1400" b="1" dirty="0"/>
              <a:t>Monsieur,</a:t>
            </a:r>
            <a:r>
              <a:rPr lang="fr-FR" sz="1400" dirty="0"/>
              <a:t> </a:t>
            </a:r>
          </a:p>
          <a:p>
            <a:pPr>
              <a:buFont typeface="Arial" panose="020B0604020202020204" pitchFamily="34" charset="0"/>
              <a:buChar char="•"/>
            </a:pPr>
            <a:r>
              <a:rPr lang="fr-FR" sz="1400" b="1" dirty="0"/>
              <a:t>Madame, Monsieur,</a:t>
            </a:r>
            <a:r>
              <a:rPr lang="fr-FR" sz="1400" dirty="0"/>
              <a:t> </a:t>
            </a:r>
          </a:p>
          <a:p>
            <a:pPr>
              <a:buFont typeface="Arial" panose="020B0604020202020204" pitchFamily="34" charset="0"/>
              <a:buChar char="•"/>
            </a:pPr>
            <a:r>
              <a:rPr lang="fr-FR" sz="1400" b="1" dirty="0"/>
              <a:t>Mesdames, Messieurs,</a:t>
            </a:r>
            <a:r>
              <a:rPr lang="fr-FR" sz="1400" dirty="0"/>
              <a:t> </a:t>
            </a:r>
          </a:p>
          <a:p>
            <a:pPr>
              <a:buFont typeface="Arial" panose="020B0604020202020204" pitchFamily="34" charset="0"/>
              <a:buChar char="•"/>
            </a:pPr>
            <a:r>
              <a:rPr lang="fr-FR" sz="1400" b="1" dirty="0"/>
              <a:t>Madame + le STATUT (Directeur (</a:t>
            </a:r>
            <a:r>
              <a:rPr lang="fr-FR" sz="1400" b="1" dirty="0" err="1"/>
              <a:t>trice</a:t>
            </a:r>
            <a:r>
              <a:rPr lang="fr-FR" sz="1400" b="1" dirty="0"/>
              <a:t>),</a:t>
            </a:r>
            <a:r>
              <a:rPr lang="fr-FR" sz="1400" dirty="0"/>
              <a:t> </a:t>
            </a:r>
            <a:r>
              <a:rPr lang="fr-FR" sz="1400" b="1" dirty="0"/>
              <a:t>Président(e), Maire, ...)</a:t>
            </a:r>
          </a:p>
          <a:p>
            <a:r>
              <a:rPr lang="fr-FR" b="1" dirty="0">
                <a:solidFill>
                  <a:srgbClr val="FF0000"/>
                </a:solidFill>
              </a:rPr>
              <a:t>2. Les formules annonçant la fin du message</a:t>
            </a:r>
          </a:p>
          <a:p>
            <a:r>
              <a:rPr lang="fr-FR" sz="1600" dirty="0"/>
              <a:t>Pour </a:t>
            </a:r>
            <a:r>
              <a:rPr lang="fr-FR" sz="1600" b="1" dirty="0"/>
              <a:t>préparer la conclusion</a:t>
            </a:r>
            <a:r>
              <a:rPr lang="fr-FR" sz="1600" dirty="0"/>
              <a:t> :</a:t>
            </a:r>
          </a:p>
          <a:p>
            <a:pPr>
              <a:buFont typeface="Arial" panose="020B0604020202020204" pitchFamily="34" charset="0"/>
              <a:buChar char="•"/>
            </a:pPr>
            <a:r>
              <a:rPr lang="fr-FR" sz="1400" b="1" dirty="0"/>
              <a:t>Dans l’attente de votre réponse,</a:t>
            </a:r>
            <a:r>
              <a:rPr lang="fr-FR" sz="1400" dirty="0"/>
              <a:t> </a:t>
            </a:r>
          </a:p>
          <a:p>
            <a:pPr>
              <a:buFont typeface="Arial" panose="020B0604020202020204" pitchFamily="34" charset="0"/>
              <a:buChar char="•"/>
            </a:pPr>
            <a:r>
              <a:rPr lang="fr-FR" sz="1400" b="1" dirty="0"/>
              <a:t>Dans l’attente de votre retour,</a:t>
            </a:r>
            <a:r>
              <a:rPr lang="fr-FR" sz="1400" dirty="0"/>
              <a:t> </a:t>
            </a:r>
          </a:p>
          <a:p>
            <a:pPr>
              <a:buFont typeface="Arial" panose="020B0604020202020204" pitchFamily="34" charset="0"/>
              <a:buChar char="•"/>
            </a:pPr>
            <a:r>
              <a:rPr lang="fr-FR" sz="1400" b="1" dirty="0"/>
              <a:t>En vous remerciant par avance,</a:t>
            </a:r>
            <a:r>
              <a:rPr lang="fr-FR" sz="1400" dirty="0"/>
              <a:t> </a:t>
            </a:r>
          </a:p>
          <a:p>
            <a:pPr>
              <a:buFont typeface="Arial" panose="020B0604020202020204" pitchFamily="34" charset="0"/>
              <a:buChar char="•"/>
            </a:pPr>
            <a:r>
              <a:rPr lang="fr-FR" sz="1400" b="1" dirty="0"/>
              <a:t>Je vous remercie de l’attention portée à ma demande.</a:t>
            </a:r>
            <a:r>
              <a:rPr lang="fr-FR" sz="1400" dirty="0"/>
              <a:t> </a:t>
            </a:r>
          </a:p>
          <a:p>
            <a:pPr>
              <a:buFont typeface="Arial" panose="020B0604020202020204" pitchFamily="34" charset="0"/>
              <a:buChar char="•"/>
            </a:pPr>
            <a:r>
              <a:rPr lang="fr-FR" sz="1400" b="1" dirty="0"/>
              <a:t>Je reste à votre disposition pour tout renseignement complémentaire.</a:t>
            </a:r>
            <a:r>
              <a:rPr lang="fr-FR" sz="1400" dirty="0"/>
              <a:t> </a:t>
            </a:r>
          </a:p>
          <a:p>
            <a:pPr>
              <a:buFont typeface="Arial" panose="020B0604020202020204" pitchFamily="34" charset="0"/>
              <a:buChar char="•"/>
            </a:pPr>
            <a:r>
              <a:rPr lang="fr-FR" sz="1400" b="1" dirty="0"/>
              <a:t>N’hésitez pas à me contacter pour toute information complémentaire.</a:t>
            </a:r>
            <a:r>
              <a:rPr lang="fr-FR" sz="1400" dirty="0"/>
              <a:t> </a:t>
            </a:r>
          </a:p>
          <a:p>
            <a:pPr>
              <a:buFont typeface="Arial" panose="020B0604020202020204" pitchFamily="34" charset="0"/>
              <a:buChar char="•"/>
            </a:pPr>
            <a:r>
              <a:rPr lang="fr-FR" sz="1400" b="1" dirty="0"/>
              <a:t>Je vous remercie par avance pour votre réponse.</a:t>
            </a:r>
            <a:r>
              <a:rPr lang="fr-FR" sz="1400" dirty="0"/>
              <a:t> </a:t>
            </a:r>
          </a:p>
          <a:p>
            <a:r>
              <a:rPr lang="fr-FR" b="1" dirty="0">
                <a:solidFill>
                  <a:srgbClr val="FF0000"/>
                </a:solidFill>
              </a:rPr>
              <a:t>3a. Les formules de prise de congé</a:t>
            </a:r>
          </a:p>
          <a:p>
            <a:r>
              <a:rPr lang="fr-FR" sz="1600" dirty="0"/>
              <a:t>Pour </a:t>
            </a:r>
            <a:r>
              <a:rPr lang="fr-FR" sz="1600" b="1" dirty="0"/>
              <a:t>terminer le </a:t>
            </a:r>
            <a:r>
              <a:rPr lang="fr-FR" sz="1600" b="1" dirty="0">
                <a:highlight>
                  <a:srgbClr val="FFFF00"/>
                </a:highlight>
              </a:rPr>
              <a:t>message</a:t>
            </a:r>
            <a:r>
              <a:rPr lang="fr-FR" sz="1600" b="1" dirty="0"/>
              <a:t> avant la signature</a:t>
            </a:r>
            <a:r>
              <a:rPr lang="fr-FR" sz="1600" dirty="0"/>
              <a:t>.</a:t>
            </a:r>
          </a:p>
          <a:p>
            <a:pPr>
              <a:buFont typeface="Arial" panose="020B0604020202020204" pitchFamily="34" charset="0"/>
              <a:buChar char="•"/>
            </a:pPr>
            <a:r>
              <a:rPr lang="fr-FR" sz="1400" b="1" dirty="0"/>
              <a:t>Bien ou Très Cordialement ou Cordialement </a:t>
            </a:r>
            <a:r>
              <a:rPr lang="fr-FR" sz="1400" dirty="0"/>
              <a:t>(tout simplement)</a:t>
            </a:r>
            <a:r>
              <a:rPr lang="fr-FR" sz="1400" b="1" dirty="0"/>
              <a:t>,</a:t>
            </a:r>
            <a:r>
              <a:rPr lang="fr-FR" sz="1400" dirty="0"/>
              <a:t> </a:t>
            </a:r>
          </a:p>
          <a:p>
            <a:pPr>
              <a:buFont typeface="Arial" panose="020B0604020202020204" pitchFamily="34" charset="0"/>
              <a:buChar char="•"/>
            </a:pPr>
            <a:r>
              <a:rPr lang="fr-FR" sz="1400" b="1" dirty="0"/>
              <a:t>Bien à vous,</a:t>
            </a:r>
            <a:r>
              <a:rPr lang="fr-FR" sz="1400" dirty="0"/>
              <a:t> </a:t>
            </a:r>
          </a:p>
          <a:p>
            <a:pPr>
              <a:buFont typeface="Arial" panose="020B0604020202020204" pitchFamily="34" charset="0"/>
              <a:buChar char="•"/>
            </a:pPr>
            <a:r>
              <a:rPr lang="fr-FR" sz="1400" b="1" dirty="0"/>
              <a:t>Avec mes remerciements,</a:t>
            </a:r>
            <a:r>
              <a:rPr lang="fr-FR" sz="1400" dirty="0"/>
              <a:t> </a:t>
            </a:r>
          </a:p>
          <a:p>
            <a:pPr>
              <a:buFont typeface="Arial" panose="020B0604020202020204" pitchFamily="34" charset="0"/>
              <a:buChar char="•"/>
            </a:pPr>
            <a:r>
              <a:rPr lang="fr-FR" sz="1400" b="1" dirty="0"/>
              <a:t>Avec mes salutations,</a:t>
            </a:r>
            <a:r>
              <a:rPr lang="fr-FR" sz="1400" dirty="0"/>
              <a:t> </a:t>
            </a:r>
          </a:p>
        </p:txBody>
      </p:sp>
      <p:sp>
        <p:nvSpPr>
          <p:cNvPr id="6" name="ZoneTexte 5">
            <a:extLst>
              <a:ext uri="{FF2B5EF4-FFF2-40B4-BE49-F238E27FC236}">
                <a16:creationId xmlns:a16="http://schemas.microsoft.com/office/drawing/2014/main" id="{725CAA32-F164-7D3C-73AB-CD3A82605C61}"/>
              </a:ext>
            </a:extLst>
          </p:cNvPr>
          <p:cNvSpPr txBox="1"/>
          <p:nvPr/>
        </p:nvSpPr>
        <p:spPr>
          <a:xfrm>
            <a:off x="5868722" y="784295"/>
            <a:ext cx="6096000" cy="5262979"/>
          </a:xfrm>
          <a:prstGeom prst="rect">
            <a:avLst/>
          </a:prstGeom>
          <a:noFill/>
        </p:spPr>
        <p:txBody>
          <a:bodyPr wrap="square">
            <a:spAutoFit/>
          </a:bodyPr>
          <a:lstStyle/>
          <a:p>
            <a:r>
              <a:rPr lang="fr-FR" b="1" dirty="0">
                <a:solidFill>
                  <a:srgbClr val="FF0000"/>
                </a:solidFill>
              </a:rPr>
              <a:t>3b. Les formules de politesse développées</a:t>
            </a:r>
          </a:p>
          <a:p>
            <a:r>
              <a:rPr lang="fr-FR" sz="1600" dirty="0"/>
              <a:t>Pour les </a:t>
            </a:r>
            <a:r>
              <a:rPr lang="fr-FR" sz="1600" b="1" dirty="0">
                <a:highlight>
                  <a:srgbClr val="FFFF00"/>
                </a:highlight>
              </a:rPr>
              <a:t>courriers officiels ou formels</a:t>
            </a:r>
            <a:r>
              <a:rPr lang="fr-FR" sz="1600" dirty="0"/>
              <a:t> :</a:t>
            </a:r>
          </a:p>
          <a:p>
            <a:pPr>
              <a:buFont typeface="Arial" panose="020B0604020202020204" pitchFamily="34" charset="0"/>
              <a:buChar char="•"/>
            </a:pPr>
            <a:r>
              <a:rPr lang="fr-FR" sz="1400" b="1" dirty="0"/>
              <a:t>Veuillez agréer, Madame, Monsieur, l’expression de mes salutations distinguées.</a:t>
            </a:r>
            <a:r>
              <a:rPr lang="fr-FR" sz="1400" dirty="0"/>
              <a:t> </a:t>
            </a:r>
          </a:p>
          <a:p>
            <a:pPr>
              <a:buFont typeface="Arial" panose="020B0604020202020204" pitchFamily="34" charset="0"/>
              <a:buChar char="•"/>
            </a:pPr>
            <a:r>
              <a:rPr lang="fr-FR" sz="1400" b="1" dirty="0"/>
              <a:t>Je vous prie d’agréer, Madame, Monsieur, l’expression de mes salutations distinguées.</a:t>
            </a:r>
            <a:r>
              <a:rPr lang="fr-FR" sz="1400" dirty="0"/>
              <a:t> </a:t>
            </a:r>
          </a:p>
          <a:p>
            <a:pPr>
              <a:buFont typeface="Arial" panose="020B0604020202020204" pitchFamily="34" charset="0"/>
              <a:buChar char="•"/>
            </a:pPr>
            <a:r>
              <a:rPr lang="fr-FR" sz="1400" b="1" dirty="0"/>
              <a:t>Veuillez recevoir, Madame, Monsieur, mes salutations distinguées.</a:t>
            </a:r>
            <a:r>
              <a:rPr lang="fr-FR" sz="1400" dirty="0"/>
              <a:t> </a:t>
            </a:r>
          </a:p>
          <a:p>
            <a:pPr>
              <a:buFont typeface="Arial" panose="020B0604020202020204" pitchFamily="34" charset="0"/>
              <a:buChar char="•"/>
            </a:pPr>
            <a:r>
              <a:rPr lang="fr-FR" sz="1400" b="1" dirty="0"/>
              <a:t>Je vous prie de recevoir, Madame, Monsieur, mes salutations respectueuses.</a:t>
            </a:r>
            <a:r>
              <a:rPr lang="fr-FR" sz="1400" dirty="0"/>
              <a:t> </a:t>
            </a:r>
          </a:p>
          <a:p>
            <a:pPr>
              <a:buFont typeface="Arial" panose="020B0604020202020204" pitchFamily="34" charset="0"/>
              <a:buChar char="•"/>
            </a:pPr>
            <a:r>
              <a:rPr lang="fr-FR" sz="1400" b="1" dirty="0"/>
              <a:t>Je vous prie de croire, Madame, Monsieur, à l’assurance de ma considération distinguée.</a:t>
            </a:r>
            <a:r>
              <a:rPr lang="fr-FR" sz="1400" dirty="0"/>
              <a:t> </a:t>
            </a:r>
          </a:p>
          <a:p>
            <a:pPr>
              <a:buFont typeface="Arial" panose="020B0604020202020204" pitchFamily="34" charset="0"/>
              <a:buChar char="•"/>
            </a:pPr>
            <a:endParaRPr lang="fr-FR" sz="1400" dirty="0"/>
          </a:p>
          <a:p>
            <a:r>
              <a:rPr lang="fr-FR" b="1" dirty="0">
                <a:solidFill>
                  <a:srgbClr val="FF0000"/>
                </a:solidFill>
              </a:rPr>
              <a:t>On peut résumer ainsi :</a:t>
            </a:r>
          </a:p>
          <a:p>
            <a:r>
              <a:rPr lang="fr-FR" sz="1600" b="1" dirty="0"/>
              <a:t>Formule d’appel </a:t>
            </a:r>
            <a:r>
              <a:rPr lang="fr-FR" sz="1600" dirty="0"/>
              <a:t>puis</a:t>
            </a:r>
            <a:r>
              <a:rPr lang="fr-FR" sz="1600" b="1" dirty="0"/>
              <a:t> contenu du message </a:t>
            </a:r>
            <a:r>
              <a:rPr lang="fr-FR" sz="1600" dirty="0"/>
              <a:t>puis</a:t>
            </a:r>
            <a:r>
              <a:rPr lang="fr-FR" sz="1600" b="1" dirty="0"/>
              <a:t> phrase de conclusion </a:t>
            </a:r>
            <a:br>
              <a:rPr lang="fr-FR" sz="1600" b="1" dirty="0"/>
            </a:br>
            <a:r>
              <a:rPr lang="fr-FR" sz="1600" dirty="0"/>
              <a:t>puis</a:t>
            </a:r>
            <a:r>
              <a:rPr lang="fr-FR" sz="1600" b="1" dirty="0"/>
              <a:t> formule de prise de congé </a:t>
            </a:r>
            <a:r>
              <a:rPr lang="fr-FR" sz="1600" dirty="0"/>
              <a:t>puis</a:t>
            </a:r>
            <a:r>
              <a:rPr lang="fr-FR" sz="1600" b="1" dirty="0"/>
              <a:t> signature</a:t>
            </a:r>
            <a:r>
              <a:rPr lang="fr-FR" sz="1600" dirty="0"/>
              <a:t>.</a:t>
            </a:r>
          </a:p>
          <a:p>
            <a:endParaRPr lang="fr-FR" sz="1400" b="1" dirty="0">
              <a:solidFill>
                <a:srgbClr val="0070C0"/>
              </a:solidFill>
            </a:endParaRPr>
          </a:p>
          <a:p>
            <a:r>
              <a:rPr lang="fr-FR" sz="1600" b="1" dirty="0">
                <a:solidFill>
                  <a:srgbClr val="0070C0"/>
                </a:solidFill>
              </a:rPr>
              <a:t>Exemple de message simple :</a:t>
            </a:r>
          </a:p>
          <a:p>
            <a:endParaRPr lang="fr-FR" sz="1600" b="1" dirty="0">
              <a:solidFill>
                <a:srgbClr val="0070C0"/>
              </a:solidFill>
            </a:endParaRPr>
          </a:p>
          <a:p>
            <a:r>
              <a:rPr lang="fr-FR" sz="1600" b="1" dirty="0">
                <a:solidFill>
                  <a:srgbClr val="0070C0"/>
                </a:solidFill>
              </a:rPr>
              <a:t>Madame,</a:t>
            </a:r>
            <a:endParaRPr lang="fr-FR" sz="1600" dirty="0">
              <a:solidFill>
                <a:srgbClr val="0070C0"/>
              </a:solidFill>
            </a:endParaRPr>
          </a:p>
          <a:p>
            <a:r>
              <a:rPr lang="fr-FR" sz="1600" dirty="0">
                <a:solidFill>
                  <a:srgbClr val="0070C0"/>
                </a:solidFill>
              </a:rPr>
              <a:t>Je vous contacte afin de vous transmettre les documents demandés.</a:t>
            </a:r>
          </a:p>
          <a:p>
            <a:r>
              <a:rPr lang="fr-FR" sz="1600" b="1" dirty="0">
                <a:solidFill>
                  <a:srgbClr val="0070C0"/>
                </a:solidFill>
              </a:rPr>
              <a:t>Je reste à votre disposition pour tout renseignement complémentaire.</a:t>
            </a:r>
          </a:p>
          <a:p>
            <a:r>
              <a:rPr lang="fr-FR" sz="1600" b="1" dirty="0">
                <a:solidFill>
                  <a:srgbClr val="0070C0"/>
                </a:solidFill>
              </a:rPr>
              <a:t>Cordialement,</a:t>
            </a:r>
            <a:endParaRPr lang="fr-FR" sz="1600" dirty="0">
              <a:solidFill>
                <a:srgbClr val="0070C0"/>
              </a:solidFill>
            </a:endParaRPr>
          </a:p>
          <a:p>
            <a:r>
              <a:rPr lang="fr-FR" sz="1600" dirty="0">
                <a:solidFill>
                  <a:srgbClr val="0070C0"/>
                </a:solidFill>
              </a:rPr>
              <a:t>Prénom NOM</a:t>
            </a:r>
          </a:p>
        </p:txBody>
      </p:sp>
    </p:spTree>
    <p:extLst>
      <p:ext uri="{BB962C8B-B14F-4D97-AF65-F5344CB8AC3E}">
        <p14:creationId xmlns:p14="http://schemas.microsoft.com/office/powerpoint/2010/main" val="264082544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1216</TotalTime>
  <Words>4843</Words>
  <Application>Microsoft Office PowerPoint</Application>
  <PresentationFormat>Grand écran</PresentationFormat>
  <Paragraphs>408</Paragraphs>
  <Slides>17</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17</vt:i4>
      </vt:variant>
    </vt:vector>
  </HeadingPairs>
  <TitlesOfParts>
    <vt:vector size="29" baseType="lpstr">
      <vt:lpstr>Arial</vt:lpstr>
      <vt:lpstr>Calibri</vt:lpstr>
      <vt:lpstr>Calibri Light</vt:lpstr>
      <vt:lpstr>Courier New</vt:lpstr>
      <vt:lpstr>Ebrima</vt:lpstr>
      <vt:lpstr>Georgia</vt:lpstr>
      <vt:lpstr>Google Sans</vt:lpstr>
      <vt:lpstr>Segoe UI</vt:lpstr>
      <vt:lpstr>Symbol</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JEAN DUMAINE</dc:creator>
  <cp:lastModifiedBy>Jean-Baptiste DUMAINE</cp:lastModifiedBy>
  <cp:revision>75</cp:revision>
  <dcterms:created xsi:type="dcterms:W3CDTF">2026-09-04T08:47:43Z</dcterms:created>
  <dcterms:modified xsi:type="dcterms:W3CDTF">2026-09-17T16:46:29Z</dcterms:modified>
</cp:coreProperties>
</file>