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6" r:id="rId2"/>
  </p:sldMasterIdLst>
  <p:notesMasterIdLst>
    <p:notesMasterId r:id="rId51"/>
  </p:notesMasterIdLst>
  <p:handoutMasterIdLst>
    <p:handoutMasterId r:id="rId52"/>
  </p:handoutMasterIdLst>
  <p:sldIdLst>
    <p:sldId id="256" r:id="rId3"/>
    <p:sldId id="291" r:id="rId4"/>
    <p:sldId id="303" r:id="rId5"/>
    <p:sldId id="289" r:id="rId6"/>
    <p:sldId id="290" r:id="rId7"/>
    <p:sldId id="300" r:id="rId8"/>
    <p:sldId id="282" r:id="rId9"/>
    <p:sldId id="293" r:id="rId10"/>
    <p:sldId id="301" r:id="rId11"/>
    <p:sldId id="295" r:id="rId12"/>
    <p:sldId id="296" r:id="rId13"/>
    <p:sldId id="297" r:id="rId14"/>
    <p:sldId id="302" r:id="rId15"/>
    <p:sldId id="304" r:id="rId16"/>
    <p:sldId id="298" r:id="rId17"/>
    <p:sldId id="305" r:id="rId18"/>
    <p:sldId id="299" r:id="rId19"/>
    <p:sldId id="309" r:id="rId20"/>
    <p:sldId id="306" r:id="rId21"/>
    <p:sldId id="307" r:id="rId22"/>
    <p:sldId id="310" r:id="rId23"/>
    <p:sldId id="312" r:id="rId24"/>
    <p:sldId id="308" r:id="rId25"/>
    <p:sldId id="314" r:id="rId26"/>
    <p:sldId id="313" r:id="rId27"/>
    <p:sldId id="311" r:id="rId28"/>
    <p:sldId id="315" r:id="rId29"/>
    <p:sldId id="317" r:id="rId30"/>
    <p:sldId id="318" r:id="rId31"/>
    <p:sldId id="316" r:id="rId32"/>
    <p:sldId id="319" r:id="rId33"/>
    <p:sldId id="320" r:id="rId34"/>
    <p:sldId id="321" r:id="rId35"/>
    <p:sldId id="322" r:id="rId36"/>
    <p:sldId id="323" r:id="rId37"/>
    <p:sldId id="324" r:id="rId38"/>
    <p:sldId id="325" r:id="rId39"/>
    <p:sldId id="326" r:id="rId40"/>
    <p:sldId id="328" r:id="rId41"/>
    <p:sldId id="330" r:id="rId42"/>
    <p:sldId id="329" r:id="rId43"/>
    <p:sldId id="332" r:id="rId44"/>
    <p:sldId id="334" r:id="rId45"/>
    <p:sldId id="335" r:id="rId46"/>
    <p:sldId id="336" r:id="rId47"/>
    <p:sldId id="338" r:id="rId48"/>
    <p:sldId id="337" r:id="rId49"/>
    <p:sldId id="33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62" autoAdjust="0"/>
    <p:restoredTop sz="96374" autoAdjust="0"/>
  </p:normalViewPr>
  <p:slideViewPr>
    <p:cSldViewPr snapToGrid="0">
      <p:cViewPr varScale="1">
        <p:scale>
          <a:sx n="104" d="100"/>
          <a:sy n="104" d="100"/>
        </p:scale>
        <p:origin x="540" y="10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C4DAF-D17F-4B44-B37B-C91EE7227F8D}" type="datetimeFigureOut">
              <a:rPr lang="fr-FR" smtClean="0"/>
              <a:pPr/>
              <a:t>14/04/2025</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FA0B9-B0D9-41B8-B4B5-9399BD1DD43B}" type="datetimeFigureOut">
              <a:rPr lang="fr-FR" smtClean="0"/>
              <a:t>14/04/2025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1D1B0-03E3-40D6-8EC5-E67F0CDB7CCF}" type="slidenum">
              <a:rPr lang="fr-FR" smtClean="0"/>
              <a:t>‹N°›</a:t>
            </a:fld>
            <a:endParaRPr lang="fr-FR"/>
          </a:p>
        </p:txBody>
      </p:sp>
    </p:spTree>
    <p:extLst>
      <p:ext uri="{BB962C8B-B14F-4D97-AF65-F5344CB8AC3E}">
        <p14:creationId xmlns:p14="http://schemas.microsoft.com/office/powerpoint/2010/main" val="641130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8</a:t>
            </a:fld>
            <a:endParaRPr lang="fr-FR"/>
          </a:p>
        </p:txBody>
      </p:sp>
    </p:spTree>
    <p:extLst>
      <p:ext uri="{BB962C8B-B14F-4D97-AF65-F5344CB8AC3E}">
        <p14:creationId xmlns:p14="http://schemas.microsoft.com/office/powerpoint/2010/main" val="90828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9</a:t>
            </a:fld>
            <a:endParaRPr lang="fr-FR"/>
          </a:p>
        </p:txBody>
      </p:sp>
    </p:spTree>
    <p:extLst>
      <p:ext uri="{BB962C8B-B14F-4D97-AF65-F5344CB8AC3E}">
        <p14:creationId xmlns:p14="http://schemas.microsoft.com/office/powerpoint/2010/main" val="91462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78193-9330-52E2-BD2B-7508EFB669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9EFCA4-859E-E5AB-AEDE-F184C699C9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5695BE-864B-F732-0494-D23848774E3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D90B2EF-5D08-A1DF-E24B-B5F83B4DEEE7}"/>
              </a:ext>
            </a:extLst>
          </p:cNvPr>
          <p:cNvSpPr>
            <a:spLocks noGrp="1"/>
          </p:cNvSpPr>
          <p:nvPr>
            <p:ph type="sldNum" sz="quarter" idx="5"/>
          </p:nvPr>
        </p:nvSpPr>
        <p:spPr/>
        <p:txBody>
          <a:bodyPr/>
          <a:lstStyle/>
          <a:p>
            <a:fld id="{25D1D1B0-03E3-40D6-8EC5-E67F0CDB7CCF}" type="slidenum">
              <a:rPr lang="fr-FR" smtClean="0"/>
              <a:t>10</a:t>
            </a:fld>
            <a:endParaRPr lang="fr-FR"/>
          </a:p>
        </p:txBody>
      </p:sp>
    </p:spTree>
    <p:extLst>
      <p:ext uri="{BB962C8B-B14F-4D97-AF65-F5344CB8AC3E}">
        <p14:creationId xmlns:p14="http://schemas.microsoft.com/office/powerpoint/2010/main" val="1258674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CAA82-F655-314F-C07F-B3192E8C26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86C63E-91ED-9F85-CE2B-3AAAE0BDF2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32414ED-2581-CA4C-70BA-26EFCD5FDD8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014DE1-6FA0-A00A-C144-7A4B1792A086}"/>
              </a:ext>
            </a:extLst>
          </p:cNvPr>
          <p:cNvSpPr>
            <a:spLocks noGrp="1"/>
          </p:cNvSpPr>
          <p:nvPr>
            <p:ph type="sldNum" sz="quarter" idx="5"/>
          </p:nvPr>
        </p:nvSpPr>
        <p:spPr/>
        <p:txBody>
          <a:bodyPr/>
          <a:lstStyle/>
          <a:p>
            <a:fld id="{25D1D1B0-03E3-40D6-8EC5-E67F0CDB7CCF}" type="slidenum">
              <a:rPr lang="fr-FR" smtClean="0"/>
              <a:t>11</a:t>
            </a:fld>
            <a:endParaRPr lang="fr-FR"/>
          </a:p>
        </p:txBody>
      </p:sp>
    </p:spTree>
    <p:extLst>
      <p:ext uri="{BB962C8B-B14F-4D97-AF65-F5344CB8AC3E}">
        <p14:creationId xmlns:p14="http://schemas.microsoft.com/office/powerpoint/2010/main" val="3183814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1087-C6AC-A679-106C-3D7A086A8E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F4DF45-EAC4-A74D-9949-CEA4CEA35E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4D6AAFE-1ABB-D8DA-1BE4-B960443804A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D3A1F52-8950-704D-57E9-1CC5C494BEC3}"/>
              </a:ext>
            </a:extLst>
          </p:cNvPr>
          <p:cNvSpPr>
            <a:spLocks noGrp="1"/>
          </p:cNvSpPr>
          <p:nvPr>
            <p:ph type="sldNum" sz="quarter" idx="5"/>
          </p:nvPr>
        </p:nvSpPr>
        <p:spPr/>
        <p:txBody>
          <a:bodyPr/>
          <a:lstStyle/>
          <a:p>
            <a:fld id="{25D1D1B0-03E3-40D6-8EC5-E67F0CDB7CCF}" type="slidenum">
              <a:rPr lang="fr-FR" smtClean="0"/>
              <a:t>12</a:t>
            </a:fld>
            <a:endParaRPr lang="fr-FR"/>
          </a:p>
        </p:txBody>
      </p:sp>
    </p:spTree>
    <p:extLst>
      <p:ext uri="{BB962C8B-B14F-4D97-AF65-F5344CB8AC3E}">
        <p14:creationId xmlns:p14="http://schemas.microsoft.com/office/powerpoint/2010/main" val="3720410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7AD4C-31FA-98C2-B794-478CA8D3A3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014F3C-2647-FB5F-093A-846C25B09C1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FD832C-2A62-07FE-03AD-B4063346A2E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4AF78D6-E338-3A7B-AC9F-099BC116997D}"/>
              </a:ext>
            </a:extLst>
          </p:cNvPr>
          <p:cNvSpPr>
            <a:spLocks noGrp="1"/>
          </p:cNvSpPr>
          <p:nvPr>
            <p:ph type="sldNum" sz="quarter" idx="5"/>
          </p:nvPr>
        </p:nvSpPr>
        <p:spPr/>
        <p:txBody>
          <a:bodyPr/>
          <a:lstStyle/>
          <a:p>
            <a:fld id="{25D1D1B0-03E3-40D6-8EC5-E67F0CDB7CCF}" type="slidenum">
              <a:rPr lang="fr-FR" smtClean="0"/>
              <a:t>13</a:t>
            </a:fld>
            <a:endParaRPr lang="fr-FR"/>
          </a:p>
        </p:txBody>
      </p:sp>
    </p:spTree>
    <p:extLst>
      <p:ext uri="{BB962C8B-B14F-4D97-AF65-F5344CB8AC3E}">
        <p14:creationId xmlns:p14="http://schemas.microsoft.com/office/powerpoint/2010/main" val="1562064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5771C-0E3B-A80F-39F1-B3CB2E2A4C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ECBA49-97F9-B4C1-7F10-CE6F23E8A9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CEEE4C-34A0-11BB-6227-7986F061CD2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8E5599C-6FDD-0D5A-607B-0B37C0D4D6BA}"/>
              </a:ext>
            </a:extLst>
          </p:cNvPr>
          <p:cNvSpPr>
            <a:spLocks noGrp="1"/>
          </p:cNvSpPr>
          <p:nvPr>
            <p:ph type="sldNum" sz="quarter" idx="5"/>
          </p:nvPr>
        </p:nvSpPr>
        <p:spPr/>
        <p:txBody>
          <a:bodyPr/>
          <a:lstStyle/>
          <a:p>
            <a:fld id="{25D1D1B0-03E3-40D6-8EC5-E67F0CDB7CCF}" type="slidenum">
              <a:rPr lang="fr-FR" smtClean="0"/>
              <a:t>15</a:t>
            </a:fld>
            <a:endParaRPr lang="fr-FR"/>
          </a:p>
        </p:txBody>
      </p:sp>
    </p:spTree>
    <p:extLst>
      <p:ext uri="{BB962C8B-B14F-4D97-AF65-F5344CB8AC3E}">
        <p14:creationId xmlns:p14="http://schemas.microsoft.com/office/powerpoint/2010/main" val="2454001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24</a:t>
            </a:fld>
            <a:endParaRPr lang="fr-FR"/>
          </a:p>
        </p:txBody>
      </p:sp>
    </p:spTree>
    <p:extLst>
      <p:ext uri="{BB962C8B-B14F-4D97-AF65-F5344CB8AC3E}">
        <p14:creationId xmlns:p14="http://schemas.microsoft.com/office/powerpoint/2010/main" val="607364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30</a:t>
            </a:fld>
            <a:endParaRPr lang="fr-FR"/>
          </a:p>
        </p:txBody>
      </p:sp>
    </p:spTree>
    <p:extLst>
      <p:ext uri="{BB962C8B-B14F-4D97-AF65-F5344CB8AC3E}">
        <p14:creationId xmlns:p14="http://schemas.microsoft.com/office/powerpoint/2010/main" val="2383068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35</a:t>
            </a:fld>
            <a:endParaRPr lang="fr-FR"/>
          </a:p>
        </p:txBody>
      </p:sp>
    </p:spTree>
    <p:extLst>
      <p:ext uri="{BB962C8B-B14F-4D97-AF65-F5344CB8AC3E}">
        <p14:creationId xmlns:p14="http://schemas.microsoft.com/office/powerpoint/2010/main" val="3119314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40</a:t>
            </a:fld>
            <a:endParaRPr lang="fr-FR"/>
          </a:p>
        </p:txBody>
      </p:sp>
    </p:spTree>
    <p:extLst>
      <p:ext uri="{BB962C8B-B14F-4D97-AF65-F5344CB8AC3E}">
        <p14:creationId xmlns:p14="http://schemas.microsoft.com/office/powerpoint/2010/main" val="1240408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5D1D1B0-03E3-40D6-8EC5-E67F0CDB7CCF}" type="slidenum">
              <a:rPr lang="fr-FR" smtClean="0"/>
              <a:t>48</a:t>
            </a:fld>
            <a:endParaRPr lang="fr-FR"/>
          </a:p>
        </p:txBody>
      </p:sp>
    </p:spTree>
    <p:extLst>
      <p:ext uri="{BB962C8B-B14F-4D97-AF65-F5344CB8AC3E}">
        <p14:creationId xmlns:p14="http://schemas.microsoft.com/office/powerpoint/2010/main" val="799399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649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735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a:prstGeom prst="rect">
            <a:avLst/>
          </a:prstGeom>
        </p:spPr>
        <p:txBody>
          <a:bodyPr anchor="b">
            <a:normAutofit/>
          </a:bodyPr>
          <a:lstStyle>
            <a:lvl1pPr algn="ctr">
              <a:defRPr sz="4400" b="0" cap="none"/>
            </a:lvl1pPr>
          </a:lstStyle>
          <a:p>
            <a:r>
              <a:rPr lang="fr-FR" dirty="0"/>
              <a:t>Modifiez le style du titre</a:t>
            </a:r>
            <a:endParaRPr lang="en-US" dirty="0"/>
          </a:p>
        </p:txBody>
      </p:sp>
      <p:sp>
        <p:nvSpPr>
          <p:cNvPr id="3" name="Text Placeholder 2"/>
          <p:cNvSpPr>
            <a:spLocks noGrp="1"/>
          </p:cNvSpPr>
          <p:nvPr>
            <p:ph type="body" idx="1"/>
          </p:nvPr>
        </p:nvSpPr>
        <p:spPr>
          <a:xfrm>
            <a:off x="2015067" y="3846051"/>
            <a:ext cx="8158690" cy="954547"/>
          </a:xfrm>
          <a:prstGeom prst="rect">
            <a:avLst/>
          </a:prstGeo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dirty="0"/>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dirty="0"/>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67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7367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8" name="Footer Placeholder 7"/>
          <p:cNvSpPr>
            <a:spLocks noGrp="1"/>
          </p:cNvSpPr>
          <p:nvPr>
            <p:ph type="ftr" sz="quarter" idx="11"/>
          </p:nvPr>
        </p:nvSpPr>
        <p:spPr>
          <a:xfrm>
            <a:off x="1295401" y="5969000"/>
            <a:ext cx="7305900" cy="279400"/>
          </a:xfrm>
          <a:prstGeom prst="rect">
            <a:avLst/>
          </a:prstGeom>
        </p:spPr>
        <p:txBody>
          <a:bodyPr/>
          <a:lstStyle/>
          <a:p>
            <a:endParaRPr lang="fr-FR"/>
          </a:p>
        </p:txBody>
      </p:sp>
      <p:sp>
        <p:nvSpPr>
          <p:cNvPr id="9" name="Slide Number Placeholder 8"/>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168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Date Placeholder 2"/>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4" name="Footer Placeholder 3"/>
          <p:cNvSpPr>
            <a:spLocks noGrp="1"/>
          </p:cNvSpPr>
          <p:nvPr>
            <p:ph type="ftr" sz="quarter" idx="11"/>
          </p:nvPr>
        </p:nvSpPr>
        <p:spPr>
          <a:xfrm>
            <a:off x="1295401" y="5969000"/>
            <a:ext cx="7305900" cy="279400"/>
          </a:xfrm>
          <a:prstGeom prst="rect">
            <a:avLst/>
          </a:prstGeom>
        </p:spPr>
        <p:txBody>
          <a:bodyPr/>
          <a:lstStyle/>
          <a:p>
            <a:endParaRPr lang="fr-FR"/>
          </a:p>
        </p:txBody>
      </p:sp>
      <p:sp>
        <p:nvSpPr>
          <p:cNvPr id="5" name="Slide Number Placeholder 4"/>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05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3" name="Footer Placeholder 2"/>
          <p:cNvSpPr>
            <a:spLocks noGrp="1"/>
          </p:cNvSpPr>
          <p:nvPr>
            <p:ph type="ftr" sz="quarter" idx="11"/>
          </p:nvPr>
        </p:nvSpPr>
        <p:spPr>
          <a:xfrm>
            <a:off x="1295401" y="5969000"/>
            <a:ext cx="7305900" cy="279400"/>
          </a:xfrm>
          <a:prstGeom prst="rect">
            <a:avLst/>
          </a:prstGeom>
        </p:spPr>
        <p:txBody>
          <a:bodyPr/>
          <a:lstStyle/>
          <a:p>
            <a:endParaRPr lang="fr-FR"/>
          </a:p>
        </p:txBody>
      </p:sp>
      <p:sp>
        <p:nvSpPr>
          <p:cNvPr id="4" name="Slide Number Placeholder 3"/>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62827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a:prstGeom prst="rect">
            <a:avLst/>
          </a:prstGeo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889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a:prstGeom prst="rect">
            <a:avLst/>
          </a:prstGeo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a:prstGeom prst="rect">
            <a:avLst/>
          </a:prstGeo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1044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a:prstGeom prst="rect">
            <a:avLst/>
          </a:prstGeo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879112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a:prstGeom prst="rect">
            <a:avLst/>
          </a:prstGeo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618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a:prstGeom prst="rect">
            <a:avLst/>
          </a:prstGeo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6869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a:prstGeom prst="rect">
            <a:avLst/>
          </a:prstGeo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a:prstGeom prst="rect">
            <a:avLst/>
          </a:prstGeo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4187888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a:prstGeom prst="rect">
            <a:avLst/>
          </a:prstGeo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9865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a:prstGeom prst="rect">
            <a:avLst/>
          </a:prstGeo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a:prstGeom prst="rect">
            <a:avLst/>
          </a:prstGeo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73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295401" y="2556932"/>
            <a:ext cx="9601196" cy="3318936"/>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238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a:prstGeom prst="rect">
            <a:avLst/>
          </a:prstGeo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14/04/2025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709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482043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252289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597528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558865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9450088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657475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61604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654732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239806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259401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63632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975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4/14/2025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4148450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image" Target="../media/image5.png"/><Relationship Id="rId3" Type="http://schemas.openxmlformats.org/officeDocument/2006/relationships/slide" Target="slide25.xml"/><Relationship Id="rId7" Type="http://schemas.openxmlformats.org/officeDocument/2006/relationships/slide" Target="slide18.xml"/><Relationship Id="rId12" Type="http://schemas.openxmlformats.org/officeDocument/2006/relationships/slide" Target="slide48.xml"/><Relationship Id="rId2" Type="http://schemas.openxmlformats.org/officeDocument/2006/relationships/slide" Target="slide35.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image" Target="../media/image4.png"/><Relationship Id="rId5" Type="http://schemas.openxmlformats.org/officeDocument/2006/relationships/slide" Target="slide22.xml"/><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slide" Target="slide2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1.xml"/><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slide" Target="slide23.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4.png"/><Relationship Id="rId3" Type="http://schemas.openxmlformats.org/officeDocument/2006/relationships/image" Target="../media/image22.png"/><Relationship Id="rId21" Type="http://schemas.openxmlformats.org/officeDocument/2006/relationships/image" Target="../media/image37.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hyperlink" Target="https://www.youtube.com/watch?v=mycT3Flp8b8" TargetMode="External"/><Relationship Id="rId2" Type="http://schemas.openxmlformats.org/officeDocument/2006/relationships/notesSlide" Target="../notesSlides/notesSlide1.xml"/><Relationship Id="rId16" Type="http://schemas.openxmlformats.org/officeDocument/2006/relationships/image" Target="../media/image33.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6.png"/><Relationship Id="rId15" Type="http://schemas.openxmlformats.org/officeDocument/2006/relationships/image" Target="../media/image32.png"/><Relationship Id="rId23" Type="http://schemas.openxmlformats.org/officeDocument/2006/relationships/image" Target="../media/image39.png"/><Relationship Id="rId10" Type="http://schemas.openxmlformats.org/officeDocument/2006/relationships/image" Target="../media/image27.png"/><Relationship Id="rId19" Type="http://schemas.openxmlformats.org/officeDocument/2006/relationships/image" Target="../media/image35.png"/><Relationship Id="rId4" Type="http://schemas.openxmlformats.org/officeDocument/2006/relationships/slide" Target="slide1.xml"/><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45.png"/><Relationship Id="rId18" Type="http://schemas.openxmlformats.org/officeDocument/2006/relationships/hyperlink" Target="https://www.youtube.com/watch?v=MOM6lRGe_8A" TargetMode="External"/><Relationship Id="rId3" Type="http://schemas.openxmlformats.org/officeDocument/2006/relationships/slide" Target="slide1.xml"/><Relationship Id="rId7" Type="http://schemas.openxmlformats.org/officeDocument/2006/relationships/image" Target="../media/image41.png"/><Relationship Id="rId12" Type="http://schemas.openxmlformats.org/officeDocument/2006/relationships/image" Target="../media/image23.png"/><Relationship Id="rId17" Type="http://schemas.openxmlformats.org/officeDocument/2006/relationships/image" Target="../media/image47.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4.png"/><Relationship Id="rId5" Type="http://schemas.openxmlformats.org/officeDocument/2006/relationships/hyperlink" Target="https://www.youtube.com/watch?v=JO5fptjmsgU&amp;t=153s" TargetMode="External"/><Relationship Id="rId15" Type="http://schemas.openxmlformats.org/officeDocument/2006/relationships/image" Target="../media/image46.png"/><Relationship Id="rId10" Type="http://schemas.openxmlformats.org/officeDocument/2006/relationships/image" Target="../media/image43.png"/><Relationship Id="rId19" Type="http://schemas.openxmlformats.org/officeDocument/2006/relationships/image" Target="../media/image34.png"/><Relationship Id="rId4" Type="http://schemas.openxmlformats.org/officeDocument/2006/relationships/image" Target="../media/image6.png"/><Relationship Id="rId9" Type="http://schemas.openxmlformats.org/officeDocument/2006/relationships/image" Target="../media/image42.png"/><Relationship Id="rId1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54.png"/><Relationship Id="rId3" Type="http://schemas.openxmlformats.org/officeDocument/2006/relationships/slide" Target="slide1.xml"/><Relationship Id="rId7" Type="http://schemas.openxmlformats.org/officeDocument/2006/relationships/image" Target="../media/image50.png"/><Relationship Id="rId12" Type="http://schemas.openxmlformats.org/officeDocument/2006/relationships/image" Target="../media/image53.png"/><Relationship Id="rId2" Type="http://schemas.openxmlformats.org/officeDocument/2006/relationships/notesSlide" Target="../notesSlides/notesSlide3.xml"/><Relationship Id="rId16"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hyperlink" Target="https://fr.wikipedia.org/wiki/Gaz_de_combat_de_la_Premi%C3%A8re_Guerre_mondiale" TargetMode="External"/><Relationship Id="rId11" Type="http://schemas.openxmlformats.org/officeDocument/2006/relationships/image" Target="../media/image27.png"/><Relationship Id="rId5" Type="http://schemas.openxmlformats.org/officeDocument/2006/relationships/image" Target="../media/image49.png"/><Relationship Id="rId15" Type="http://schemas.openxmlformats.org/officeDocument/2006/relationships/image" Target="../media/image56.png"/><Relationship Id="rId10" Type="http://schemas.openxmlformats.org/officeDocument/2006/relationships/image" Target="../media/image52.png"/><Relationship Id="rId4" Type="http://schemas.openxmlformats.org/officeDocument/2006/relationships/image" Target="../media/image6.png"/><Relationship Id="rId9" Type="http://schemas.openxmlformats.org/officeDocument/2006/relationships/image" Target="../media/image51.png"/><Relationship Id="rId14" Type="http://schemas.openxmlformats.org/officeDocument/2006/relationships/image" Target="../media/image55.png"/></Relationships>
</file>

<file path=ppt/slides/_rels/slide11.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7.png"/><Relationship Id="rId3" Type="http://schemas.openxmlformats.org/officeDocument/2006/relationships/slide" Target="slide1.xml"/><Relationship Id="rId7" Type="http://schemas.openxmlformats.org/officeDocument/2006/relationships/image" Target="../media/image58.png"/><Relationship Id="rId12" Type="http://schemas.openxmlformats.org/officeDocument/2006/relationships/image" Target="../media/image62.png"/><Relationship Id="rId17" Type="http://schemas.openxmlformats.org/officeDocument/2006/relationships/image" Target="../media/image65.png"/><Relationship Id="rId2" Type="http://schemas.openxmlformats.org/officeDocument/2006/relationships/notesSlide" Target="../notesSlides/notesSlide4.xml"/><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1.png"/><Relationship Id="rId5" Type="http://schemas.openxmlformats.org/officeDocument/2006/relationships/image" Target="../media/image31.png"/><Relationship Id="rId15" Type="http://schemas.openxmlformats.org/officeDocument/2006/relationships/image" Target="../media/image64.png"/><Relationship Id="rId10" Type="http://schemas.openxmlformats.org/officeDocument/2006/relationships/image" Target="../media/image60.png"/><Relationship Id="rId4" Type="http://schemas.openxmlformats.org/officeDocument/2006/relationships/image" Target="../media/image6.png"/><Relationship Id="rId9" Type="http://schemas.openxmlformats.org/officeDocument/2006/relationships/image" Target="../media/image29.png"/><Relationship Id="rId14" Type="http://schemas.openxmlformats.org/officeDocument/2006/relationships/image" Target="../media/image63.png"/></Relationships>
</file>

<file path=ppt/slides/_rels/slide1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 Target="slide1.xml"/><Relationship Id="rId7"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66.png"/><Relationship Id="rId10"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69.png"/></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 Target="slide1.xml"/><Relationship Id="rId7"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23.png"/><Relationship Id="rId5" Type="http://schemas.openxmlformats.org/officeDocument/2006/relationships/image" Target="../media/image27.png"/><Relationship Id="rId10" Type="http://schemas.openxmlformats.org/officeDocument/2006/relationships/image" Target="../media/image74.png"/><Relationship Id="rId4" Type="http://schemas.openxmlformats.org/officeDocument/2006/relationships/image" Target="../media/image6.png"/><Relationship Id="rId9" Type="http://schemas.openxmlformats.org/officeDocument/2006/relationships/image" Target="../media/image7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2.png"/><Relationship Id="rId18" Type="http://schemas.openxmlformats.org/officeDocument/2006/relationships/image" Target="../media/image23.png"/><Relationship Id="rId3" Type="http://schemas.openxmlformats.org/officeDocument/2006/relationships/slide" Target="slide1.xml"/><Relationship Id="rId7" Type="http://schemas.openxmlformats.org/officeDocument/2006/relationships/image" Target="../media/image77.png"/><Relationship Id="rId12" Type="http://schemas.openxmlformats.org/officeDocument/2006/relationships/image" Target="../media/image27.png"/><Relationship Id="rId17" Type="http://schemas.openxmlformats.org/officeDocument/2006/relationships/image" Target="../media/image86.png"/><Relationship Id="rId2" Type="http://schemas.openxmlformats.org/officeDocument/2006/relationships/notesSlide" Target="../notesSlides/notesSlide7.xml"/><Relationship Id="rId16" Type="http://schemas.openxmlformats.org/officeDocument/2006/relationships/image" Target="../media/image85.png"/><Relationship Id="rId20"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1.jpg"/><Relationship Id="rId5" Type="http://schemas.openxmlformats.org/officeDocument/2006/relationships/image" Target="../media/image75.png"/><Relationship Id="rId15" Type="http://schemas.openxmlformats.org/officeDocument/2006/relationships/image" Target="../media/image84.png"/><Relationship Id="rId10" Type="http://schemas.openxmlformats.org/officeDocument/2006/relationships/image" Target="../media/image80.png"/><Relationship Id="rId19" Type="http://schemas.openxmlformats.org/officeDocument/2006/relationships/image" Target="../media/image87.png"/><Relationship Id="rId4" Type="http://schemas.openxmlformats.org/officeDocument/2006/relationships/image" Target="../media/image6.png"/><Relationship Id="rId9" Type="http://schemas.openxmlformats.org/officeDocument/2006/relationships/image" Target="../media/image79.png"/><Relationship Id="rId14" Type="http://schemas.openxmlformats.org/officeDocument/2006/relationships/image" Target="../media/image83.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1.xml"/><Relationship Id="rId7" Type="http://schemas.openxmlformats.org/officeDocument/2006/relationships/slide" Target="slide26.xml"/><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slide" Target="slide2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image" Target="../media/image91.png"/><Relationship Id="rId7" Type="http://schemas.openxmlformats.org/officeDocument/2006/relationships/image" Target="../media/image93.jp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2.png"/><Relationship Id="rId11" Type="http://schemas.openxmlformats.org/officeDocument/2006/relationships/image" Target="../media/image97.jpg"/><Relationship Id="rId5" Type="http://schemas.openxmlformats.org/officeDocument/2006/relationships/image" Target="../media/image6.png"/><Relationship Id="rId10" Type="http://schemas.openxmlformats.org/officeDocument/2006/relationships/image" Target="../media/image96.jpg"/><Relationship Id="rId4" Type="http://schemas.openxmlformats.org/officeDocument/2006/relationships/slide" Target="slide1.xml"/><Relationship Id="rId9" Type="http://schemas.openxmlformats.org/officeDocument/2006/relationships/image" Target="../media/image95.pn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hyperlink" Target="https://www.youtube.com/watch?v=ZONUOl3p8Fs" TargetMode="External"/><Relationship Id="rId18" Type="http://schemas.openxmlformats.org/officeDocument/2006/relationships/image" Target="../media/image63.png"/><Relationship Id="rId3" Type="http://schemas.openxmlformats.org/officeDocument/2006/relationships/slide" Target="slide1.xml"/><Relationship Id="rId21" Type="http://schemas.openxmlformats.org/officeDocument/2006/relationships/image" Target="../media/image108.png"/><Relationship Id="rId7" Type="http://schemas.openxmlformats.org/officeDocument/2006/relationships/image" Target="../media/image101.png"/><Relationship Id="rId12" Type="http://schemas.openxmlformats.org/officeDocument/2006/relationships/image" Target="../media/image103.jpg"/><Relationship Id="rId17" Type="http://schemas.openxmlformats.org/officeDocument/2006/relationships/image" Target="../media/image106.png"/><Relationship Id="rId2" Type="http://schemas.openxmlformats.org/officeDocument/2006/relationships/image" Target="../media/image98.png"/><Relationship Id="rId16" Type="http://schemas.openxmlformats.org/officeDocument/2006/relationships/hyperlink" Target="https://www.youtube.com/watch?v=CJiwvsKxIac&amp;rco=1" TargetMode="External"/><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34.png"/><Relationship Id="rId5" Type="http://schemas.openxmlformats.org/officeDocument/2006/relationships/image" Target="../media/image99.png"/><Relationship Id="rId15" Type="http://schemas.openxmlformats.org/officeDocument/2006/relationships/image" Target="../media/image105.jpg"/><Relationship Id="rId10" Type="http://schemas.openxmlformats.org/officeDocument/2006/relationships/hyperlink" Target="https://www.youtube.com/watch?v=_1cohfiM6sE" TargetMode="External"/><Relationship Id="rId19" Type="http://schemas.openxmlformats.org/officeDocument/2006/relationships/image" Target="../media/image107.png"/><Relationship Id="rId4" Type="http://schemas.openxmlformats.org/officeDocument/2006/relationships/image" Target="../media/image6.png"/><Relationship Id="rId9" Type="http://schemas.openxmlformats.org/officeDocument/2006/relationships/image" Target="../media/image102.jpg"/><Relationship Id="rId14" Type="http://schemas.openxmlformats.org/officeDocument/2006/relationships/image" Target="../media/image10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16.png"/><Relationship Id="rId18" Type="http://schemas.openxmlformats.org/officeDocument/2006/relationships/image" Target="../media/image35.png"/><Relationship Id="rId26" Type="http://schemas.openxmlformats.org/officeDocument/2006/relationships/image" Target="../media/image20.png"/><Relationship Id="rId3" Type="http://schemas.openxmlformats.org/officeDocument/2006/relationships/image" Target="../media/image112.png"/><Relationship Id="rId21" Type="http://schemas.openxmlformats.org/officeDocument/2006/relationships/hyperlink" Target="https://www.lumni.fr/video/il-est-plus-difficile-de-faire-la-paix-que-la-guerre#containerType=program&amp;containerSlug=apocalypse-la-paix-impossible-1918-1926" TargetMode="External"/><Relationship Id="rId7" Type="http://schemas.openxmlformats.org/officeDocument/2006/relationships/hyperlink" Target="https://www.lumni.fr/video/le-traite-de-versailles-apocalypse-la-1ere-guerre-mondiale" TargetMode="External"/><Relationship Id="rId12" Type="http://schemas.openxmlformats.org/officeDocument/2006/relationships/image" Target="../media/image31.png"/><Relationship Id="rId17" Type="http://schemas.openxmlformats.org/officeDocument/2006/relationships/image" Target="../media/image118.png"/><Relationship Id="rId25" Type="http://schemas.openxmlformats.org/officeDocument/2006/relationships/slide" Target="slide21.xml"/><Relationship Id="rId2" Type="http://schemas.openxmlformats.org/officeDocument/2006/relationships/image" Target="../media/image111.png"/><Relationship Id="rId16" Type="http://schemas.openxmlformats.org/officeDocument/2006/relationships/image" Target="../media/image27.png"/><Relationship Id="rId20" Type="http://schemas.openxmlformats.org/officeDocument/2006/relationships/hyperlink" Target="https://www.lumni.fr/video/des-conflits-sans-fin-apres-le-traite-de-versailles" TargetMode="Externa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115.png"/><Relationship Id="rId24" Type="http://schemas.openxmlformats.org/officeDocument/2006/relationships/image" Target="../media/image119.png"/><Relationship Id="rId5" Type="http://schemas.openxmlformats.org/officeDocument/2006/relationships/image" Target="../media/image6.png"/><Relationship Id="rId15" Type="http://schemas.openxmlformats.org/officeDocument/2006/relationships/image" Target="../media/image117.png"/><Relationship Id="rId23" Type="http://schemas.openxmlformats.org/officeDocument/2006/relationships/hyperlink" Target="https://www.youtube.com/watch?v=teHwAL3PcnI" TargetMode="External"/><Relationship Id="rId28" Type="http://schemas.openxmlformats.org/officeDocument/2006/relationships/image" Target="../media/image21.png"/><Relationship Id="rId10" Type="http://schemas.openxmlformats.org/officeDocument/2006/relationships/image" Target="../media/image114.png"/><Relationship Id="rId19" Type="http://schemas.openxmlformats.org/officeDocument/2006/relationships/hyperlink" Target="https://www.lumni.fr/video/les-consequences-du-traite-de-versailles-111119" TargetMode="External"/><Relationship Id="rId4" Type="http://schemas.openxmlformats.org/officeDocument/2006/relationships/slide" Target="slide1.xml"/><Relationship Id="rId9" Type="http://schemas.openxmlformats.org/officeDocument/2006/relationships/image" Target="../media/image113.png"/><Relationship Id="rId14" Type="http://schemas.openxmlformats.org/officeDocument/2006/relationships/image" Target="../media/image23.png"/><Relationship Id="rId22" Type="http://schemas.openxmlformats.org/officeDocument/2006/relationships/hyperlink" Target="https://www.lumni.fr/video/crise-de-1929-la-fin-des-annees-folles" TargetMode="External"/><Relationship Id="rId27" Type="http://schemas.openxmlformats.org/officeDocument/2006/relationships/slide" Target="slide7.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fr.wikipedia.org/wiki/Quatorze_points_de_Wilson" TargetMode="External"/><Relationship Id="rId3" Type="http://schemas.openxmlformats.org/officeDocument/2006/relationships/image" Target="../media/image120.png"/><Relationship Id="rId7" Type="http://schemas.openxmlformats.org/officeDocument/2006/relationships/slide" Target="slide1.xml"/><Relationship Id="rId12" Type="http://schemas.openxmlformats.org/officeDocument/2006/relationships/image" Target="../media/image21.png"/><Relationship Id="rId2" Type="http://schemas.openxmlformats.org/officeDocument/2006/relationships/hyperlink" Target="https://www.ungeneva.org/fr/about/league-of-nations/overview" TargetMode="External"/><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123.png"/><Relationship Id="rId11" Type="http://schemas.openxmlformats.org/officeDocument/2006/relationships/slide" Target="slide7.xml"/><Relationship Id="rId5" Type="http://schemas.openxmlformats.org/officeDocument/2006/relationships/image" Target="../media/image122.png"/><Relationship Id="rId15" Type="http://schemas.openxmlformats.org/officeDocument/2006/relationships/image" Target="../media/image31.png"/><Relationship Id="rId10" Type="http://schemas.openxmlformats.org/officeDocument/2006/relationships/image" Target="../media/image20.png"/><Relationship Id="rId4" Type="http://schemas.openxmlformats.org/officeDocument/2006/relationships/image" Target="../media/image121.png"/><Relationship Id="rId9" Type="http://schemas.openxmlformats.org/officeDocument/2006/relationships/slide" Target="slide21.xml"/><Relationship Id="rId14" Type="http://schemas.openxmlformats.org/officeDocument/2006/relationships/image" Target="../media/image115.png"/></Relationships>
</file>

<file path=ppt/slides/_rels/slide23.xml.rels><?xml version="1.0" encoding="UTF-8" standalone="yes"?>
<Relationships xmlns="http://schemas.openxmlformats.org/package/2006/relationships"><Relationship Id="rId8" Type="http://schemas.openxmlformats.org/officeDocument/2006/relationships/hyperlink" Target="https://fr.wikipedia.org/wiki/Liste_des_trait%C3%A9s_de_paix_de_la_Premi%C3%A8re_Guerre_mondiale" TargetMode="External"/><Relationship Id="rId3" Type="http://schemas.openxmlformats.org/officeDocument/2006/relationships/image" Target="../media/image6.png"/><Relationship Id="rId7" Type="http://schemas.openxmlformats.org/officeDocument/2006/relationships/image" Target="../media/image21.png"/><Relationship Id="rId12" Type="http://schemas.openxmlformats.org/officeDocument/2006/relationships/image" Target="../media/image31.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115.png"/><Relationship Id="rId5" Type="http://schemas.openxmlformats.org/officeDocument/2006/relationships/image" Target="../media/image20.png"/><Relationship Id="rId10" Type="http://schemas.openxmlformats.org/officeDocument/2006/relationships/image" Target="../media/image29.png"/><Relationship Id="rId4" Type="http://schemas.openxmlformats.org/officeDocument/2006/relationships/slide" Target="slide21.xml"/><Relationship Id="rId9" Type="http://schemas.openxmlformats.org/officeDocument/2006/relationships/image" Target="../media/image124.png"/></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1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25.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slide" Target="slide1.xml"/><Relationship Id="rId7"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hyperlink" Target="https://www.lumni.fr/video/philippe-petain-du-heros-au-traitre" TargetMode="External"/><Relationship Id="rId4" Type="http://schemas.openxmlformats.org/officeDocument/2006/relationships/image" Target="../media/image6.png"/><Relationship Id="rId9" Type="http://schemas.openxmlformats.org/officeDocument/2006/relationships/image" Target="../media/image127.png"/></Relationships>
</file>

<file path=ppt/slides/_rels/slide26.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113.png"/><Relationship Id="rId3" Type="http://schemas.openxmlformats.org/officeDocument/2006/relationships/image" Target="../media/image129.png"/><Relationship Id="rId7" Type="http://schemas.openxmlformats.org/officeDocument/2006/relationships/image" Target="../media/image20.png"/><Relationship Id="rId12" Type="http://schemas.openxmlformats.org/officeDocument/2006/relationships/image" Target="../media/image34.pn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slide" Target="slide21.xml"/><Relationship Id="rId11" Type="http://schemas.openxmlformats.org/officeDocument/2006/relationships/hyperlink" Target="https://www.lumni.fr/video/shoah-la-conference-de-wannsee-20-janvier-1942-apocalypse-la-seconde-guerre-mondiale" TargetMode="External"/><Relationship Id="rId5" Type="http://schemas.openxmlformats.org/officeDocument/2006/relationships/image" Target="../media/image6.png"/><Relationship Id="rId10" Type="http://schemas.openxmlformats.org/officeDocument/2006/relationships/image" Target="../media/image90.png"/><Relationship Id="rId4" Type="http://schemas.openxmlformats.org/officeDocument/2006/relationships/slide" Target="slide1.xml"/><Relationship Id="rId9" Type="http://schemas.openxmlformats.org/officeDocument/2006/relationships/image" Target="../media/image21.png"/></Relationships>
</file>

<file path=ppt/slides/_rels/slide27.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slide" Target="slide28.xml"/><Relationship Id="rId18" Type="http://schemas.openxmlformats.org/officeDocument/2006/relationships/slide" Target="slide32.xml"/><Relationship Id="rId3" Type="http://schemas.openxmlformats.org/officeDocument/2006/relationships/image" Target="../media/image6.png"/><Relationship Id="rId7" Type="http://schemas.openxmlformats.org/officeDocument/2006/relationships/image" Target="../media/image132.png"/><Relationship Id="rId12" Type="http://schemas.openxmlformats.org/officeDocument/2006/relationships/image" Target="../media/image136.png"/><Relationship Id="rId17" Type="http://schemas.openxmlformats.org/officeDocument/2006/relationships/slide" Target="slide31.xml"/><Relationship Id="rId2" Type="http://schemas.openxmlformats.org/officeDocument/2006/relationships/slide" Target="slide1.xml"/><Relationship Id="rId16" Type="http://schemas.openxmlformats.org/officeDocument/2006/relationships/slide" Target="slide30.xml"/><Relationship Id="rId1" Type="http://schemas.openxmlformats.org/officeDocument/2006/relationships/slideLayout" Target="../slideLayouts/slideLayout2.xml"/><Relationship Id="rId6" Type="http://schemas.openxmlformats.org/officeDocument/2006/relationships/image" Target="../media/image131.png"/><Relationship Id="rId11" Type="http://schemas.openxmlformats.org/officeDocument/2006/relationships/image" Target="../media/image135.png"/><Relationship Id="rId5" Type="http://schemas.openxmlformats.org/officeDocument/2006/relationships/image" Target="../media/image130.png"/><Relationship Id="rId15" Type="http://schemas.openxmlformats.org/officeDocument/2006/relationships/slide" Target="slide29.xml"/><Relationship Id="rId10" Type="http://schemas.openxmlformats.org/officeDocument/2006/relationships/image" Target="../media/image134.png"/><Relationship Id="rId19" Type="http://schemas.openxmlformats.org/officeDocument/2006/relationships/slide" Target="slide33.xml"/><Relationship Id="rId4" Type="http://schemas.openxmlformats.org/officeDocument/2006/relationships/image" Target="../media/image128.png"/><Relationship Id="rId9" Type="http://schemas.openxmlformats.org/officeDocument/2006/relationships/image" Target="../media/image3.png"/><Relationship Id="rId14" Type="http://schemas.openxmlformats.org/officeDocument/2006/relationships/image" Target="../media/image137.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8.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8.png"/></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8.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8.png"/></Relationships>
</file>

<file path=ppt/slides/_rels/slide3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39.jp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8.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8.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35.xml.rels><?xml version="1.0" encoding="UTF-8" standalone="yes"?>
<Relationships xmlns="http://schemas.openxmlformats.org/package/2006/relationships"><Relationship Id="rId8" Type="http://schemas.openxmlformats.org/officeDocument/2006/relationships/hyperlink" Target="https://www.lhistoire.fr/discours-de-jacques-chirac-du-16-juillet-1995" TargetMode="External"/><Relationship Id="rId3" Type="http://schemas.openxmlformats.org/officeDocument/2006/relationships/image" Target="../media/image112.png"/><Relationship Id="rId7" Type="http://schemas.openxmlformats.org/officeDocument/2006/relationships/image" Target="../media/image1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hyperlink" Target="https://www.google.com/search?client=firefox-b-d&amp;q=discours+chirac+1995#fpstate=ive&amp;vld=cid:d07dd32b,vid:uzyW53KsZF4,st:0" TargetMode="External"/><Relationship Id="rId10" Type="http://schemas.openxmlformats.org/officeDocument/2006/relationships/image" Target="../media/image23.png"/><Relationship Id="rId4" Type="http://schemas.openxmlformats.org/officeDocument/2006/relationships/image" Target="../media/image140.png"/><Relationship Id="rId9" Type="http://schemas.openxmlformats.org/officeDocument/2006/relationships/image" Target="../media/image142.png"/></Relationships>
</file>

<file path=ppt/slides/_rels/slide36.xml.rels><?xml version="1.0" encoding="UTF-8" standalone="yes"?>
<Relationships xmlns="http://schemas.openxmlformats.org/package/2006/relationships"><Relationship Id="rId8" Type="http://schemas.openxmlformats.org/officeDocument/2006/relationships/hyperlink" Target="https://www.youtube.com/watch?v=0PbMbTCEi1I" TargetMode="External"/><Relationship Id="rId13" Type="http://schemas.openxmlformats.org/officeDocument/2006/relationships/image" Target="../media/image146.png"/><Relationship Id="rId3" Type="http://schemas.openxmlformats.org/officeDocument/2006/relationships/image" Target="../media/image6.png"/><Relationship Id="rId7" Type="http://schemas.openxmlformats.org/officeDocument/2006/relationships/image" Target="../media/image143.png"/><Relationship Id="rId12" Type="http://schemas.openxmlformats.org/officeDocument/2006/relationships/image" Target="../media/image145.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13.png"/><Relationship Id="rId11" Type="http://schemas.openxmlformats.org/officeDocument/2006/relationships/hyperlink" Target="https://www.herodote.net/14_novembre_1945_1er_octobre_1946-evenement-19461001.php" TargetMode="External"/><Relationship Id="rId5" Type="http://schemas.openxmlformats.org/officeDocument/2006/relationships/image" Target="../media/image34.png"/><Relationship Id="rId10" Type="http://schemas.openxmlformats.org/officeDocument/2006/relationships/image" Target="../media/image144.jpg"/><Relationship Id="rId4" Type="http://schemas.openxmlformats.org/officeDocument/2006/relationships/hyperlink" Target="https://enseignants.lumni.fr/fiche-media/00000005472/le-proces-de-nuremberg.html" TargetMode="External"/><Relationship Id="rId9" Type="http://schemas.openxmlformats.org/officeDocument/2006/relationships/image" Target="../media/image106.png"/><Relationship Id="rId14" Type="http://schemas.openxmlformats.org/officeDocument/2006/relationships/image" Target="../media/image147.png"/></Relationships>
</file>

<file path=ppt/slides/_rels/slide37.xml.rels><?xml version="1.0" encoding="UTF-8" standalone="yes"?>
<Relationships xmlns="http://schemas.openxmlformats.org/package/2006/relationships"><Relationship Id="rId8" Type="http://schemas.openxmlformats.org/officeDocument/2006/relationships/hyperlink" Target="https://www.youtube.com/watch?v=KPxAjXndPm8&amp;t=100s" TargetMode="External"/><Relationship Id="rId3" Type="http://schemas.openxmlformats.org/officeDocument/2006/relationships/image" Target="../media/image6.png"/><Relationship Id="rId7" Type="http://schemas.openxmlformats.org/officeDocument/2006/relationships/image" Target="../media/image150.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52.png"/><Relationship Id="rId5" Type="http://schemas.openxmlformats.org/officeDocument/2006/relationships/image" Target="../media/image148.png"/><Relationship Id="rId10" Type="http://schemas.openxmlformats.org/officeDocument/2006/relationships/image" Target="../media/image151.png"/><Relationship Id="rId4" Type="http://schemas.openxmlformats.org/officeDocument/2006/relationships/hyperlink" Target="https://view.genially.com/5f904ea80d81ae0d0f87dc6f" TargetMode="External"/><Relationship Id="rId9" Type="http://schemas.openxmlformats.org/officeDocument/2006/relationships/image" Target="../media/image34.png"/></Relationships>
</file>

<file path=ppt/slides/_rels/slide38.xml.rels><?xml version="1.0" encoding="UTF-8" standalone="yes"?>
<Relationships xmlns="http://schemas.openxmlformats.org/package/2006/relationships"><Relationship Id="rId13" Type="http://schemas.openxmlformats.org/officeDocument/2006/relationships/image" Target="../media/image34.png"/><Relationship Id="rId18" Type="http://schemas.openxmlformats.org/officeDocument/2006/relationships/image" Target="../media/image158.png"/><Relationship Id="rId26" Type="http://schemas.openxmlformats.org/officeDocument/2006/relationships/hyperlink" Target="https://www.youtube.com/watch?v=F5Wn1Z9hR6Y" TargetMode="External"/><Relationship Id="rId3" Type="http://schemas.openxmlformats.org/officeDocument/2006/relationships/image" Target="../media/image6.png"/><Relationship Id="rId21" Type="http://schemas.openxmlformats.org/officeDocument/2006/relationships/image" Target="../media/image159.png"/><Relationship Id="rId7" Type="http://schemas.openxmlformats.org/officeDocument/2006/relationships/image" Target="../media/image23.png"/><Relationship Id="rId12" Type="http://schemas.openxmlformats.org/officeDocument/2006/relationships/hyperlink" Target="https://www.youtube.com/watch?v=3l8MIUYjaVQ" TargetMode="External"/><Relationship Id="rId17" Type="http://schemas.openxmlformats.org/officeDocument/2006/relationships/hyperlink" Target="https://www.youtube.com/watch?v=w5_Ao1-Ru-o" TargetMode="External"/><Relationship Id="rId25" Type="http://schemas.openxmlformats.org/officeDocument/2006/relationships/image" Target="../media/image163.png"/><Relationship Id="rId33" Type="http://schemas.openxmlformats.org/officeDocument/2006/relationships/image" Target="../media/image165.png"/><Relationship Id="rId2" Type="http://schemas.openxmlformats.org/officeDocument/2006/relationships/slide" Target="slide1.xml"/><Relationship Id="rId16" Type="http://schemas.openxmlformats.org/officeDocument/2006/relationships/image" Target="../media/image157.png"/><Relationship Id="rId20" Type="http://schemas.openxmlformats.org/officeDocument/2006/relationships/image" Target="../media/image113.png"/><Relationship Id="rId29" Type="http://schemas.openxmlformats.org/officeDocument/2006/relationships/slide" Target="slide41.xml"/><Relationship Id="rId1" Type="http://schemas.openxmlformats.org/officeDocument/2006/relationships/slideLayout" Target="../slideLayouts/slideLayout2.xml"/><Relationship Id="rId6" Type="http://schemas.openxmlformats.org/officeDocument/2006/relationships/image" Target="../media/image153.png"/><Relationship Id="rId11" Type="http://schemas.openxmlformats.org/officeDocument/2006/relationships/image" Target="../media/image155.png"/><Relationship Id="rId24" Type="http://schemas.openxmlformats.org/officeDocument/2006/relationships/image" Target="../media/image162.png"/><Relationship Id="rId32" Type="http://schemas.openxmlformats.org/officeDocument/2006/relationships/image" Target="../media/image128.png"/><Relationship Id="rId5" Type="http://schemas.openxmlformats.org/officeDocument/2006/relationships/image" Target="../media/image141.png"/><Relationship Id="rId15" Type="http://schemas.openxmlformats.org/officeDocument/2006/relationships/image" Target="../media/image31.png"/><Relationship Id="rId23" Type="http://schemas.openxmlformats.org/officeDocument/2006/relationships/image" Target="../media/image161.png"/><Relationship Id="rId28" Type="http://schemas.openxmlformats.org/officeDocument/2006/relationships/image" Target="../media/image164.png"/><Relationship Id="rId10" Type="http://schemas.openxmlformats.org/officeDocument/2006/relationships/image" Target="../media/image154.png"/><Relationship Id="rId19" Type="http://schemas.openxmlformats.org/officeDocument/2006/relationships/hyperlink" Target="https://www.youtube.com/watch?v=-AJuKzRGBc0" TargetMode="External"/><Relationship Id="rId31" Type="http://schemas.openxmlformats.org/officeDocument/2006/relationships/image" Target="../media/image21.png"/><Relationship Id="rId4" Type="http://schemas.openxmlformats.org/officeDocument/2006/relationships/hyperlink" Target="https://sites.ina.fr/nobel-de-la-paix/focus/chapitre/2" TargetMode="External"/><Relationship Id="rId9" Type="http://schemas.openxmlformats.org/officeDocument/2006/relationships/image" Target="../media/image29.png"/><Relationship Id="rId14" Type="http://schemas.openxmlformats.org/officeDocument/2006/relationships/image" Target="../media/image156.png"/><Relationship Id="rId22" Type="http://schemas.openxmlformats.org/officeDocument/2006/relationships/image" Target="../media/image160.png"/><Relationship Id="rId27" Type="http://schemas.openxmlformats.org/officeDocument/2006/relationships/hyperlink" Target="https://www.youtube.com/watch?v=M0RSQ4UQjMg" TargetMode="External"/><Relationship Id="rId30" Type="http://schemas.openxmlformats.org/officeDocument/2006/relationships/image" Target="../media/image20.png"/><Relationship Id="rId8" Type="http://schemas.openxmlformats.org/officeDocument/2006/relationships/image" Target="../media/image120.png"/></Relationships>
</file>

<file path=ppt/slides/_rels/slide3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69.png"/><Relationship Id="rId12" Type="http://schemas.openxmlformats.org/officeDocument/2006/relationships/image" Target="../media/image20.png"/><Relationship Id="rId2" Type="http://schemas.openxmlformats.org/officeDocument/2006/relationships/slide" Target="slide1.xml"/><Relationship Id="rId1" Type="http://schemas.openxmlformats.org/officeDocument/2006/relationships/slideLayout" Target="../slideLayouts/slideLayout18.xml"/><Relationship Id="rId6" Type="http://schemas.openxmlformats.org/officeDocument/2006/relationships/image" Target="../media/image168.png"/><Relationship Id="rId11" Type="http://schemas.openxmlformats.org/officeDocument/2006/relationships/slide" Target="slide41.xml"/><Relationship Id="rId5" Type="http://schemas.openxmlformats.org/officeDocument/2006/relationships/image" Target="../media/image167.png"/><Relationship Id="rId10" Type="http://schemas.openxmlformats.org/officeDocument/2006/relationships/image" Target="../media/image170.png"/><Relationship Id="rId4" Type="http://schemas.openxmlformats.org/officeDocument/2006/relationships/image" Target="../media/image166.png"/><Relationship Id="rId9" Type="http://schemas.openxmlformats.org/officeDocument/2006/relationships/image" Target="../media/image120.png"/><Relationship Id="rId14" Type="http://schemas.openxmlformats.org/officeDocument/2006/relationships/image" Target="../media/image128.png"/></Relationships>
</file>

<file path=ppt/slides/_rels/slide40.xml.rels><?xml version="1.0" encoding="UTF-8" standalone="yes"?>
<Relationships xmlns="http://schemas.openxmlformats.org/package/2006/relationships"><Relationship Id="rId8" Type="http://schemas.openxmlformats.org/officeDocument/2006/relationships/image" Target="../media/image172.jpg"/><Relationship Id="rId3" Type="http://schemas.openxmlformats.org/officeDocument/2006/relationships/slide" Target="slide1.xml"/><Relationship Id="rId7" Type="http://schemas.openxmlformats.org/officeDocument/2006/relationships/image" Target="../media/image170.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20.png"/><Relationship Id="rId5" Type="http://schemas.openxmlformats.org/officeDocument/2006/relationships/image" Target="../media/image171.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39.xml"/><Relationship Id="rId18" Type="http://schemas.openxmlformats.org/officeDocument/2006/relationships/slide" Target="slide42.xml"/><Relationship Id="rId26" Type="http://schemas.openxmlformats.org/officeDocument/2006/relationships/image" Target="../media/image155.png"/><Relationship Id="rId3" Type="http://schemas.openxmlformats.org/officeDocument/2006/relationships/image" Target="../media/image174.png"/><Relationship Id="rId21" Type="http://schemas.openxmlformats.org/officeDocument/2006/relationships/slide" Target="slide44.xml"/><Relationship Id="rId7" Type="http://schemas.openxmlformats.org/officeDocument/2006/relationships/slide" Target="slide1.xml"/><Relationship Id="rId12" Type="http://schemas.openxmlformats.org/officeDocument/2006/relationships/image" Target="../media/image21.png"/><Relationship Id="rId17" Type="http://schemas.openxmlformats.org/officeDocument/2006/relationships/image" Target="../media/image178.png"/><Relationship Id="rId25" Type="http://schemas.openxmlformats.org/officeDocument/2006/relationships/image" Target="../media/image154.png"/><Relationship Id="rId2" Type="http://schemas.openxmlformats.org/officeDocument/2006/relationships/image" Target="../media/image173.png"/><Relationship Id="rId16" Type="http://schemas.openxmlformats.org/officeDocument/2006/relationships/image" Target="../media/image177.png"/><Relationship Id="rId20" Type="http://schemas.openxmlformats.org/officeDocument/2006/relationships/slide" Target="slide43.xml"/><Relationship Id="rId29" Type="http://schemas.openxmlformats.org/officeDocument/2006/relationships/slide" Target="slide40.xml"/><Relationship Id="rId1" Type="http://schemas.openxmlformats.org/officeDocument/2006/relationships/slideLayout" Target="../slideLayouts/slideLayout2.xml"/><Relationship Id="rId6" Type="http://schemas.openxmlformats.org/officeDocument/2006/relationships/image" Target="../media/image135.png"/><Relationship Id="rId11" Type="http://schemas.openxmlformats.org/officeDocument/2006/relationships/image" Target="../media/image20.png"/><Relationship Id="rId24" Type="http://schemas.openxmlformats.org/officeDocument/2006/relationships/image" Target="../media/image169.png"/><Relationship Id="rId32" Type="http://schemas.openxmlformats.org/officeDocument/2006/relationships/image" Target="../media/image128.png"/><Relationship Id="rId5" Type="http://schemas.openxmlformats.org/officeDocument/2006/relationships/image" Target="../media/image134.png"/><Relationship Id="rId15" Type="http://schemas.openxmlformats.org/officeDocument/2006/relationships/image" Target="../media/image176.png"/><Relationship Id="rId23" Type="http://schemas.openxmlformats.org/officeDocument/2006/relationships/image" Target="../media/image153.png"/><Relationship Id="rId28" Type="http://schemas.openxmlformats.org/officeDocument/2006/relationships/image" Target="../media/image162.png"/><Relationship Id="rId10" Type="http://schemas.openxmlformats.org/officeDocument/2006/relationships/slide" Target="slide38.xml"/><Relationship Id="rId19" Type="http://schemas.openxmlformats.org/officeDocument/2006/relationships/image" Target="../media/image137.png"/><Relationship Id="rId31" Type="http://schemas.openxmlformats.org/officeDocument/2006/relationships/image" Target="../media/image167.png"/><Relationship Id="rId4" Type="http://schemas.openxmlformats.org/officeDocument/2006/relationships/image" Target="../media/image136.png"/><Relationship Id="rId9" Type="http://schemas.openxmlformats.org/officeDocument/2006/relationships/image" Target="../media/image175.png"/><Relationship Id="rId14" Type="http://schemas.openxmlformats.org/officeDocument/2006/relationships/image" Target="../media/image166.png"/><Relationship Id="rId22" Type="http://schemas.openxmlformats.org/officeDocument/2006/relationships/slide" Target="slide45.xml"/><Relationship Id="rId27" Type="http://schemas.openxmlformats.org/officeDocument/2006/relationships/image" Target="../media/image159.png"/><Relationship Id="rId30" Type="http://schemas.openxmlformats.org/officeDocument/2006/relationships/image" Target="../media/image132.png"/></Relationships>
</file>

<file path=ppt/slides/_rels/slide42.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23.png"/><Relationship Id="rId7" Type="http://schemas.openxmlformats.org/officeDocument/2006/relationships/image" Target="../media/image167.png"/><Relationship Id="rId2" Type="http://schemas.openxmlformats.org/officeDocument/2006/relationships/image" Target="../media/image169.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6.png"/><Relationship Id="rId4" Type="http://schemas.openxmlformats.org/officeDocument/2006/relationships/slide" Target="slide1.xml"/><Relationship Id="rId9" Type="http://schemas.openxmlformats.org/officeDocument/2006/relationships/image" Target="../media/image137.png"/></Relationships>
</file>

<file path=ppt/slides/_rels/slide43.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6.png"/><Relationship Id="rId7" Type="http://schemas.openxmlformats.org/officeDocument/2006/relationships/image" Target="../media/image137.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67.png"/><Relationship Id="rId10" Type="http://schemas.openxmlformats.org/officeDocument/2006/relationships/image" Target="../media/image29.png"/><Relationship Id="rId4" Type="http://schemas.openxmlformats.org/officeDocument/2006/relationships/slide" Target="slide39.xml"/><Relationship Id="rId9" Type="http://schemas.openxmlformats.org/officeDocument/2006/relationships/image" Target="../media/image23.png"/></Relationships>
</file>

<file path=ppt/slides/_rels/slide44.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31.png"/><Relationship Id="rId7" Type="http://schemas.openxmlformats.org/officeDocument/2006/relationships/image" Target="../media/image167.png"/><Relationship Id="rId2" Type="http://schemas.openxmlformats.org/officeDocument/2006/relationships/image" Target="../media/image154.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6.png"/><Relationship Id="rId4" Type="http://schemas.openxmlformats.org/officeDocument/2006/relationships/slide" Target="slide1.xml"/><Relationship Id="rId9" Type="http://schemas.openxmlformats.org/officeDocument/2006/relationships/image" Target="../media/image137.png"/></Relationships>
</file>

<file path=ppt/slides/_rels/slide45.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57.png"/><Relationship Id="rId7" Type="http://schemas.openxmlformats.org/officeDocument/2006/relationships/slide" Target="slide39.xml"/><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10" Type="http://schemas.openxmlformats.org/officeDocument/2006/relationships/image" Target="../media/image137.png"/><Relationship Id="rId4" Type="http://schemas.openxmlformats.org/officeDocument/2006/relationships/image" Target="../media/image161.png"/><Relationship Id="rId9" Type="http://schemas.openxmlformats.org/officeDocument/2006/relationships/image" Target="../media/image128.png"/></Relationships>
</file>

<file path=ppt/slides/_rels/slide46.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60.png"/><Relationship Id="rId7" Type="http://schemas.openxmlformats.org/officeDocument/2006/relationships/image" Target="../media/image167.png"/><Relationship Id="rId2"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6.png"/><Relationship Id="rId4" Type="http://schemas.openxmlformats.org/officeDocument/2006/relationships/slide" Target="slide1.xml"/><Relationship Id="rId9" Type="http://schemas.openxmlformats.org/officeDocument/2006/relationships/image" Target="../media/image137.png"/></Relationships>
</file>

<file path=ppt/slides/_rels/slide47.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6.png"/><Relationship Id="rId4" Type="http://schemas.openxmlformats.org/officeDocument/2006/relationships/slide" Target="slide1.xml"/><Relationship Id="rId9" Type="http://schemas.openxmlformats.org/officeDocument/2006/relationships/image" Target="../media/image137.png"/></Relationships>
</file>

<file path=ppt/slides/_rels/slide48.xml.rels><?xml version="1.0" encoding="UTF-8" standalone="yes"?>
<Relationships xmlns="http://schemas.openxmlformats.org/package/2006/relationships"><Relationship Id="rId8" Type="http://schemas.openxmlformats.org/officeDocument/2006/relationships/image" Target="../media/image179.png"/><Relationship Id="rId13" Type="http://schemas.openxmlformats.org/officeDocument/2006/relationships/image" Target="../media/image182.png"/><Relationship Id="rId3" Type="http://schemas.openxmlformats.org/officeDocument/2006/relationships/slide" Target="slide1.xml"/><Relationship Id="rId7" Type="http://schemas.openxmlformats.org/officeDocument/2006/relationships/image" Target="../media/image34.png"/><Relationship Id="rId12" Type="http://schemas.openxmlformats.org/officeDocument/2006/relationships/hyperlink" Target="https://www.youtube.com/watch?v=1-oSLn1Rp2c"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youtube.com/watch?v=OphAIaqOITw" TargetMode="External"/><Relationship Id="rId11" Type="http://schemas.openxmlformats.org/officeDocument/2006/relationships/image" Target="../media/image181.png"/><Relationship Id="rId5" Type="http://schemas.openxmlformats.org/officeDocument/2006/relationships/image" Target="../media/image5.png"/><Relationship Id="rId10" Type="http://schemas.openxmlformats.org/officeDocument/2006/relationships/image" Target="../media/image31.png"/><Relationship Id="rId4" Type="http://schemas.openxmlformats.org/officeDocument/2006/relationships/image" Target="../media/image6.png"/><Relationship Id="rId9" Type="http://schemas.openxmlformats.org/officeDocument/2006/relationships/image" Target="../media/image180.png"/><Relationship Id="rId14" Type="http://schemas.openxmlformats.org/officeDocument/2006/relationships/hyperlink" Target="https://www.youtube.com/watch?v=NqaET4bNd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9D9E845-906E-4290-8BC9-5CCF09176351}"/>
              </a:ext>
            </a:extLst>
          </p:cNvPr>
          <p:cNvSpPr/>
          <p:nvPr/>
        </p:nvSpPr>
        <p:spPr>
          <a:xfrm>
            <a:off x="85998" y="4603198"/>
            <a:ext cx="1837792" cy="635996"/>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discours Chirac, </a:t>
            </a:r>
            <a:r>
              <a:rPr lang="fr-FR" sz="1100" dirty="0">
                <a:hlinkClick r:id="rId2" action="ppaction://hlinksldjump"/>
              </a:rPr>
              <a:t>conséquences</a:t>
            </a:r>
            <a:r>
              <a:rPr lang="fr-FR" sz="1100" dirty="0"/>
              <a:t> et objectifs d’après-guerre…</a:t>
            </a:r>
          </a:p>
        </p:txBody>
      </p:sp>
      <p:sp>
        <p:nvSpPr>
          <p:cNvPr id="26" name="Rectangle 25">
            <a:hlinkClick r:id="rId3" action="ppaction://hlinksldjump"/>
            <a:extLst>
              <a:ext uri="{FF2B5EF4-FFF2-40B4-BE49-F238E27FC236}">
                <a16:creationId xmlns:a16="http://schemas.microsoft.com/office/drawing/2014/main" id="{22E2BCF4-C052-4E7C-A23B-9C07D35DFE72}"/>
              </a:ext>
            </a:extLst>
          </p:cNvPr>
          <p:cNvSpPr/>
          <p:nvPr/>
        </p:nvSpPr>
        <p:spPr>
          <a:xfrm>
            <a:off x="85998" y="3588375"/>
            <a:ext cx="1837792" cy="635996"/>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De la collaboration à la déportation…</a:t>
            </a:r>
          </a:p>
        </p:txBody>
      </p:sp>
      <p:sp>
        <p:nvSpPr>
          <p:cNvPr id="5" name="ZoneTexte 4">
            <a:extLst>
              <a:ext uri="{FF2B5EF4-FFF2-40B4-BE49-F238E27FC236}">
                <a16:creationId xmlns:a16="http://schemas.microsoft.com/office/drawing/2014/main" id="{3EAD6402-DF65-411E-897F-DE31BBDBDD38}"/>
              </a:ext>
            </a:extLst>
          </p:cNvPr>
          <p:cNvSpPr txBox="1"/>
          <p:nvPr/>
        </p:nvSpPr>
        <p:spPr>
          <a:xfrm>
            <a:off x="-94207" y="94031"/>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1 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1923791" y="80274"/>
            <a:ext cx="6917420" cy="892552"/>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Objet d’Étude (séquence) II</a:t>
            </a:r>
          </a:p>
          <a:p>
            <a:pPr algn="ctr"/>
            <a:r>
              <a:rPr lang="fr-FR" sz="2400" b="1" dirty="0">
                <a:solidFill>
                  <a:srgbClr val="0070C0"/>
                </a:solidFill>
                <a:latin typeface="Calibri" panose="020F0502020204030204" pitchFamily="34" charset="0"/>
                <a:cs typeface="Calibri" panose="020F0502020204030204" pitchFamily="34" charset="0"/>
              </a:rPr>
              <a:t>Guerres européennes mondiales totales 1914-1945</a:t>
            </a:r>
          </a:p>
        </p:txBody>
      </p:sp>
      <p:sp>
        <p:nvSpPr>
          <p:cNvPr id="13" name="ZoneTexte 12">
            <a:extLst>
              <a:ext uri="{FF2B5EF4-FFF2-40B4-BE49-F238E27FC236}">
                <a16:creationId xmlns:a16="http://schemas.microsoft.com/office/drawing/2014/main" id="{B03B6C40-0E26-4369-9AA2-4001917624AE}"/>
              </a:ext>
            </a:extLst>
          </p:cNvPr>
          <p:cNvSpPr txBox="1"/>
          <p:nvPr/>
        </p:nvSpPr>
        <p:spPr>
          <a:xfrm>
            <a:off x="85998" y="399584"/>
            <a:ext cx="1742802" cy="2369880"/>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Anticolonialisme,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Antisémitisme,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Empire colonial,</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France libre,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Génocide,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Guerre mondiale,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Guerre totale,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ONU,</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Propagande,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SDN.</a:t>
            </a:r>
          </a:p>
        </p:txBody>
      </p:sp>
      <p:sp>
        <p:nvSpPr>
          <p:cNvPr id="10" name="ZoneTexte 9">
            <a:extLst>
              <a:ext uri="{FF2B5EF4-FFF2-40B4-BE49-F238E27FC236}">
                <a16:creationId xmlns:a16="http://schemas.microsoft.com/office/drawing/2014/main" id="{EF976F7B-7EA3-4778-90FF-B34BD0F3631E}"/>
              </a:ext>
            </a:extLst>
          </p:cNvPr>
          <p:cNvSpPr txBox="1"/>
          <p:nvPr/>
        </p:nvSpPr>
        <p:spPr>
          <a:xfrm>
            <a:off x="25178" y="5418252"/>
            <a:ext cx="6121381" cy="1492716"/>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1914-18 :</a:t>
            </a:r>
            <a:r>
              <a:rPr lang="fr-FR" sz="1300" dirty="0">
                <a:latin typeface="Calibri" panose="020F0502020204030204" pitchFamily="34" charset="0"/>
                <a:cs typeface="Calibri" panose="020F0502020204030204" pitchFamily="34" charset="0"/>
              </a:rPr>
              <a:t> </a:t>
            </a:r>
            <a:r>
              <a:rPr lang="fr-FR" sz="1300" b="1" dirty="0">
                <a:solidFill>
                  <a:schemeClr val="accent4">
                    <a:lumMod val="50000"/>
                  </a:schemeClr>
                </a:solidFill>
                <a:latin typeface="Calibri" panose="020F0502020204030204" pitchFamily="34" charset="0"/>
                <a:cs typeface="Calibri" panose="020F0502020204030204" pitchFamily="34" charset="0"/>
              </a:rPr>
              <a:t>Grande Guerre.</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1915 :</a:t>
            </a:r>
            <a:r>
              <a:rPr lang="fr-FR" sz="1300" dirty="0">
                <a:latin typeface="Calibri" panose="020F0502020204030204" pitchFamily="34" charset="0"/>
                <a:cs typeface="Calibri" panose="020F0502020204030204" pitchFamily="34" charset="0"/>
              </a:rPr>
              <a:t> Génocide des Arméniens &amp; populations chrétiennes de l’Empire ottoman.</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28 juin 1919 :</a:t>
            </a:r>
            <a:r>
              <a:rPr lang="fr-FR" sz="1300" dirty="0">
                <a:latin typeface="Calibri" panose="020F0502020204030204" pitchFamily="34" charset="0"/>
                <a:cs typeface="Calibri" panose="020F0502020204030204" pitchFamily="34" charset="0"/>
              </a:rPr>
              <a:t> Signature du traité de Versailles.</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1937 :</a:t>
            </a:r>
            <a:r>
              <a:rPr lang="fr-FR" sz="1300" dirty="0">
                <a:latin typeface="Calibri" panose="020F0502020204030204" pitchFamily="34" charset="0"/>
                <a:cs typeface="Calibri" panose="020F0502020204030204" pitchFamily="34" charset="0"/>
              </a:rPr>
              <a:t> Début de la guerre en Asie (agression du Japon contre la Chine).</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30 septembre 1938 :</a:t>
            </a:r>
            <a:r>
              <a:rPr lang="fr-FR" sz="1300" dirty="0">
                <a:latin typeface="Calibri" panose="020F0502020204030204" pitchFamily="34" charset="0"/>
                <a:cs typeface="Calibri" panose="020F0502020204030204" pitchFamily="34" charset="0"/>
              </a:rPr>
              <a:t> Accords de Munich.</a:t>
            </a:r>
          </a:p>
          <a:p>
            <a:r>
              <a:rPr lang="fr-FR" sz="1300" dirty="0">
                <a:latin typeface="Calibri" panose="020F0502020204030204" pitchFamily="34" charset="0"/>
                <a:cs typeface="Calibri" panose="020F0502020204030204" pitchFamily="34" charset="0"/>
              </a:rPr>
              <a:t>-</a:t>
            </a:r>
            <a:r>
              <a:rPr lang="fr-FR" sz="1300" b="1" dirty="0">
                <a:solidFill>
                  <a:srgbClr val="FF0000"/>
                </a:solidFill>
                <a:latin typeface="Calibri" panose="020F0502020204030204" pitchFamily="34" charset="0"/>
                <a:cs typeface="Calibri" panose="020F0502020204030204" pitchFamily="34" charset="0"/>
              </a:rPr>
              <a:t> 1939-1945 :</a:t>
            </a:r>
            <a:r>
              <a:rPr lang="fr-FR" sz="1300" dirty="0">
                <a:latin typeface="Calibri" panose="020F0502020204030204" pitchFamily="34" charset="0"/>
                <a:cs typeface="Calibri" panose="020F0502020204030204" pitchFamily="34" charset="0"/>
              </a:rPr>
              <a:t> Seconde Guerre mondiale ; génocides des Juifs et Tsiganes.</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18 juin 1940 :</a:t>
            </a:r>
            <a:r>
              <a:rPr lang="fr-FR" sz="1300" dirty="0">
                <a:latin typeface="Calibri" panose="020F0502020204030204" pitchFamily="34" charset="0"/>
                <a:cs typeface="Calibri" panose="020F0502020204030204" pitchFamily="34" charset="0"/>
              </a:rPr>
              <a:t> Appel du général de Gaulle</a:t>
            </a:r>
          </a:p>
        </p:txBody>
      </p:sp>
      <p:pic>
        <p:nvPicPr>
          <p:cNvPr id="4" name="Image 3">
            <a:extLst>
              <a:ext uri="{FF2B5EF4-FFF2-40B4-BE49-F238E27FC236}">
                <a16:creationId xmlns:a16="http://schemas.microsoft.com/office/drawing/2014/main" id="{12AB90A7-F930-AC11-BB01-B33E616B02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51672" y="80274"/>
            <a:ext cx="837890" cy="837890"/>
          </a:xfrm>
          <a:prstGeom prst="rect">
            <a:avLst/>
          </a:prstGeom>
        </p:spPr>
      </p:pic>
      <p:graphicFrame>
        <p:nvGraphicFramePr>
          <p:cNvPr id="7" name="Tableau 7">
            <a:extLst>
              <a:ext uri="{FF2B5EF4-FFF2-40B4-BE49-F238E27FC236}">
                <a16:creationId xmlns:a16="http://schemas.microsoft.com/office/drawing/2014/main" id="{861FEC09-9C22-46FE-A828-B0B0CA95C12A}"/>
              </a:ext>
            </a:extLst>
          </p:cNvPr>
          <p:cNvGraphicFramePr>
            <a:graphicFrameLocks noGrp="1"/>
          </p:cNvGraphicFramePr>
          <p:nvPr>
            <p:extLst>
              <p:ext uri="{D42A27DB-BD31-4B8C-83A1-F6EECF244321}">
                <p14:modId xmlns:p14="http://schemas.microsoft.com/office/powerpoint/2010/main" val="63816417"/>
              </p:ext>
            </p:extLst>
          </p:nvPr>
        </p:nvGraphicFramePr>
        <p:xfrm>
          <a:off x="1955459" y="962443"/>
          <a:ext cx="10134101" cy="370840"/>
        </p:xfrm>
        <a:graphic>
          <a:graphicData uri="http://schemas.openxmlformats.org/drawingml/2006/table">
            <a:tbl>
              <a:tblPr firstRow="1" bandRow="1">
                <a:tableStyleId>{5940675A-B579-460E-94D1-54222C63F5DA}</a:tableStyleId>
              </a:tblPr>
              <a:tblGrid>
                <a:gridCol w="10134101">
                  <a:extLst>
                    <a:ext uri="{9D8B030D-6E8A-4147-A177-3AD203B41FA5}">
                      <a16:colId xmlns:a16="http://schemas.microsoft.com/office/drawing/2014/main" val="354292072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b="1" dirty="0">
                          <a:solidFill>
                            <a:srgbClr val="FF0000"/>
                          </a:solidFill>
                        </a:rPr>
                        <a:t>Problématique de la séquence :</a:t>
                      </a:r>
                      <a:r>
                        <a:rPr lang="fr-FR" sz="1400" dirty="0">
                          <a:solidFill>
                            <a:srgbClr val="FF0000"/>
                          </a:solidFill>
                        </a:rPr>
                        <a:t> </a:t>
                      </a:r>
                      <a:r>
                        <a:rPr lang="fr-FR" sz="1400" i="1" dirty="0">
                          <a:solidFill>
                            <a:srgbClr val="0070C0"/>
                          </a:solidFill>
                        </a:rPr>
                        <a:t>Pourquoi et comment les guerres et conflits européens ont marqué la première moitié du XX</a:t>
                      </a:r>
                      <a:r>
                        <a:rPr lang="fr-FR" sz="1400" i="1" baseline="30000" dirty="0">
                          <a:solidFill>
                            <a:srgbClr val="0070C0"/>
                          </a:solidFill>
                        </a:rPr>
                        <a:t>e</a:t>
                      </a:r>
                      <a:r>
                        <a:rPr lang="fr-FR" sz="1400" i="1" dirty="0">
                          <a:solidFill>
                            <a:srgbClr val="0070C0"/>
                          </a:solidFill>
                        </a:rPr>
                        <a:t> siècle ? </a:t>
                      </a:r>
                    </a:p>
                  </a:txBody>
                  <a:tcPr/>
                </a:tc>
                <a:extLst>
                  <a:ext uri="{0D108BD9-81ED-4DB2-BD59-A6C34878D82A}">
                    <a16:rowId xmlns:a16="http://schemas.microsoft.com/office/drawing/2014/main" val="928261785"/>
                  </a:ext>
                </a:extLst>
              </a:tr>
            </a:tbl>
          </a:graphicData>
        </a:graphic>
      </p:graphicFrame>
      <p:graphicFrame>
        <p:nvGraphicFramePr>
          <p:cNvPr id="14" name="Tableau 7">
            <a:extLst>
              <a:ext uri="{FF2B5EF4-FFF2-40B4-BE49-F238E27FC236}">
                <a16:creationId xmlns:a16="http://schemas.microsoft.com/office/drawing/2014/main" id="{F577D24C-7A82-4D0E-AF28-28E27386AF90}"/>
              </a:ext>
            </a:extLst>
          </p:cNvPr>
          <p:cNvGraphicFramePr>
            <a:graphicFrameLocks noGrp="1"/>
          </p:cNvGraphicFramePr>
          <p:nvPr>
            <p:extLst>
              <p:ext uri="{D42A27DB-BD31-4B8C-83A1-F6EECF244321}">
                <p14:modId xmlns:p14="http://schemas.microsoft.com/office/powerpoint/2010/main" val="1265592028"/>
              </p:ext>
            </p:extLst>
          </p:nvPr>
        </p:nvGraphicFramePr>
        <p:xfrm>
          <a:off x="1955454" y="2638168"/>
          <a:ext cx="10134101" cy="914400"/>
        </p:xfrm>
        <a:graphic>
          <a:graphicData uri="http://schemas.openxmlformats.org/drawingml/2006/table">
            <a:tbl>
              <a:tblPr firstRow="1" bandRow="1">
                <a:tableStyleId>{5940675A-B579-460E-94D1-54222C63F5DA}</a:tableStyleId>
              </a:tblPr>
              <a:tblGrid>
                <a:gridCol w="2646043">
                  <a:extLst>
                    <a:ext uri="{9D8B030D-6E8A-4147-A177-3AD203B41FA5}">
                      <a16:colId xmlns:a16="http://schemas.microsoft.com/office/drawing/2014/main" val="3542920727"/>
                    </a:ext>
                  </a:extLst>
                </a:gridCol>
                <a:gridCol w="4934386">
                  <a:extLst>
                    <a:ext uri="{9D8B030D-6E8A-4147-A177-3AD203B41FA5}">
                      <a16:colId xmlns:a16="http://schemas.microsoft.com/office/drawing/2014/main" val="4196166499"/>
                    </a:ext>
                  </a:extLst>
                </a:gridCol>
                <a:gridCol w="2553672">
                  <a:extLst>
                    <a:ext uri="{9D8B030D-6E8A-4147-A177-3AD203B41FA5}">
                      <a16:colId xmlns:a16="http://schemas.microsoft.com/office/drawing/2014/main" val="3973518812"/>
                    </a:ext>
                  </a:extLst>
                </a:gridCol>
              </a:tblGrid>
              <a:tr h="872186">
                <a:tc>
                  <a:txBody>
                    <a:bodyPr/>
                    <a:lstStyle/>
                    <a:p>
                      <a:r>
                        <a:rPr lang="fr-FR" sz="1500" b="1" kern="1200" dirty="0">
                          <a:solidFill>
                            <a:srgbClr val="0070C0"/>
                          </a:solidFill>
                          <a:latin typeface="+mn-lt"/>
                          <a:ea typeface="+mn-ea"/>
                          <a:cs typeface="+mn-cs"/>
                          <a:hlinkClick r:id="rId5" action="ppaction://hlinksldjump">
                            <a:extLst>
                              <a:ext uri="{A12FA001-AC4F-418D-AE19-62706E023703}">
                                <ahyp:hlinkClr xmlns:ahyp="http://schemas.microsoft.com/office/drawing/2018/hyperlinkcolor" val="tx"/>
                              </a:ext>
                            </a:extLst>
                          </a:hlinkClick>
                        </a:rPr>
                        <a:t>Séance 2 </a:t>
                      </a:r>
                      <a:r>
                        <a:rPr lang="fr-FR" sz="1200" kern="1200" dirty="0">
                          <a:solidFill>
                            <a:schemeClr val="tx1"/>
                          </a:solidFill>
                          <a:latin typeface="+mn-lt"/>
                          <a:ea typeface="+mn-ea"/>
                          <a:cs typeface="+mn-cs"/>
                        </a:rPr>
                        <a:t>(2h)</a:t>
                      </a:r>
                      <a:r>
                        <a:rPr lang="fr-FR" sz="1500" dirty="0"/>
                        <a:t> : </a:t>
                      </a:r>
                      <a:br>
                        <a:rPr lang="fr-FR" sz="1500" dirty="0"/>
                      </a:br>
                      <a:r>
                        <a:rPr lang="fr-FR" sz="1500" b="1" dirty="0">
                          <a:solidFill>
                            <a:srgbClr val="7030A0"/>
                          </a:solidFill>
                        </a:rPr>
                        <a:t>Première Guerre mondiale </a:t>
                      </a:r>
                      <a:r>
                        <a:rPr lang="fr-FR" sz="1300" b="1" dirty="0">
                          <a:solidFill>
                            <a:srgbClr val="7030A0"/>
                          </a:solidFill>
                        </a:rPr>
                        <a:t>- </a:t>
                      </a:r>
                      <a:r>
                        <a:rPr lang="fr-FR" sz="1200" b="1" dirty="0">
                          <a:solidFill>
                            <a:srgbClr val="7030A0"/>
                          </a:solidFill>
                        </a:rPr>
                        <a:t>de « sorties de guerre » improbables en temps de paix introuvables</a:t>
                      </a:r>
                    </a:p>
                  </a:txBody>
                  <a:tcPr/>
                </a:tc>
                <a:tc>
                  <a:txBody>
                    <a:bodyPr/>
                    <a:lstStyle/>
                    <a:p>
                      <a:r>
                        <a:rPr lang="fr-FR" sz="1300" b="1" dirty="0">
                          <a:solidFill>
                            <a:srgbClr val="7030A0"/>
                          </a:solidFill>
                        </a:rPr>
                        <a:t>Pourquoi la paix en 1919 ne s’est-elle pas durablement maintenue ? </a:t>
                      </a:r>
                    </a:p>
                    <a:p>
                      <a:r>
                        <a:rPr lang="fr-FR" sz="900" dirty="0"/>
                        <a:t>- les bornes de la guerre et de la paix ? (ré-interrogation des bornes de la guerre à travers les repères,</a:t>
                      </a:r>
                    </a:p>
                    <a:p>
                      <a:r>
                        <a:rPr lang="fr-FR" sz="900" dirty="0"/>
                        <a:t>- temps de guerre en temps de paix : traités de paix des années 1920 et les guerres de 1917 à 1923,</a:t>
                      </a:r>
                    </a:p>
                    <a:p>
                      <a:r>
                        <a:rPr lang="fr-FR" sz="900" dirty="0"/>
                        <a:t>- une culture de guerre qui persiste</a:t>
                      </a:r>
                    </a:p>
                  </a:txBody>
                  <a:tcPr/>
                </a:tc>
                <a:tc>
                  <a:txBody>
                    <a:bodyPr/>
                    <a:lstStyle/>
                    <a:p>
                      <a:pPr marL="0" algn="l" defTabSz="457200" rtl="0" eaLnBrk="1" latinLnBrk="0" hangingPunct="1"/>
                      <a:r>
                        <a:rPr lang="fr-FR" sz="1200" i="1" kern="1200" dirty="0">
                          <a:solidFill>
                            <a:schemeClr val="tx1"/>
                          </a:solidFill>
                          <a:latin typeface="+mn-lt"/>
                          <a:ea typeface="+mn-ea"/>
                          <a:cs typeface="+mn-cs"/>
                        </a:rPr>
                        <a:t>Confronter des points</a:t>
                      </a:r>
                    </a:p>
                    <a:p>
                      <a:pPr marL="0" algn="l" defTabSz="457200" rtl="0" eaLnBrk="1" latinLnBrk="0" hangingPunct="1"/>
                      <a:r>
                        <a:rPr lang="fr-FR" sz="1200" i="1" kern="1200" dirty="0">
                          <a:solidFill>
                            <a:schemeClr val="tx1"/>
                          </a:solidFill>
                          <a:latin typeface="+mn-lt"/>
                          <a:ea typeface="+mn-ea"/>
                          <a:cs typeface="+mn-cs"/>
                        </a:rPr>
                        <a:t>de vue sur les traités de</a:t>
                      </a:r>
                    </a:p>
                    <a:p>
                      <a:pPr marL="0" algn="l" defTabSz="457200" rtl="0" eaLnBrk="1" latinLnBrk="0" hangingPunct="1"/>
                      <a:r>
                        <a:rPr lang="fr-FR" sz="1200" i="1" kern="1200" dirty="0">
                          <a:solidFill>
                            <a:schemeClr val="tx1"/>
                          </a:solidFill>
                          <a:latin typeface="+mn-lt"/>
                          <a:ea typeface="+mn-ea"/>
                          <a:cs typeface="+mn-cs"/>
                        </a:rPr>
                        <a:t>paix des années 1920.</a:t>
                      </a:r>
                    </a:p>
                  </a:txBody>
                  <a:tcPr/>
                </a:tc>
                <a:extLst>
                  <a:ext uri="{0D108BD9-81ED-4DB2-BD59-A6C34878D82A}">
                    <a16:rowId xmlns:a16="http://schemas.microsoft.com/office/drawing/2014/main" val="2489136831"/>
                  </a:ext>
                </a:extLst>
              </a:tr>
            </a:tbl>
          </a:graphicData>
        </a:graphic>
      </p:graphicFrame>
      <p:graphicFrame>
        <p:nvGraphicFramePr>
          <p:cNvPr id="8" name="Tableau 7">
            <a:extLst>
              <a:ext uri="{FF2B5EF4-FFF2-40B4-BE49-F238E27FC236}">
                <a16:creationId xmlns:a16="http://schemas.microsoft.com/office/drawing/2014/main" id="{BCD71434-91D9-4516-A0CC-F658395C74CC}"/>
              </a:ext>
            </a:extLst>
          </p:cNvPr>
          <p:cNvGraphicFramePr>
            <a:graphicFrameLocks noGrp="1"/>
          </p:cNvGraphicFramePr>
          <p:nvPr>
            <p:extLst>
              <p:ext uri="{D42A27DB-BD31-4B8C-83A1-F6EECF244321}">
                <p14:modId xmlns:p14="http://schemas.microsoft.com/office/powerpoint/2010/main" val="3880997813"/>
              </p:ext>
            </p:extLst>
          </p:nvPr>
        </p:nvGraphicFramePr>
        <p:xfrm>
          <a:off x="1955458" y="1590964"/>
          <a:ext cx="10134101" cy="1036564"/>
        </p:xfrm>
        <a:graphic>
          <a:graphicData uri="http://schemas.openxmlformats.org/drawingml/2006/table">
            <a:tbl>
              <a:tblPr firstRow="1" bandRow="1">
                <a:tableStyleId>{5940675A-B579-460E-94D1-54222C63F5DA}</a:tableStyleId>
              </a:tblPr>
              <a:tblGrid>
                <a:gridCol w="2646039">
                  <a:extLst>
                    <a:ext uri="{9D8B030D-6E8A-4147-A177-3AD203B41FA5}">
                      <a16:colId xmlns:a16="http://schemas.microsoft.com/office/drawing/2014/main" val="225247178"/>
                    </a:ext>
                  </a:extLst>
                </a:gridCol>
                <a:gridCol w="4934389">
                  <a:extLst>
                    <a:ext uri="{9D8B030D-6E8A-4147-A177-3AD203B41FA5}">
                      <a16:colId xmlns:a16="http://schemas.microsoft.com/office/drawing/2014/main" val="1505559112"/>
                    </a:ext>
                  </a:extLst>
                </a:gridCol>
                <a:gridCol w="2553673">
                  <a:extLst>
                    <a:ext uri="{9D8B030D-6E8A-4147-A177-3AD203B41FA5}">
                      <a16:colId xmlns:a16="http://schemas.microsoft.com/office/drawing/2014/main" val="4239310102"/>
                    </a:ext>
                  </a:extLst>
                </a:gridCol>
              </a:tblGrid>
              <a:tr h="1036564">
                <a:tc>
                  <a:txBody>
                    <a:bodyPr/>
                    <a:lstStyle/>
                    <a:p>
                      <a:r>
                        <a:rPr lang="fr-FR" sz="1500" b="1" dirty="0">
                          <a:solidFill>
                            <a:srgbClr val="0070C0"/>
                          </a:solidFill>
                          <a:hlinkClick r:id="rId6" action="ppaction://hlinksldjump">
                            <a:extLst>
                              <a:ext uri="{A12FA001-AC4F-418D-AE19-62706E023703}">
                                <ahyp:hlinkClr xmlns:ahyp="http://schemas.microsoft.com/office/drawing/2018/hyperlinkcolor" val="tx"/>
                              </a:ext>
                            </a:extLst>
                          </a:hlinkClick>
                        </a:rPr>
                        <a:t>Séan</a:t>
                      </a:r>
                      <a:r>
                        <a:rPr lang="fr-FR" sz="1500" b="1" kern="1200" dirty="0">
                          <a:solidFill>
                            <a:srgbClr val="0070C0"/>
                          </a:solidFill>
                          <a:latin typeface="+mn-lt"/>
                          <a:ea typeface="+mn-ea"/>
                          <a:cs typeface="+mn-cs"/>
                          <a:hlinkClick r:id="rId6" action="ppaction://hlinksldjump">
                            <a:extLst>
                              <a:ext uri="{A12FA001-AC4F-418D-AE19-62706E023703}">
                                <ahyp:hlinkClr xmlns:ahyp="http://schemas.microsoft.com/office/drawing/2018/hyperlinkcolor" val="tx"/>
                              </a:ext>
                            </a:extLst>
                          </a:hlinkClick>
                        </a:rPr>
                        <a:t>c</a:t>
                      </a:r>
                      <a:r>
                        <a:rPr lang="fr-FR" sz="1500" b="1" dirty="0">
                          <a:solidFill>
                            <a:srgbClr val="0070C0"/>
                          </a:solidFill>
                          <a:hlinkClick r:id="rId6" action="ppaction://hlinksldjump">
                            <a:extLst>
                              <a:ext uri="{A12FA001-AC4F-418D-AE19-62706E023703}">
                                <ahyp:hlinkClr xmlns:ahyp="http://schemas.microsoft.com/office/drawing/2018/hyperlinkcolor" val="tx"/>
                              </a:ext>
                            </a:extLst>
                          </a:hlinkClick>
                        </a:rPr>
                        <a:t>e 1 </a:t>
                      </a:r>
                      <a:r>
                        <a:rPr lang="fr-FR" sz="1200" dirty="0"/>
                        <a:t>(2h)</a:t>
                      </a:r>
                      <a:r>
                        <a:rPr lang="fr-FR" sz="1500" dirty="0"/>
                        <a:t> : </a:t>
                      </a:r>
                      <a:br>
                        <a:rPr lang="fr-FR" sz="1500" dirty="0"/>
                      </a:br>
                      <a:r>
                        <a:rPr lang="fr-FR" sz="1500" b="1" dirty="0">
                          <a:solidFill>
                            <a:schemeClr val="accent4">
                              <a:lumMod val="50000"/>
                            </a:schemeClr>
                          </a:solidFill>
                        </a:rPr>
                        <a:t>Des mondes en guerre</a:t>
                      </a:r>
                    </a:p>
                  </a:txBody>
                  <a:tcPr/>
                </a:tc>
                <a:tc>
                  <a:txBody>
                    <a:bodyPr/>
                    <a:lstStyle/>
                    <a:p>
                      <a:r>
                        <a:rPr lang="fr-FR" sz="1300" b="1" dirty="0">
                          <a:solidFill>
                            <a:schemeClr val="accent4">
                              <a:lumMod val="50000"/>
                            </a:schemeClr>
                          </a:solidFill>
                        </a:rPr>
                        <a:t>Comment les conflits européens ont-ils plongé le monde dans des guerres mondiales et totales ? </a:t>
                      </a:r>
                    </a:p>
                    <a:p>
                      <a:r>
                        <a:rPr lang="fr-FR" sz="900" dirty="0"/>
                        <a:t>- extension géographique des conflits : </a:t>
                      </a:r>
                      <a:r>
                        <a:rPr lang="fr-FR" sz="900" b="1" dirty="0"/>
                        <a:t>processus de « mondialisation » des guerres </a:t>
                      </a:r>
                    </a:p>
                    <a:p>
                      <a:r>
                        <a:rPr lang="fr-FR" sz="900" dirty="0"/>
                        <a:t>- la mobilisation de toutes les ressources : militaires, humaines, économiques, industrielles, culturelles, idéologiques : processus de « totalisation » des guerres </a:t>
                      </a:r>
                    </a:p>
                    <a:p>
                      <a:r>
                        <a:rPr lang="fr-FR" sz="900" dirty="0"/>
                        <a:t>- massacres de masse, tueries, violences extrêmes : processus de « brutalisation » des populations </a:t>
                      </a:r>
                    </a:p>
                  </a:txBody>
                  <a:tcPr/>
                </a:tc>
                <a:tc>
                  <a:txBody>
                    <a:bodyPr/>
                    <a:lstStyle/>
                    <a:p>
                      <a:r>
                        <a:rPr lang="fr-FR" sz="1200" i="1" dirty="0"/>
                        <a:t>Compléter et mettre en relation deux cartes présentant la dimension mondiale des deux guerres (fronts, rôle des empires coloniaux).</a:t>
                      </a:r>
                    </a:p>
                  </a:txBody>
                  <a:tcPr/>
                </a:tc>
                <a:extLst>
                  <a:ext uri="{0D108BD9-81ED-4DB2-BD59-A6C34878D82A}">
                    <a16:rowId xmlns:a16="http://schemas.microsoft.com/office/drawing/2014/main" val="4104402560"/>
                  </a:ext>
                </a:extLst>
              </a:tr>
            </a:tbl>
          </a:graphicData>
        </a:graphic>
      </p:graphicFrame>
      <p:graphicFrame>
        <p:nvGraphicFramePr>
          <p:cNvPr id="11" name="Tableau 10">
            <a:extLst>
              <a:ext uri="{FF2B5EF4-FFF2-40B4-BE49-F238E27FC236}">
                <a16:creationId xmlns:a16="http://schemas.microsoft.com/office/drawing/2014/main" id="{4AED163F-BCE8-4B23-A4C5-8C606A5182F8}"/>
              </a:ext>
            </a:extLst>
          </p:cNvPr>
          <p:cNvGraphicFramePr>
            <a:graphicFrameLocks noGrp="1"/>
          </p:cNvGraphicFramePr>
          <p:nvPr>
            <p:extLst>
              <p:ext uri="{D42A27DB-BD31-4B8C-83A1-F6EECF244321}">
                <p14:modId xmlns:p14="http://schemas.microsoft.com/office/powerpoint/2010/main" val="808013623"/>
              </p:ext>
            </p:extLst>
          </p:nvPr>
        </p:nvGraphicFramePr>
        <p:xfrm>
          <a:off x="1955456" y="1320832"/>
          <a:ext cx="10134101" cy="259080"/>
        </p:xfrm>
        <a:graphic>
          <a:graphicData uri="http://schemas.openxmlformats.org/drawingml/2006/table">
            <a:tbl>
              <a:tblPr firstRow="1" bandRow="1">
                <a:tableStyleId>{5940675A-B579-460E-94D1-54222C63F5DA}</a:tableStyleId>
              </a:tblPr>
              <a:tblGrid>
                <a:gridCol w="2646041">
                  <a:extLst>
                    <a:ext uri="{9D8B030D-6E8A-4147-A177-3AD203B41FA5}">
                      <a16:colId xmlns:a16="http://schemas.microsoft.com/office/drawing/2014/main" val="3060384928"/>
                    </a:ext>
                  </a:extLst>
                </a:gridCol>
                <a:gridCol w="4935793">
                  <a:extLst>
                    <a:ext uri="{9D8B030D-6E8A-4147-A177-3AD203B41FA5}">
                      <a16:colId xmlns:a16="http://schemas.microsoft.com/office/drawing/2014/main" val="1910434084"/>
                    </a:ext>
                  </a:extLst>
                </a:gridCol>
                <a:gridCol w="2552267">
                  <a:extLst>
                    <a:ext uri="{9D8B030D-6E8A-4147-A177-3AD203B41FA5}">
                      <a16:colId xmlns:a16="http://schemas.microsoft.com/office/drawing/2014/main" val="4282255718"/>
                    </a:ext>
                  </a:extLst>
                </a:gridCol>
              </a:tblGrid>
              <a:tr h="211518">
                <a:tc>
                  <a:txBody>
                    <a:bodyPr/>
                    <a:lstStyle/>
                    <a:p>
                      <a:pPr algn="ctr"/>
                      <a:r>
                        <a:rPr lang="fr-FR" sz="1100" b="1" dirty="0"/>
                        <a:t>Séances</a:t>
                      </a:r>
                    </a:p>
                  </a:txBody>
                  <a:tcPr anchor="ctr"/>
                </a:tc>
                <a:tc>
                  <a:txBody>
                    <a:bodyPr/>
                    <a:lstStyle/>
                    <a:p>
                      <a:pPr algn="ctr"/>
                      <a:r>
                        <a:rPr lang="fr-FR" sz="1100" b="1" dirty="0"/>
                        <a:t>Problématiques de séance</a:t>
                      </a:r>
                    </a:p>
                  </a:txBody>
                  <a:tcPr anchor="ctr"/>
                </a:tc>
                <a:tc>
                  <a:txBody>
                    <a:bodyPr/>
                    <a:lstStyle/>
                    <a:p>
                      <a:pPr algn="ctr"/>
                      <a:r>
                        <a:rPr lang="fr-FR" sz="1100" b="1" dirty="0"/>
                        <a:t>Capacités travaillées</a:t>
                      </a:r>
                    </a:p>
                  </a:txBody>
                  <a:tcPr anchor="ctr"/>
                </a:tc>
                <a:extLst>
                  <a:ext uri="{0D108BD9-81ED-4DB2-BD59-A6C34878D82A}">
                    <a16:rowId xmlns:a16="http://schemas.microsoft.com/office/drawing/2014/main" val="3687835216"/>
                  </a:ext>
                </a:extLst>
              </a:tr>
            </a:tbl>
          </a:graphicData>
        </a:graphic>
      </p:graphicFrame>
      <p:graphicFrame>
        <p:nvGraphicFramePr>
          <p:cNvPr id="15" name="Tableau 7">
            <a:extLst>
              <a:ext uri="{FF2B5EF4-FFF2-40B4-BE49-F238E27FC236}">
                <a16:creationId xmlns:a16="http://schemas.microsoft.com/office/drawing/2014/main" id="{EE498520-8F3C-41E7-9776-21F2BF0604ED}"/>
              </a:ext>
            </a:extLst>
          </p:cNvPr>
          <p:cNvGraphicFramePr>
            <a:graphicFrameLocks noGrp="1"/>
          </p:cNvGraphicFramePr>
          <p:nvPr>
            <p:extLst>
              <p:ext uri="{D42A27DB-BD31-4B8C-83A1-F6EECF244321}">
                <p14:modId xmlns:p14="http://schemas.microsoft.com/office/powerpoint/2010/main" val="276254192"/>
              </p:ext>
            </p:extLst>
          </p:nvPr>
        </p:nvGraphicFramePr>
        <p:xfrm>
          <a:off x="1955452" y="3554801"/>
          <a:ext cx="10134101" cy="1969699"/>
        </p:xfrm>
        <a:graphic>
          <a:graphicData uri="http://schemas.openxmlformats.org/drawingml/2006/table">
            <a:tbl>
              <a:tblPr firstRow="1" bandRow="1">
                <a:tableStyleId>{5940675A-B579-460E-94D1-54222C63F5DA}</a:tableStyleId>
              </a:tblPr>
              <a:tblGrid>
                <a:gridCol w="2646045">
                  <a:extLst>
                    <a:ext uri="{9D8B030D-6E8A-4147-A177-3AD203B41FA5}">
                      <a16:colId xmlns:a16="http://schemas.microsoft.com/office/drawing/2014/main" val="3542920727"/>
                    </a:ext>
                  </a:extLst>
                </a:gridCol>
                <a:gridCol w="4934387">
                  <a:extLst>
                    <a:ext uri="{9D8B030D-6E8A-4147-A177-3AD203B41FA5}">
                      <a16:colId xmlns:a16="http://schemas.microsoft.com/office/drawing/2014/main" val="4196166499"/>
                    </a:ext>
                  </a:extLst>
                </a:gridCol>
                <a:gridCol w="2553669">
                  <a:extLst>
                    <a:ext uri="{9D8B030D-6E8A-4147-A177-3AD203B41FA5}">
                      <a16:colId xmlns:a16="http://schemas.microsoft.com/office/drawing/2014/main" val="3973518812"/>
                    </a:ext>
                  </a:extLst>
                </a:gridCol>
              </a:tblGrid>
              <a:tr h="912248">
                <a:tc>
                  <a:txBody>
                    <a:bodyPr/>
                    <a:lstStyle/>
                    <a:p>
                      <a:r>
                        <a:rPr lang="fr-FR" sz="1500" b="1" kern="1200" dirty="0">
                          <a:solidFill>
                            <a:srgbClr val="0070C0"/>
                          </a:solidFill>
                          <a:latin typeface="+mn-lt"/>
                          <a:ea typeface="+mn-ea"/>
                          <a:cs typeface="+mn-cs"/>
                          <a:hlinkClick r:id="rId7" action="ppaction://hlinksldjump">
                            <a:extLst>
                              <a:ext uri="{A12FA001-AC4F-418D-AE19-62706E023703}">
                                <ahyp:hlinkClr xmlns:ahyp="http://schemas.microsoft.com/office/drawing/2018/hyperlinkcolor" val="tx"/>
                              </a:ext>
                            </a:extLst>
                          </a:hlinkClick>
                        </a:rPr>
                        <a:t>Séance 3 </a:t>
                      </a:r>
                      <a:r>
                        <a:rPr lang="fr-FR" sz="1200" kern="1200" dirty="0">
                          <a:solidFill>
                            <a:schemeClr val="tx1"/>
                          </a:solidFill>
                          <a:latin typeface="+mn-lt"/>
                          <a:ea typeface="+mn-ea"/>
                          <a:cs typeface="+mn-cs"/>
                        </a:rPr>
                        <a:t>(3h)</a:t>
                      </a:r>
                      <a:r>
                        <a:rPr lang="fr-FR" sz="1500" dirty="0"/>
                        <a:t> : </a:t>
                      </a:r>
                      <a:br>
                        <a:rPr lang="fr-FR" sz="1500" dirty="0"/>
                      </a:br>
                      <a:r>
                        <a:rPr lang="fr-FR" sz="1500" b="1" dirty="0">
                          <a:solidFill>
                            <a:schemeClr val="accent6">
                              <a:lumMod val="50000"/>
                            </a:schemeClr>
                          </a:solidFill>
                        </a:rPr>
                        <a:t>Fabriquer l’ennemi, anéantir</a:t>
                      </a:r>
                    </a:p>
                    <a:p>
                      <a:r>
                        <a:rPr lang="fr-FR" sz="1500" b="1" dirty="0">
                          <a:solidFill>
                            <a:schemeClr val="accent6">
                              <a:lumMod val="50000"/>
                            </a:schemeClr>
                          </a:solidFill>
                        </a:rPr>
                        <a:t>des populations - </a:t>
                      </a:r>
                      <a:r>
                        <a:rPr lang="fr-FR" sz="1200" b="1" kern="1200" dirty="0">
                          <a:solidFill>
                            <a:schemeClr val="accent6">
                              <a:lumMod val="50000"/>
                            </a:schemeClr>
                          </a:solidFill>
                          <a:latin typeface="+mn-lt"/>
                          <a:ea typeface="+mn-ea"/>
                          <a:cs typeface="+mn-cs"/>
                        </a:rPr>
                        <a:t>déportation depuis la France 1939-1945</a:t>
                      </a:r>
                      <a:endParaRPr lang="fr-FR" sz="1200" b="1" dirty="0">
                        <a:solidFill>
                          <a:schemeClr val="accent6">
                            <a:lumMod val="50000"/>
                          </a:schemeClr>
                        </a:solidFill>
                      </a:endParaRPr>
                    </a:p>
                  </a:txBody>
                  <a:tcPr/>
                </a:tc>
                <a:tc>
                  <a:txBody>
                    <a:bodyPr/>
                    <a:lstStyle/>
                    <a:p>
                      <a:r>
                        <a:rPr lang="fr-FR" sz="1300" b="1" dirty="0">
                          <a:solidFill>
                            <a:schemeClr val="accent6">
                              <a:lumMod val="50000"/>
                            </a:schemeClr>
                          </a:solidFill>
                        </a:rPr>
                        <a:t>Comment le gouvernement et la police française prennent-ils part à la déportation des Juifs et à la traque des résistants ?</a:t>
                      </a:r>
                    </a:p>
                  </a:txBody>
                  <a:tcPr/>
                </a:tc>
                <a:tc>
                  <a:txBody>
                    <a:bodyPr/>
                    <a:lstStyle/>
                    <a:p>
                      <a:r>
                        <a:rPr lang="fr-FR" sz="1200" i="1" dirty="0"/>
                        <a:t>Rechercher des informations sur les processus de déportation depuis la France ou de  la traque des résistants puis en rendre compte à l’oral ou à l’écrit (individuel ou collectif).</a:t>
                      </a:r>
                    </a:p>
                  </a:txBody>
                  <a:tcPr/>
                </a:tc>
                <a:extLst>
                  <a:ext uri="{0D108BD9-81ED-4DB2-BD59-A6C34878D82A}">
                    <a16:rowId xmlns:a16="http://schemas.microsoft.com/office/drawing/2014/main" val="2489136831"/>
                  </a:ext>
                </a:extLst>
              </a:tr>
              <a:tr h="963859">
                <a:tc>
                  <a:txBody>
                    <a:bodyPr/>
                    <a:lstStyle/>
                    <a:p>
                      <a:r>
                        <a:rPr lang="fr-FR" sz="1200" b="1" dirty="0">
                          <a:solidFill>
                            <a:schemeClr val="accent6">
                              <a:lumMod val="50000"/>
                            </a:schemeClr>
                          </a:solidFill>
                        </a:rPr>
                        <a:t> </a:t>
                      </a:r>
                    </a:p>
                  </a:txBody>
                  <a:tcPr/>
                </a:tc>
                <a:tc>
                  <a:txBody>
                    <a:bodyPr/>
                    <a:lstStyle/>
                    <a:p>
                      <a:endParaRPr lang="fr-FR" sz="1300" b="1" dirty="0">
                        <a:solidFill>
                          <a:schemeClr val="accent6">
                            <a:lumMod val="50000"/>
                          </a:schemeClr>
                        </a:solidFill>
                      </a:endParaRPr>
                    </a:p>
                  </a:txBody>
                  <a:tcPr/>
                </a:tc>
                <a:tc>
                  <a:txBody>
                    <a:bodyPr/>
                    <a:lstStyle/>
                    <a:p>
                      <a:endParaRPr lang="fr-FR" sz="1200" i="1" dirty="0"/>
                    </a:p>
                  </a:txBody>
                  <a:tcPr/>
                </a:tc>
                <a:extLst>
                  <a:ext uri="{0D108BD9-81ED-4DB2-BD59-A6C34878D82A}">
                    <a16:rowId xmlns:a16="http://schemas.microsoft.com/office/drawing/2014/main" val="1702192625"/>
                  </a:ext>
                </a:extLst>
              </a:tr>
            </a:tbl>
          </a:graphicData>
        </a:graphic>
      </p:graphicFrame>
      <p:graphicFrame>
        <p:nvGraphicFramePr>
          <p:cNvPr id="16" name="Tableau 7">
            <a:extLst>
              <a:ext uri="{FF2B5EF4-FFF2-40B4-BE49-F238E27FC236}">
                <a16:creationId xmlns:a16="http://schemas.microsoft.com/office/drawing/2014/main" id="{0E2CB02A-FF3C-4474-A8DC-2A5015C32837}"/>
              </a:ext>
            </a:extLst>
          </p:cNvPr>
          <p:cNvGraphicFramePr>
            <a:graphicFrameLocks noGrp="1"/>
          </p:cNvGraphicFramePr>
          <p:nvPr>
            <p:extLst>
              <p:ext uri="{D42A27DB-BD31-4B8C-83A1-F6EECF244321}">
                <p14:modId xmlns:p14="http://schemas.microsoft.com/office/powerpoint/2010/main" val="3857103291"/>
              </p:ext>
            </p:extLst>
          </p:nvPr>
        </p:nvGraphicFramePr>
        <p:xfrm>
          <a:off x="1955451" y="4564230"/>
          <a:ext cx="10134101" cy="960120"/>
        </p:xfrm>
        <a:graphic>
          <a:graphicData uri="http://schemas.openxmlformats.org/drawingml/2006/table">
            <a:tbl>
              <a:tblPr firstRow="1" bandRow="1">
                <a:tableStyleId>{5940675A-B579-460E-94D1-54222C63F5DA}</a:tableStyleId>
              </a:tblPr>
              <a:tblGrid>
                <a:gridCol w="2646046">
                  <a:extLst>
                    <a:ext uri="{9D8B030D-6E8A-4147-A177-3AD203B41FA5}">
                      <a16:colId xmlns:a16="http://schemas.microsoft.com/office/drawing/2014/main" val="3542920727"/>
                    </a:ext>
                  </a:extLst>
                </a:gridCol>
                <a:gridCol w="4934386">
                  <a:extLst>
                    <a:ext uri="{9D8B030D-6E8A-4147-A177-3AD203B41FA5}">
                      <a16:colId xmlns:a16="http://schemas.microsoft.com/office/drawing/2014/main" val="4196166499"/>
                    </a:ext>
                  </a:extLst>
                </a:gridCol>
                <a:gridCol w="2553669">
                  <a:extLst>
                    <a:ext uri="{9D8B030D-6E8A-4147-A177-3AD203B41FA5}">
                      <a16:colId xmlns:a16="http://schemas.microsoft.com/office/drawing/2014/main" val="3973518812"/>
                    </a:ext>
                  </a:extLst>
                </a:gridCol>
              </a:tblGrid>
              <a:tr h="845838">
                <a:tc>
                  <a:txBody>
                    <a:bodyPr/>
                    <a:lstStyle/>
                    <a:p>
                      <a:r>
                        <a:rPr lang="fr-FR" sz="1500" b="1" kern="1200" dirty="0">
                          <a:solidFill>
                            <a:srgbClr val="0070C0"/>
                          </a:solidFill>
                          <a:latin typeface="+mn-lt"/>
                          <a:ea typeface="+mn-ea"/>
                          <a:cs typeface="+mn-cs"/>
                          <a:hlinkClick r:id="rId8" action="ppaction://hlinksldjump">
                            <a:extLst>
                              <a:ext uri="{A12FA001-AC4F-418D-AE19-62706E023703}">
                                <ahyp:hlinkClr xmlns:ahyp="http://schemas.microsoft.com/office/drawing/2018/hyperlinkcolor" val="tx"/>
                              </a:ext>
                            </a:extLst>
                          </a:hlinkClick>
                        </a:rPr>
                        <a:t>Séance 4 </a:t>
                      </a:r>
                      <a:r>
                        <a:rPr lang="fr-FR" sz="1200" kern="1200" dirty="0">
                          <a:solidFill>
                            <a:schemeClr val="tx1"/>
                          </a:solidFill>
                          <a:latin typeface="+mn-lt"/>
                          <a:ea typeface="+mn-ea"/>
                          <a:cs typeface="+mn-cs"/>
                        </a:rPr>
                        <a:t>(1h)</a:t>
                      </a:r>
                      <a:r>
                        <a:rPr lang="fr-FR" sz="1500" dirty="0"/>
                        <a:t> : </a:t>
                      </a:r>
                      <a:br>
                        <a:rPr lang="fr-FR" sz="1500" dirty="0"/>
                      </a:br>
                      <a:r>
                        <a:rPr lang="fr-FR" sz="1500" b="1" dirty="0">
                          <a:solidFill>
                            <a:schemeClr val="accent2">
                              <a:lumMod val="75000"/>
                            </a:schemeClr>
                          </a:solidFill>
                        </a:rPr>
                        <a:t>Retour à la paix, mais quelle</a:t>
                      </a:r>
                    </a:p>
                    <a:p>
                      <a:r>
                        <a:rPr lang="fr-FR" sz="1500" b="1" dirty="0">
                          <a:solidFill>
                            <a:schemeClr val="accent2">
                              <a:lumMod val="75000"/>
                            </a:schemeClr>
                          </a:solidFill>
                        </a:rPr>
                        <a:t>paix ? </a:t>
                      </a:r>
                      <a:r>
                        <a:rPr lang="fr-FR" sz="1200" b="1" dirty="0">
                          <a:solidFill>
                            <a:schemeClr val="accent2">
                              <a:lumMod val="75000"/>
                            </a:schemeClr>
                          </a:solidFill>
                        </a:rPr>
                        <a:t>– nouveaux rapports de force ; objectif de paix par le droit, les valeurs </a:t>
                      </a:r>
                    </a:p>
                  </a:txBody>
                  <a:tcPr/>
                </a:tc>
                <a:tc>
                  <a:txBody>
                    <a:bodyPr/>
                    <a:lstStyle/>
                    <a:p>
                      <a:r>
                        <a:rPr lang="fr-FR" sz="1300" b="1" dirty="0">
                          <a:solidFill>
                            <a:schemeClr val="accent2">
                              <a:lumMod val="75000"/>
                            </a:schemeClr>
                          </a:solidFill>
                        </a:rPr>
                        <a:t>Sur quelles nouvelles bases se construit l’Après Guerre ? </a:t>
                      </a:r>
                      <a:br>
                        <a:rPr lang="fr-FR" sz="1300" b="1" dirty="0">
                          <a:solidFill>
                            <a:schemeClr val="accent2">
                              <a:lumMod val="75000"/>
                            </a:schemeClr>
                          </a:solidFill>
                        </a:rPr>
                      </a:br>
                      <a:r>
                        <a:rPr lang="fr-FR" sz="1300" b="1" dirty="0">
                          <a:solidFill>
                            <a:schemeClr val="accent2">
                              <a:lumMod val="75000"/>
                            </a:schemeClr>
                          </a:solidFill>
                        </a:rPr>
                        <a:t>« le monde d’après » ?</a:t>
                      </a:r>
                    </a:p>
                    <a:p>
                      <a:r>
                        <a:rPr lang="fr-FR" sz="900" kern="1200" dirty="0">
                          <a:solidFill>
                            <a:schemeClr val="tx1"/>
                          </a:solidFill>
                          <a:latin typeface="+mn-lt"/>
                          <a:ea typeface="+mn-ea"/>
                          <a:cs typeface="+mn-cs"/>
                        </a:rPr>
                        <a:t>- une paix par le droit : ONU et enjeux de sécurité collective. Prémices droit humanitaire</a:t>
                      </a:r>
                    </a:p>
                    <a:p>
                      <a:r>
                        <a:rPr lang="fr-FR" sz="900" kern="1200" dirty="0">
                          <a:solidFill>
                            <a:schemeClr val="tx1"/>
                          </a:solidFill>
                          <a:latin typeface="+mn-lt"/>
                          <a:ea typeface="+mn-ea"/>
                          <a:cs typeface="+mn-cs"/>
                        </a:rPr>
                        <a:t>- criminaliser la guerre : crime de guerre, crime contre l’humanité, génocide</a:t>
                      </a:r>
                    </a:p>
                    <a:p>
                      <a:r>
                        <a:rPr lang="fr-FR" sz="900" kern="1200" dirty="0">
                          <a:solidFill>
                            <a:schemeClr val="tx1"/>
                          </a:solidFill>
                          <a:latin typeface="+mn-lt"/>
                          <a:ea typeface="+mn-ea"/>
                          <a:cs typeface="+mn-cs"/>
                        </a:rPr>
                        <a:t>- défendre la paix : une valeur, des acteurs</a:t>
                      </a:r>
                    </a:p>
                  </a:txBody>
                  <a:tcPr/>
                </a:tc>
                <a:tc>
                  <a:txBody>
                    <a:bodyPr/>
                    <a:lstStyle/>
                    <a:p>
                      <a:r>
                        <a:rPr lang="fr-FR" sz="1200" i="1" dirty="0"/>
                        <a:t>Raconter l’engagement d’un acteur défenseur de la paix. </a:t>
                      </a:r>
                    </a:p>
                    <a:p>
                      <a:r>
                        <a:rPr lang="fr-FR" sz="1200" i="1" dirty="0"/>
                        <a:t>(exemple René Cassin) </a:t>
                      </a:r>
                    </a:p>
                  </a:txBody>
                  <a:tcPr/>
                </a:tc>
                <a:extLst>
                  <a:ext uri="{0D108BD9-81ED-4DB2-BD59-A6C34878D82A}">
                    <a16:rowId xmlns:a16="http://schemas.microsoft.com/office/drawing/2014/main" val="2489136831"/>
                  </a:ext>
                </a:extLst>
              </a:tr>
            </a:tbl>
          </a:graphicData>
        </a:graphic>
      </p:graphicFrame>
      <p:sp>
        <p:nvSpPr>
          <p:cNvPr id="18" name="ZoneTexte 17">
            <a:extLst>
              <a:ext uri="{FF2B5EF4-FFF2-40B4-BE49-F238E27FC236}">
                <a16:creationId xmlns:a16="http://schemas.microsoft.com/office/drawing/2014/main" id="{3426CFCE-62E3-4B25-B26E-F580E7A9DAD2}"/>
              </a:ext>
            </a:extLst>
          </p:cNvPr>
          <p:cNvSpPr txBox="1"/>
          <p:nvPr/>
        </p:nvSpPr>
        <p:spPr>
          <a:xfrm>
            <a:off x="128508" y="5193474"/>
            <a:ext cx="875071" cy="338554"/>
          </a:xfrm>
          <a:prstGeom prst="rect">
            <a:avLst/>
          </a:prstGeom>
          <a:noFill/>
        </p:spPr>
        <p:txBody>
          <a:bodyPr wrap="square">
            <a:spAutoFit/>
          </a:bodyPr>
          <a:lstStyle/>
          <a:p>
            <a:r>
              <a:rPr lang="fr-FR" sz="1600" b="1" dirty="0">
                <a:latin typeface="Calibri" panose="020F0502020204030204" pitchFamily="34" charset="0"/>
                <a:cs typeface="Calibri" panose="020F0502020204030204" pitchFamily="34" charset="0"/>
              </a:rPr>
              <a:t>DATES</a:t>
            </a:r>
          </a:p>
        </p:txBody>
      </p:sp>
      <p:sp>
        <p:nvSpPr>
          <p:cNvPr id="20" name="ZoneTexte 19">
            <a:extLst>
              <a:ext uri="{FF2B5EF4-FFF2-40B4-BE49-F238E27FC236}">
                <a16:creationId xmlns:a16="http://schemas.microsoft.com/office/drawing/2014/main" id="{B44C91C5-1F73-4221-B6F1-54CAB890D4BC}"/>
              </a:ext>
            </a:extLst>
          </p:cNvPr>
          <p:cNvSpPr txBox="1"/>
          <p:nvPr/>
        </p:nvSpPr>
        <p:spPr>
          <a:xfrm>
            <a:off x="5755919" y="5528526"/>
            <a:ext cx="5657310" cy="1092607"/>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28 août 1940 : </a:t>
            </a:r>
            <a:r>
              <a:rPr lang="fr-FR" sz="1300" b="1" dirty="0">
                <a:solidFill>
                  <a:schemeClr val="accent4">
                    <a:lumMod val="50000"/>
                  </a:schemeClr>
                </a:solidFill>
                <a:latin typeface="Calibri" panose="020F0502020204030204" pitchFamily="34" charset="0"/>
                <a:cs typeface="Calibri" panose="020F0502020204030204" pitchFamily="34" charset="0"/>
              </a:rPr>
              <a:t>Brazzaville, capitale de la France libre.</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1943 :</a:t>
            </a:r>
            <a:r>
              <a:rPr lang="fr-FR" sz="1300" dirty="0">
                <a:latin typeface="Calibri" panose="020F0502020204030204" pitchFamily="34" charset="0"/>
                <a:cs typeface="Calibri" panose="020F0502020204030204" pitchFamily="34" charset="0"/>
              </a:rPr>
              <a:t> Publication du Manifeste du peuple algérien.</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8 mai 1945 :</a:t>
            </a:r>
            <a:r>
              <a:rPr lang="fr-FR" sz="1300" dirty="0">
                <a:latin typeface="Calibri" panose="020F0502020204030204" pitchFamily="34" charset="0"/>
                <a:cs typeface="Calibri" panose="020F0502020204030204" pitchFamily="34" charset="0"/>
              </a:rPr>
              <a:t> </a:t>
            </a:r>
            <a:r>
              <a:rPr lang="fr-FR" sz="1300" b="1" dirty="0">
                <a:solidFill>
                  <a:schemeClr val="accent4">
                    <a:lumMod val="50000"/>
                  </a:schemeClr>
                </a:solidFill>
                <a:latin typeface="Calibri" panose="020F0502020204030204" pitchFamily="34" charset="0"/>
                <a:cs typeface="Calibri" panose="020F0502020204030204" pitchFamily="34" charset="0"/>
              </a:rPr>
              <a:t>Fin de la Seconde Guerre en Europe, massacres de Sétif, Guelma.</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26 juin 1945 :</a:t>
            </a:r>
            <a:r>
              <a:rPr lang="fr-FR" sz="1300" dirty="0">
                <a:latin typeface="Calibri" panose="020F0502020204030204" pitchFamily="34" charset="0"/>
                <a:cs typeface="Calibri" panose="020F0502020204030204" pitchFamily="34" charset="0"/>
              </a:rPr>
              <a:t> Charte de San Francisco (Création de l’ONU).</a:t>
            </a:r>
          </a:p>
          <a:p>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6 et 9 août 1945 :</a:t>
            </a:r>
            <a:r>
              <a:rPr lang="fr-FR" sz="1300" dirty="0">
                <a:latin typeface="Calibri" panose="020F0502020204030204" pitchFamily="34" charset="0"/>
                <a:cs typeface="Calibri" panose="020F0502020204030204" pitchFamily="34" charset="0"/>
              </a:rPr>
              <a:t> Bombardements atomiques sur Hiroshima et Nagasaki.</a:t>
            </a:r>
          </a:p>
        </p:txBody>
      </p:sp>
      <p:sp>
        <p:nvSpPr>
          <p:cNvPr id="23" name="Flèche : courbe vers la droite 22">
            <a:extLst>
              <a:ext uri="{FF2B5EF4-FFF2-40B4-BE49-F238E27FC236}">
                <a16:creationId xmlns:a16="http://schemas.microsoft.com/office/drawing/2014/main" id="{9910E370-1AAB-4D7F-B718-8525584B5E6D}"/>
              </a:ext>
            </a:extLst>
          </p:cNvPr>
          <p:cNvSpPr/>
          <p:nvPr/>
        </p:nvSpPr>
        <p:spPr>
          <a:xfrm>
            <a:off x="1720645" y="3435599"/>
            <a:ext cx="171480" cy="305553"/>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4" name="Flèche : courbe vers la droite 23">
            <a:extLst>
              <a:ext uri="{FF2B5EF4-FFF2-40B4-BE49-F238E27FC236}">
                <a16:creationId xmlns:a16="http://schemas.microsoft.com/office/drawing/2014/main" id="{6B74B5D7-7765-4D5E-86E1-A5665A029314}"/>
              </a:ext>
            </a:extLst>
          </p:cNvPr>
          <p:cNvSpPr/>
          <p:nvPr/>
        </p:nvSpPr>
        <p:spPr>
          <a:xfrm>
            <a:off x="1730477" y="4470554"/>
            <a:ext cx="171480" cy="305553"/>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Rectangle 24">
            <a:hlinkClick r:id="rId9" action="ppaction://hlinksldjump"/>
            <a:extLst>
              <a:ext uri="{FF2B5EF4-FFF2-40B4-BE49-F238E27FC236}">
                <a16:creationId xmlns:a16="http://schemas.microsoft.com/office/drawing/2014/main" id="{1734DAD8-116B-4D25-ADE6-01363B15BEDA}"/>
              </a:ext>
            </a:extLst>
          </p:cNvPr>
          <p:cNvSpPr/>
          <p:nvPr/>
        </p:nvSpPr>
        <p:spPr>
          <a:xfrm>
            <a:off x="92613" y="2757019"/>
            <a:ext cx="1837792" cy="635996"/>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Comment la paix de 1919 conduit-elle à la </a:t>
            </a:r>
            <a:br>
              <a:rPr lang="fr-FR" sz="1100" dirty="0"/>
            </a:br>
            <a:r>
              <a:rPr lang="fr-FR" sz="1100" dirty="0"/>
              <a:t>Seconde Guerre mondiale ?</a:t>
            </a:r>
          </a:p>
        </p:txBody>
      </p:sp>
      <p:sp>
        <p:nvSpPr>
          <p:cNvPr id="21" name="Flèche : courbe vers la droite 20">
            <a:extLst>
              <a:ext uri="{FF2B5EF4-FFF2-40B4-BE49-F238E27FC236}">
                <a16:creationId xmlns:a16="http://schemas.microsoft.com/office/drawing/2014/main" id="{9DB85CAF-A6C1-4337-A7BB-F1DA562AFAD7}"/>
              </a:ext>
            </a:extLst>
          </p:cNvPr>
          <p:cNvSpPr/>
          <p:nvPr/>
        </p:nvSpPr>
        <p:spPr>
          <a:xfrm>
            <a:off x="1720645" y="2581437"/>
            <a:ext cx="171480" cy="305553"/>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3" name="Image 2">
            <a:hlinkClick r:id="rId10" action="ppaction://hlinksldjump"/>
            <a:extLst>
              <a:ext uri="{FF2B5EF4-FFF2-40B4-BE49-F238E27FC236}">
                <a16:creationId xmlns:a16="http://schemas.microsoft.com/office/drawing/2014/main" id="{C0403849-EDB0-4BA6-7CC2-CF784DFB481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51672" y="5610012"/>
            <a:ext cx="837890" cy="420728"/>
          </a:xfrm>
          <a:prstGeom prst="rect">
            <a:avLst/>
          </a:prstGeom>
        </p:spPr>
      </p:pic>
      <p:sp>
        <p:nvSpPr>
          <p:cNvPr id="17" name="ZoneTexte 16">
            <a:extLst>
              <a:ext uri="{FF2B5EF4-FFF2-40B4-BE49-F238E27FC236}">
                <a16:creationId xmlns:a16="http://schemas.microsoft.com/office/drawing/2014/main" id="{AFEF65C6-72F8-4920-DB77-1EF614C2C3DA}"/>
              </a:ext>
            </a:extLst>
          </p:cNvPr>
          <p:cNvSpPr txBox="1"/>
          <p:nvPr/>
        </p:nvSpPr>
        <p:spPr>
          <a:xfrm>
            <a:off x="5981701" y="6615499"/>
            <a:ext cx="6210300" cy="230832"/>
          </a:xfrm>
          <a:prstGeom prst="rect">
            <a:avLst/>
          </a:prstGeom>
          <a:noFill/>
        </p:spPr>
        <p:txBody>
          <a:bodyPr wrap="square">
            <a:spAutoFit/>
          </a:bodyPr>
          <a:lstStyle/>
          <a:p>
            <a:pPr algn="r"/>
            <a:r>
              <a:rPr lang="fr-FR" sz="900" b="1" dirty="0">
                <a:latin typeface="ArialMT"/>
              </a:rPr>
              <a:t>D’après </a:t>
            </a:r>
            <a:r>
              <a:rPr lang="fr-FR" sz="900" dirty="0">
                <a:latin typeface="ArialMT"/>
              </a:rPr>
              <a:t>la progression de Madame </a:t>
            </a:r>
            <a:r>
              <a:rPr lang="fr-FR" sz="900" b="1" dirty="0">
                <a:latin typeface="ArialMT"/>
              </a:rPr>
              <a:t>Estelle BRÉNÉOL</a:t>
            </a:r>
            <a:r>
              <a:rPr lang="fr-FR" sz="900" dirty="0">
                <a:latin typeface="ArialMT"/>
              </a:rPr>
              <a:t>, </a:t>
            </a:r>
            <a:r>
              <a:rPr lang="fr-FR" sz="900" b="1" dirty="0">
                <a:latin typeface="ArialMT"/>
              </a:rPr>
              <a:t>IEN Lettres-Histoire-Géographie</a:t>
            </a:r>
            <a:r>
              <a:rPr lang="fr-FR" sz="900" dirty="0">
                <a:latin typeface="ArialMT"/>
              </a:rPr>
              <a:t>, Académie Normandie.</a:t>
            </a:r>
            <a:endParaRPr lang="fr-FR" sz="900" dirty="0"/>
          </a:p>
        </p:txBody>
      </p:sp>
      <p:pic>
        <p:nvPicPr>
          <p:cNvPr id="2" name="Image 1">
            <a:hlinkClick r:id="rId12" action="ppaction://hlinksldjump"/>
            <a:extLst>
              <a:ext uri="{FF2B5EF4-FFF2-40B4-BE49-F238E27FC236}">
                <a16:creationId xmlns:a16="http://schemas.microsoft.com/office/drawing/2014/main" id="{CCB1A7F0-4A2F-029A-322F-8B653D72542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80502" y="128269"/>
            <a:ext cx="615239" cy="769537"/>
          </a:xfrm>
          <a:prstGeom prst="rect">
            <a:avLst/>
          </a:prstGeom>
        </p:spPr>
      </p:pic>
      <p:sp>
        <p:nvSpPr>
          <p:cNvPr id="9" name="ZoneTexte 8">
            <a:hlinkClick r:id="rId12" action="ppaction://hlinksldjump"/>
            <a:extLst>
              <a:ext uri="{FF2B5EF4-FFF2-40B4-BE49-F238E27FC236}">
                <a16:creationId xmlns:a16="http://schemas.microsoft.com/office/drawing/2014/main" id="{E5ADBD0F-DF95-9773-B4C5-59000235BC90}"/>
              </a:ext>
            </a:extLst>
          </p:cNvPr>
          <p:cNvSpPr txBox="1"/>
          <p:nvPr/>
        </p:nvSpPr>
        <p:spPr>
          <a:xfrm>
            <a:off x="9595741" y="453838"/>
            <a:ext cx="1577084" cy="523220"/>
          </a:xfrm>
          <a:prstGeom prst="rect">
            <a:avLst/>
          </a:prstGeom>
          <a:noFill/>
        </p:spPr>
        <p:txBody>
          <a:bodyPr wrap="square">
            <a:spAutoFit/>
          </a:bodyPr>
          <a:lstStyle/>
          <a:p>
            <a:r>
              <a:rPr lang="fr-FR" sz="1400" b="1" dirty="0">
                <a:latin typeface="Calibri" panose="020F0502020204030204" pitchFamily="34" charset="0"/>
                <a:cs typeface="Calibri" panose="020F0502020204030204" pitchFamily="34" charset="0"/>
              </a:rPr>
              <a:t>vers la fin du droit international ?</a:t>
            </a:r>
            <a:endParaRPr lang="fr-FR" sz="1400" dirty="0"/>
          </a:p>
        </p:txBody>
      </p:sp>
    </p:spTree>
    <p:extLst>
      <p:ext uri="{BB962C8B-B14F-4D97-AF65-F5344CB8AC3E}">
        <p14:creationId xmlns:p14="http://schemas.microsoft.com/office/powerpoint/2010/main" val="276653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1000"/>
                                        <p:tgtEl>
                                          <p:spTgt spid="10"/>
                                        </p:tgtEl>
                                      </p:cBhvr>
                                    </p:animEffect>
                                    <p:anim calcmode="lin" valueType="num">
                                      <p:cBhvr>
                                        <p:cTn id="86" dur="1000" fill="hold"/>
                                        <p:tgtEl>
                                          <p:spTgt spid="10"/>
                                        </p:tgtEl>
                                        <p:attrNameLst>
                                          <p:attrName>ppt_x</p:attrName>
                                        </p:attrNameLst>
                                      </p:cBhvr>
                                      <p:tavLst>
                                        <p:tav tm="0">
                                          <p:val>
                                            <p:strVal val="#ppt_x"/>
                                          </p:val>
                                        </p:tav>
                                        <p:tav tm="100000">
                                          <p:val>
                                            <p:strVal val="#ppt_x"/>
                                          </p:val>
                                        </p:tav>
                                      </p:tavLst>
                                    </p:anim>
                                    <p:anim calcmode="lin" valueType="num">
                                      <p:cBhvr>
                                        <p:cTn id="87" dur="1000" fill="hold"/>
                                        <p:tgtEl>
                                          <p:spTgt spid="1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1000"/>
                                        <p:tgtEl>
                                          <p:spTgt spid="20"/>
                                        </p:tgtEl>
                                      </p:cBhvr>
                                    </p:animEffect>
                                    <p:anim calcmode="lin" valueType="num">
                                      <p:cBhvr>
                                        <p:cTn id="91" dur="1000" fill="hold"/>
                                        <p:tgtEl>
                                          <p:spTgt spid="20"/>
                                        </p:tgtEl>
                                        <p:attrNameLst>
                                          <p:attrName>ppt_x</p:attrName>
                                        </p:attrNameLst>
                                      </p:cBhvr>
                                      <p:tavLst>
                                        <p:tav tm="0">
                                          <p:val>
                                            <p:strVal val="#ppt_x"/>
                                          </p:val>
                                        </p:tav>
                                        <p:tav tm="100000">
                                          <p:val>
                                            <p:strVal val="#ppt_x"/>
                                          </p:val>
                                        </p:tav>
                                      </p:tavLst>
                                    </p:anim>
                                    <p:anim calcmode="lin" valueType="num">
                                      <p:cBhvr>
                                        <p:cTn id="92" dur="1000" fill="hold"/>
                                        <p:tgtEl>
                                          <p:spTgt spid="2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3"/>
                                        </p:tgtEl>
                                        <p:attrNameLst>
                                          <p:attrName>style.visibility</p:attrName>
                                        </p:attrNameLst>
                                      </p:cBhvr>
                                      <p:to>
                                        <p:strVal val="visible"/>
                                      </p:to>
                                    </p:set>
                                    <p:animEffect transition="in" filter="fade">
                                      <p:cBhvr>
                                        <p:cTn id="95" dur="1000"/>
                                        <p:tgtEl>
                                          <p:spTgt spid="3"/>
                                        </p:tgtEl>
                                      </p:cBhvr>
                                    </p:animEffect>
                                    <p:anim calcmode="lin" valueType="num">
                                      <p:cBhvr>
                                        <p:cTn id="96" dur="1000" fill="hold"/>
                                        <p:tgtEl>
                                          <p:spTgt spid="3"/>
                                        </p:tgtEl>
                                        <p:attrNameLst>
                                          <p:attrName>ppt_x</p:attrName>
                                        </p:attrNameLst>
                                      </p:cBhvr>
                                      <p:tavLst>
                                        <p:tav tm="0">
                                          <p:val>
                                            <p:strVal val="#ppt_x"/>
                                          </p:val>
                                        </p:tav>
                                        <p:tav tm="100000">
                                          <p:val>
                                            <p:strVal val="#ppt_x"/>
                                          </p:val>
                                        </p:tav>
                                      </p:tavLst>
                                    </p:anim>
                                    <p:anim calcmode="lin" valueType="num">
                                      <p:cBhvr>
                                        <p:cTn id="97" dur="1000" fill="hold"/>
                                        <p:tgtEl>
                                          <p:spTgt spid="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fade">
                                      <p:cBhvr>
                                        <p:cTn id="100" dur="1000"/>
                                        <p:tgtEl>
                                          <p:spTgt spid="18"/>
                                        </p:tgtEl>
                                      </p:cBhvr>
                                    </p:animEffect>
                                    <p:anim calcmode="lin" valueType="num">
                                      <p:cBhvr>
                                        <p:cTn id="101" dur="1000" fill="hold"/>
                                        <p:tgtEl>
                                          <p:spTgt spid="18"/>
                                        </p:tgtEl>
                                        <p:attrNameLst>
                                          <p:attrName>ppt_x</p:attrName>
                                        </p:attrNameLst>
                                      </p:cBhvr>
                                      <p:tavLst>
                                        <p:tav tm="0">
                                          <p:val>
                                            <p:strVal val="#ppt_x"/>
                                          </p:val>
                                        </p:tav>
                                        <p:tav tm="100000">
                                          <p:val>
                                            <p:strVal val="#ppt_x"/>
                                          </p:val>
                                        </p:tav>
                                      </p:tavLst>
                                    </p:anim>
                                    <p:anim calcmode="lin" valueType="num">
                                      <p:cBhvr>
                                        <p:cTn id="10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nodeType="clickEffect">
                                  <p:stCondLst>
                                    <p:cond delay="0"/>
                                  </p:stCondLst>
                                  <p:childTnLst>
                                    <p:set>
                                      <p:cBhvr>
                                        <p:cTn id="106" dur="1" fill="hold">
                                          <p:stCondLst>
                                            <p:cond delay="0"/>
                                          </p:stCondLst>
                                        </p:cTn>
                                        <p:tgtEl>
                                          <p:spTgt spid="2"/>
                                        </p:tgtEl>
                                        <p:attrNameLst>
                                          <p:attrName>style.visibility</p:attrName>
                                        </p:attrNameLst>
                                      </p:cBhvr>
                                      <p:to>
                                        <p:strVal val="visible"/>
                                      </p:to>
                                    </p:set>
                                    <p:animEffect transition="in" filter="fade">
                                      <p:cBhvr>
                                        <p:cTn id="107" dur="1000"/>
                                        <p:tgtEl>
                                          <p:spTgt spid="2"/>
                                        </p:tgtEl>
                                      </p:cBhvr>
                                    </p:animEffect>
                                    <p:anim calcmode="lin" valueType="num">
                                      <p:cBhvr>
                                        <p:cTn id="108" dur="1000" fill="hold"/>
                                        <p:tgtEl>
                                          <p:spTgt spid="2"/>
                                        </p:tgtEl>
                                        <p:attrNameLst>
                                          <p:attrName>ppt_x</p:attrName>
                                        </p:attrNameLst>
                                      </p:cBhvr>
                                      <p:tavLst>
                                        <p:tav tm="0">
                                          <p:val>
                                            <p:strVal val="#ppt_x"/>
                                          </p:val>
                                        </p:tav>
                                        <p:tav tm="100000">
                                          <p:val>
                                            <p:strVal val="#ppt_x"/>
                                          </p:val>
                                        </p:tav>
                                      </p:tavLst>
                                    </p:anim>
                                    <p:anim calcmode="lin" valueType="num">
                                      <p:cBhvr>
                                        <p:cTn id="109" dur="1000" fill="hold"/>
                                        <p:tgtEl>
                                          <p:spTgt spid="2"/>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1000"/>
                                        <p:tgtEl>
                                          <p:spTgt spid="9"/>
                                        </p:tgtEl>
                                      </p:cBhvr>
                                    </p:animEffect>
                                    <p:anim calcmode="lin" valueType="num">
                                      <p:cBhvr>
                                        <p:cTn id="113" dur="1000" fill="hold"/>
                                        <p:tgtEl>
                                          <p:spTgt spid="9"/>
                                        </p:tgtEl>
                                        <p:attrNameLst>
                                          <p:attrName>ppt_x</p:attrName>
                                        </p:attrNameLst>
                                      </p:cBhvr>
                                      <p:tavLst>
                                        <p:tav tm="0">
                                          <p:val>
                                            <p:strVal val="#ppt_x"/>
                                          </p:val>
                                        </p:tav>
                                        <p:tav tm="100000">
                                          <p:val>
                                            <p:strVal val="#ppt_x"/>
                                          </p:val>
                                        </p:tav>
                                      </p:tavLst>
                                    </p:anim>
                                    <p:anim calcmode="lin" valueType="num">
                                      <p:cBhvr>
                                        <p:cTn id="1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13" grpId="0"/>
      <p:bldP spid="10" grpId="0"/>
      <p:bldP spid="18" grpId="0"/>
      <p:bldP spid="20" grpId="0"/>
      <p:bldP spid="23" grpId="0" animBg="1"/>
      <p:bldP spid="24" grpId="0" animBg="1"/>
      <p:bldP spid="25" grpId="0" animBg="1"/>
      <p:bldP spid="21"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20EB0-233B-8884-C21D-C00A445D3133}"/>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A02C1079-83EC-45E9-C5CD-E04DAD4964A0}"/>
              </a:ext>
            </a:extLst>
          </p:cNvPr>
          <p:cNvSpPr txBox="1"/>
          <p:nvPr/>
        </p:nvSpPr>
        <p:spPr>
          <a:xfrm>
            <a:off x="198409" y="1464040"/>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2" action="ppaction://hlinksldjump"/>
            <a:extLst>
              <a:ext uri="{FF2B5EF4-FFF2-40B4-BE49-F238E27FC236}">
                <a16:creationId xmlns:a16="http://schemas.microsoft.com/office/drawing/2014/main" id="{940C1F6C-249B-2029-CF1F-A1D8DADE9A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aphicFrame>
        <p:nvGraphicFramePr>
          <p:cNvPr id="2" name="Tableau 7">
            <a:extLst>
              <a:ext uri="{FF2B5EF4-FFF2-40B4-BE49-F238E27FC236}">
                <a16:creationId xmlns:a16="http://schemas.microsoft.com/office/drawing/2014/main" id="{A03016F9-DB31-EB89-A575-CFD46543B07E}"/>
              </a:ext>
            </a:extLst>
          </p:cNvPr>
          <p:cNvGraphicFramePr>
            <a:graphicFrameLocks noGrp="1"/>
          </p:cNvGraphicFramePr>
          <p:nvPr>
            <p:extLst>
              <p:ext uri="{D42A27DB-BD31-4B8C-83A1-F6EECF244321}">
                <p14:modId xmlns:p14="http://schemas.microsoft.com/office/powerpoint/2010/main" val="2106284075"/>
              </p:ext>
            </p:extLst>
          </p:nvPr>
        </p:nvGraphicFramePr>
        <p:xfrm>
          <a:off x="379544" y="503612"/>
          <a:ext cx="10134101" cy="640080"/>
        </p:xfrm>
        <a:graphic>
          <a:graphicData uri="http://schemas.openxmlformats.org/drawingml/2006/table">
            <a:tbl>
              <a:tblPr firstRow="1" bandRow="1">
                <a:tableStyleId>{5940675A-B579-460E-94D1-54222C63F5DA}</a:tableStyleId>
              </a:tblPr>
              <a:tblGrid>
                <a:gridCol w="10134101">
                  <a:extLst>
                    <a:ext uri="{9D8B030D-6E8A-4147-A177-3AD203B41FA5}">
                      <a16:colId xmlns:a16="http://schemas.microsoft.com/office/drawing/2014/main" val="3542920727"/>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b="1" dirty="0">
                          <a:solidFill>
                            <a:srgbClr val="FF0000"/>
                          </a:solidFill>
                        </a:rPr>
                        <a:t>Problématique de la séquence II :</a:t>
                      </a:r>
                      <a:r>
                        <a:rPr lang="fr-FR" sz="1800" dirty="0">
                          <a:solidFill>
                            <a:srgbClr val="FF0000"/>
                          </a:solidFill>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i="1" dirty="0">
                          <a:solidFill>
                            <a:srgbClr val="0070C0"/>
                          </a:solidFill>
                        </a:rPr>
                        <a:t>Pourquoi et comment les guerres et conflits européens ont marqué la première moitié du XX</a:t>
                      </a:r>
                      <a:r>
                        <a:rPr lang="fr-FR" sz="1800" i="1" baseline="30000" dirty="0">
                          <a:solidFill>
                            <a:srgbClr val="0070C0"/>
                          </a:solidFill>
                        </a:rPr>
                        <a:t>e</a:t>
                      </a:r>
                      <a:r>
                        <a:rPr lang="fr-FR" sz="1800" i="1" dirty="0">
                          <a:solidFill>
                            <a:srgbClr val="0070C0"/>
                          </a:solidFill>
                        </a:rPr>
                        <a:t> siècle ?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8261785"/>
                  </a:ext>
                </a:extLst>
              </a:tr>
            </a:tbl>
          </a:graphicData>
        </a:graphic>
      </p:graphicFrame>
      <p:sp>
        <p:nvSpPr>
          <p:cNvPr id="12" name="ZoneTexte 11">
            <a:extLst>
              <a:ext uri="{FF2B5EF4-FFF2-40B4-BE49-F238E27FC236}">
                <a16:creationId xmlns:a16="http://schemas.microsoft.com/office/drawing/2014/main" id="{893B15F4-3888-EDC2-B402-0BE270CE7956}"/>
              </a:ext>
            </a:extLst>
          </p:cNvPr>
          <p:cNvSpPr txBox="1"/>
          <p:nvPr/>
        </p:nvSpPr>
        <p:spPr>
          <a:xfrm>
            <a:off x="379544" y="1962834"/>
            <a:ext cx="10258097" cy="646331"/>
          </a:xfrm>
          <a:prstGeom prst="rect">
            <a:avLst/>
          </a:prstGeom>
          <a:noFill/>
        </p:spPr>
        <p:txBody>
          <a:bodyPr wrap="square">
            <a:spAutoFit/>
          </a:bodyPr>
          <a:lstStyle/>
          <a:p>
            <a:pPr algn="ctr"/>
            <a:r>
              <a:rPr lang="fr-FR" sz="1800" b="1" dirty="0">
                <a:solidFill>
                  <a:srgbClr val="FF0000"/>
                </a:solidFill>
              </a:rPr>
              <a:t>Problématique de la séance 1 : </a:t>
            </a:r>
          </a:p>
          <a:p>
            <a:pPr algn="ctr"/>
            <a:r>
              <a:rPr lang="fr-FR" sz="1800" i="1" dirty="0">
                <a:solidFill>
                  <a:schemeClr val="accent4">
                    <a:lumMod val="50000"/>
                  </a:schemeClr>
                </a:solidFill>
              </a:rPr>
              <a:t>Comment les conflits européens ont-ils plongé le monde dans des guerres mondiales et totales ? </a:t>
            </a:r>
          </a:p>
        </p:txBody>
      </p:sp>
    </p:spTree>
    <p:extLst>
      <p:ext uri="{BB962C8B-B14F-4D97-AF65-F5344CB8AC3E}">
        <p14:creationId xmlns:p14="http://schemas.microsoft.com/office/powerpoint/2010/main" val="76728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910D5-05C1-B984-197E-C1C5E7927E3B}"/>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0C404D38-8028-C6DB-2018-F99D85E35396}"/>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2" action="ppaction://hlinksldjump"/>
            <a:extLst>
              <a:ext uri="{FF2B5EF4-FFF2-40B4-BE49-F238E27FC236}">
                <a16:creationId xmlns:a16="http://schemas.microsoft.com/office/drawing/2014/main" id="{252B630D-C884-3846-95A7-5E7E1CBE27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a:extLst>
              <a:ext uri="{FF2B5EF4-FFF2-40B4-BE49-F238E27FC236}">
                <a16:creationId xmlns:a16="http://schemas.microsoft.com/office/drawing/2014/main" id="{CF5F6FAC-299D-67E6-B524-EC108B3BF5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8000" y="720000"/>
            <a:ext cx="9025653" cy="5939120"/>
          </a:xfrm>
          <a:prstGeom prst="rect">
            <a:avLst/>
          </a:prstGeom>
        </p:spPr>
      </p:pic>
      <p:sp>
        <p:nvSpPr>
          <p:cNvPr id="9" name="ZoneTexte 8">
            <a:extLst>
              <a:ext uri="{FF2B5EF4-FFF2-40B4-BE49-F238E27FC236}">
                <a16:creationId xmlns:a16="http://schemas.microsoft.com/office/drawing/2014/main" id="{CF933A27-1E93-099C-1FB9-52BFED00CC43}"/>
              </a:ext>
            </a:extLst>
          </p:cNvPr>
          <p:cNvSpPr txBox="1"/>
          <p:nvPr/>
        </p:nvSpPr>
        <p:spPr>
          <a:xfrm>
            <a:off x="198408" y="38634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 : </a:t>
            </a:r>
            <a:r>
              <a:rPr lang="fr-FR" b="1" dirty="0">
                <a:solidFill>
                  <a:srgbClr val="0070C0"/>
                </a:solidFill>
                <a:latin typeface="Calibri" panose="020F0502020204030204" pitchFamily="34" charset="0"/>
                <a:cs typeface="Calibri" panose="020F0502020204030204" pitchFamily="34" charset="0"/>
              </a:rPr>
              <a:t>La Première Guerre mondiale 1914-1918</a:t>
            </a:r>
          </a:p>
        </p:txBody>
      </p:sp>
      <p:sp>
        <p:nvSpPr>
          <p:cNvPr id="10" name="ZoneTexte 9">
            <a:extLst>
              <a:ext uri="{FF2B5EF4-FFF2-40B4-BE49-F238E27FC236}">
                <a16:creationId xmlns:a16="http://schemas.microsoft.com/office/drawing/2014/main" id="{1EC9C95B-2F18-CECB-6D34-77883295C408}"/>
              </a:ext>
            </a:extLst>
          </p:cNvPr>
          <p:cNvSpPr txBox="1"/>
          <p:nvPr/>
        </p:nvSpPr>
        <p:spPr>
          <a:xfrm>
            <a:off x="318481" y="6644889"/>
            <a:ext cx="9025652"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a:t>
            </a:r>
            <a:r>
              <a:rPr lang="fr-FR" sz="900" b="0" i="1" u="none" strike="noStrike" baseline="0" dirty="0">
                <a:latin typeface="ArialMT"/>
              </a:rPr>
              <a:t>HG-EMC 1</a:t>
            </a:r>
            <a:r>
              <a:rPr lang="fr-FR" sz="900" b="0" i="1" u="none" strike="noStrike" baseline="30000" dirty="0">
                <a:latin typeface="ArialMT"/>
              </a:rPr>
              <a:t>ère</a:t>
            </a:r>
            <a:r>
              <a:rPr lang="fr-FR" sz="900" b="0" i="1" u="none" strike="noStrike" baseline="0" dirty="0">
                <a:latin typeface="ArialMT"/>
              </a:rPr>
              <a:t> Bac</a:t>
            </a:r>
            <a:r>
              <a:rPr lang="fr-FR" sz="900" b="0" i="1" u="none" strike="noStrike" dirty="0">
                <a:latin typeface="ArialMT"/>
              </a:rPr>
              <a:t> Pro</a:t>
            </a:r>
            <a:r>
              <a:rPr lang="fr-FR" sz="900" b="0" i="0" u="none" strike="noStrike" dirty="0">
                <a:latin typeface="ArialMT"/>
              </a:rPr>
              <a:t>, Belin : Éducation, 2020, p. 38 ; </a:t>
            </a:r>
            <a:r>
              <a:rPr lang="fr-FR" sz="900" i="1" dirty="0">
                <a:latin typeface="ArialMT"/>
              </a:rPr>
              <a:t>HG-EMC 1</a:t>
            </a:r>
            <a:r>
              <a:rPr lang="fr-FR" sz="900" i="1" baseline="30000" dirty="0">
                <a:latin typeface="ArialMT"/>
              </a:rPr>
              <a:t>ère</a:t>
            </a:r>
            <a:r>
              <a:rPr lang="fr-FR" sz="900" i="1" dirty="0">
                <a:latin typeface="ArialMT"/>
              </a:rPr>
              <a:t> Bac Pro</a:t>
            </a:r>
            <a:r>
              <a:rPr lang="fr-FR" sz="900" dirty="0">
                <a:latin typeface="ArialMT"/>
              </a:rPr>
              <a:t>, Delagrave, 2021, p. 32.</a:t>
            </a:r>
            <a:endParaRPr lang="fr-FR" sz="900" dirty="0"/>
          </a:p>
        </p:txBody>
      </p:sp>
      <p:pic>
        <p:nvPicPr>
          <p:cNvPr id="16" name="Image 15">
            <a:extLst>
              <a:ext uri="{FF2B5EF4-FFF2-40B4-BE49-F238E27FC236}">
                <a16:creationId xmlns:a16="http://schemas.microsoft.com/office/drawing/2014/main" id="{F6725773-3EAC-56E7-1FBE-90B325DD78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8000" y="720000"/>
            <a:ext cx="9025651" cy="5939120"/>
          </a:xfrm>
          <a:prstGeom prst="rect">
            <a:avLst/>
          </a:prstGeom>
        </p:spPr>
      </p:pic>
      <p:pic>
        <p:nvPicPr>
          <p:cNvPr id="17" name="Image 16">
            <a:extLst>
              <a:ext uri="{FF2B5EF4-FFF2-40B4-BE49-F238E27FC236}">
                <a16:creationId xmlns:a16="http://schemas.microsoft.com/office/drawing/2014/main" id="{FAC5E567-F846-7619-B223-7EE553E6BC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88000" y="720000"/>
            <a:ext cx="9025651" cy="5939120"/>
          </a:xfrm>
          <a:prstGeom prst="rect">
            <a:avLst/>
          </a:prstGeom>
        </p:spPr>
      </p:pic>
      <p:pic>
        <p:nvPicPr>
          <p:cNvPr id="18" name="Image 17">
            <a:extLst>
              <a:ext uri="{FF2B5EF4-FFF2-40B4-BE49-F238E27FC236}">
                <a16:creationId xmlns:a16="http://schemas.microsoft.com/office/drawing/2014/main" id="{CC368E9A-F886-2E2A-72E8-40449E45D93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88000" y="720000"/>
            <a:ext cx="9025651" cy="5939120"/>
          </a:xfrm>
          <a:prstGeom prst="rect">
            <a:avLst/>
          </a:prstGeom>
        </p:spPr>
      </p:pic>
      <p:pic>
        <p:nvPicPr>
          <p:cNvPr id="19" name="Image 18">
            <a:extLst>
              <a:ext uri="{FF2B5EF4-FFF2-40B4-BE49-F238E27FC236}">
                <a16:creationId xmlns:a16="http://schemas.microsoft.com/office/drawing/2014/main" id="{EB3C9065-2AEE-8CD6-BFE1-0AA2A8FD1F2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88000" y="720000"/>
            <a:ext cx="9025651" cy="5939120"/>
          </a:xfrm>
          <a:prstGeom prst="rect">
            <a:avLst/>
          </a:prstGeom>
        </p:spPr>
      </p:pic>
      <p:pic>
        <p:nvPicPr>
          <p:cNvPr id="20" name="Image 19">
            <a:extLst>
              <a:ext uri="{FF2B5EF4-FFF2-40B4-BE49-F238E27FC236}">
                <a16:creationId xmlns:a16="http://schemas.microsoft.com/office/drawing/2014/main" id="{F25EBD09-CC4B-9F83-283A-3E093B05CE6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88000" y="720000"/>
            <a:ext cx="9025651" cy="5939119"/>
          </a:xfrm>
          <a:prstGeom prst="rect">
            <a:avLst/>
          </a:prstGeom>
        </p:spPr>
      </p:pic>
      <p:sp>
        <p:nvSpPr>
          <p:cNvPr id="3" name="ZoneTexte 2">
            <a:extLst>
              <a:ext uri="{FF2B5EF4-FFF2-40B4-BE49-F238E27FC236}">
                <a16:creationId xmlns:a16="http://schemas.microsoft.com/office/drawing/2014/main" id="{62D0C003-D05C-3B33-47C9-47809EC23FE3}"/>
              </a:ext>
            </a:extLst>
          </p:cNvPr>
          <p:cNvSpPr txBox="1"/>
          <p:nvPr/>
        </p:nvSpPr>
        <p:spPr>
          <a:xfrm>
            <a:off x="9492833" y="1967655"/>
            <a:ext cx="2680067" cy="1077218"/>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dirty="0">
                <a:solidFill>
                  <a:srgbClr val="0070C0"/>
                </a:solidFill>
                <a:latin typeface="Calibri" panose="020F0502020204030204" pitchFamily="34" charset="0"/>
                <a:cs typeface="Calibri" panose="020F0502020204030204" pitchFamily="34" charset="0"/>
              </a:rPr>
              <a:t>En respectant la légende, tracer sur la carte les principaux fronts de la Première Guerre mondiale...</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35A09EFD-8CF6-BDC9-EB20-E1EE736579E7}"/>
              </a:ext>
            </a:extLst>
          </p:cNvPr>
          <p:cNvSpPr txBox="1"/>
          <p:nvPr/>
        </p:nvSpPr>
        <p:spPr>
          <a:xfrm>
            <a:off x="9492832" y="3177807"/>
            <a:ext cx="2680067"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dirty="0">
                <a:solidFill>
                  <a:srgbClr val="0070C0"/>
                </a:solidFill>
                <a:latin typeface="Calibri" panose="020F0502020204030204" pitchFamily="34" charset="0"/>
                <a:cs typeface="Calibri" panose="020F0502020204030204" pitchFamily="34" charset="0"/>
              </a:rPr>
              <a:t>Sur quel continent se trouvent les deux fronts les plus importants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24A757DA-8ED3-5753-AF9E-C87A63F8AE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92833" y="439865"/>
            <a:ext cx="922090" cy="1302504"/>
          </a:xfrm>
          <a:prstGeom prst="rect">
            <a:avLst/>
          </a:prstGeom>
        </p:spPr>
      </p:pic>
      <p:sp>
        <p:nvSpPr>
          <p:cNvPr id="13" name="ZoneTexte 12">
            <a:extLst>
              <a:ext uri="{FF2B5EF4-FFF2-40B4-BE49-F238E27FC236}">
                <a16:creationId xmlns:a16="http://schemas.microsoft.com/office/drawing/2014/main" id="{E434B927-895B-768C-1595-417FA288AC1E}"/>
              </a:ext>
            </a:extLst>
          </p:cNvPr>
          <p:cNvSpPr txBox="1"/>
          <p:nvPr/>
        </p:nvSpPr>
        <p:spPr>
          <a:xfrm>
            <a:off x="10414925" y="665151"/>
            <a:ext cx="1777075" cy="1077218"/>
          </a:xfrm>
          <a:prstGeom prst="rect">
            <a:avLst/>
          </a:prstGeom>
          <a:noFill/>
        </p:spPr>
        <p:txBody>
          <a:bodyPr wrap="square">
            <a:spAutoFit/>
          </a:bodyPr>
          <a:lstStyle/>
          <a:p>
            <a:pPr rtl="0">
              <a:lnSpc>
                <a:spcPct val="100000"/>
              </a:lnSpc>
            </a:pPr>
            <a:r>
              <a:rPr lang="fr-FR" b="1" cap="small" dirty="0">
                <a:solidFill>
                  <a:srgbClr val="FF0000"/>
                </a:solidFill>
                <a:effectLst/>
                <a:highlight>
                  <a:srgbClr val="FFFF00"/>
                </a:highlight>
                <a:latin typeface="Calibri, sans-serif"/>
              </a:rPr>
              <a:t>TP</a:t>
            </a:r>
          </a:p>
          <a:p>
            <a:pPr rtl="0">
              <a:lnSpc>
                <a:spcPct val="100000"/>
              </a:lnSpc>
            </a:pPr>
            <a:r>
              <a:rPr lang="fr-FR" b="1" cap="small" dirty="0">
                <a:solidFill>
                  <a:srgbClr val="FF0000"/>
                </a:solidFill>
                <a:effectLst/>
                <a:latin typeface="Calibri, sans-serif"/>
              </a:rPr>
              <a:t>La Guerre totale </a:t>
            </a:r>
            <a:endParaRPr lang="fr-FR" b="1" dirty="0">
              <a:solidFill>
                <a:srgbClr val="FF0000"/>
              </a:solidFill>
              <a:effectLst/>
            </a:endParaRPr>
          </a:p>
          <a:p>
            <a:pPr rtl="0">
              <a:lnSpc>
                <a:spcPct val="100000"/>
              </a:lnSpc>
            </a:pPr>
            <a:r>
              <a:rPr lang="fr-FR" sz="1400" cap="small" dirty="0">
                <a:solidFill>
                  <a:srgbClr val="000000"/>
                </a:solidFill>
                <a:effectLst/>
                <a:latin typeface="Calibri, sans-serif"/>
              </a:rPr>
              <a:t>autour des deux </a:t>
            </a:r>
          </a:p>
          <a:p>
            <a:pPr rtl="0">
              <a:lnSpc>
                <a:spcPct val="100000"/>
              </a:lnSpc>
            </a:pPr>
            <a:r>
              <a:rPr lang="fr-FR" sz="1400" cap="small" dirty="0">
                <a:solidFill>
                  <a:srgbClr val="000000"/>
                </a:solidFill>
                <a:effectLst/>
                <a:latin typeface="Calibri, sans-serif"/>
              </a:rPr>
              <a:t>guerres mondiales</a:t>
            </a:r>
            <a:endParaRPr lang="fr-FR" sz="1400" cap="small" dirty="0">
              <a:solidFill>
                <a:srgbClr val="000000"/>
              </a:solidFill>
              <a:effectLst/>
            </a:endParaRPr>
          </a:p>
        </p:txBody>
      </p:sp>
      <p:sp>
        <p:nvSpPr>
          <p:cNvPr id="21" name="ZoneTexte 20">
            <a:extLst>
              <a:ext uri="{FF2B5EF4-FFF2-40B4-BE49-F238E27FC236}">
                <a16:creationId xmlns:a16="http://schemas.microsoft.com/office/drawing/2014/main" id="{E4235DF1-E5BF-076D-5653-EE3D9D0A07CB}"/>
              </a:ext>
            </a:extLst>
          </p:cNvPr>
          <p:cNvSpPr txBox="1"/>
          <p:nvPr/>
        </p:nvSpPr>
        <p:spPr>
          <a:xfrm>
            <a:off x="9492831" y="4144613"/>
            <a:ext cx="2680067" cy="1815882"/>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dirty="0">
                <a:solidFill>
                  <a:srgbClr val="0070C0"/>
                </a:solidFill>
                <a:latin typeface="Calibri" panose="020F0502020204030204" pitchFamily="34" charset="0"/>
                <a:cs typeface="Calibri" panose="020F0502020204030204" pitchFamily="34" charset="0"/>
              </a:rPr>
              <a:t>Pourtant, la Première guerre est une guerre mondiale.</a:t>
            </a:r>
          </a:p>
          <a:p>
            <a:r>
              <a:rPr lang="fr-FR" sz="1600" dirty="0">
                <a:solidFill>
                  <a:srgbClr val="0070C0"/>
                </a:solidFill>
                <a:latin typeface="Calibri" panose="020F0502020204030204" pitchFamily="34" charset="0"/>
                <a:cs typeface="Calibri" panose="020F0502020204030204" pitchFamily="34" charset="0"/>
              </a:rPr>
              <a:t>Comment le devient-elle ? </a:t>
            </a:r>
            <a:r>
              <a:rPr lang="fr-FR" sz="1600" i="1" dirty="0">
                <a:solidFill>
                  <a:srgbClr val="0070C0"/>
                </a:solidFill>
                <a:latin typeface="Calibri" panose="020F0502020204030204" pitchFamily="34" charset="0"/>
                <a:cs typeface="Calibri" panose="020F0502020204030204" pitchFamily="34" charset="0"/>
              </a:rPr>
              <a:t>Une réponse précise, s’appuyant sur la carte, est attendue.</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648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5"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13EC-EC16-249A-96CA-B24FC6570E54}"/>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CBC632FD-848E-59E8-6923-16B7F0FCFF2F}"/>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2" action="ppaction://hlinksldjump"/>
            <a:extLst>
              <a:ext uri="{FF2B5EF4-FFF2-40B4-BE49-F238E27FC236}">
                <a16:creationId xmlns:a16="http://schemas.microsoft.com/office/drawing/2014/main" id="{7C0ECD56-ECBE-EB2E-3FE3-9221AAE92B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0BD83CAB-FA1E-9BF1-9C89-5303C5AE4192}"/>
              </a:ext>
            </a:extLst>
          </p:cNvPr>
          <p:cNvSpPr txBox="1"/>
          <p:nvPr/>
        </p:nvSpPr>
        <p:spPr>
          <a:xfrm>
            <a:off x="198408" y="38634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 : </a:t>
            </a:r>
            <a:r>
              <a:rPr lang="fr-FR" b="1" dirty="0">
                <a:solidFill>
                  <a:srgbClr val="0070C0"/>
                </a:solidFill>
                <a:latin typeface="Calibri" panose="020F0502020204030204" pitchFamily="34" charset="0"/>
                <a:cs typeface="Calibri" panose="020F0502020204030204" pitchFamily="34" charset="0"/>
              </a:rPr>
              <a:t>La Seconde Guerre mondiale 1939-1945</a:t>
            </a:r>
          </a:p>
        </p:txBody>
      </p:sp>
      <p:sp>
        <p:nvSpPr>
          <p:cNvPr id="10" name="ZoneTexte 9">
            <a:extLst>
              <a:ext uri="{FF2B5EF4-FFF2-40B4-BE49-F238E27FC236}">
                <a16:creationId xmlns:a16="http://schemas.microsoft.com/office/drawing/2014/main" id="{48E36805-6F89-8D24-F332-08148E7ED885}"/>
              </a:ext>
            </a:extLst>
          </p:cNvPr>
          <p:cNvSpPr txBox="1"/>
          <p:nvPr/>
        </p:nvSpPr>
        <p:spPr>
          <a:xfrm>
            <a:off x="318481" y="6644889"/>
            <a:ext cx="9025652"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a:t>
            </a:r>
            <a:r>
              <a:rPr lang="fr-FR" sz="900" b="0" i="1" u="none" strike="noStrike" baseline="0" dirty="0">
                <a:latin typeface="ArialMT"/>
              </a:rPr>
              <a:t>HG-EMC 1</a:t>
            </a:r>
            <a:r>
              <a:rPr lang="fr-FR" sz="900" b="0" i="1" u="none" strike="noStrike" baseline="30000" dirty="0">
                <a:latin typeface="ArialMT"/>
              </a:rPr>
              <a:t>ère</a:t>
            </a:r>
            <a:r>
              <a:rPr lang="fr-FR" sz="900" b="0" i="1" u="none" strike="noStrike" baseline="0" dirty="0">
                <a:latin typeface="ArialMT"/>
              </a:rPr>
              <a:t> Bac</a:t>
            </a:r>
            <a:r>
              <a:rPr lang="fr-FR" sz="900" b="0" i="1" u="none" strike="noStrike" dirty="0">
                <a:latin typeface="ArialMT"/>
              </a:rPr>
              <a:t> Pro</a:t>
            </a:r>
            <a:r>
              <a:rPr lang="fr-FR" sz="900" b="0" i="0" u="none" strike="noStrike" dirty="0">
                <a:latin typeface="ArialMT"/>
              </a:rPr>
              <a:t>, Belin : Éducation, 2020, p. 38 ; </a:t>
            </a:r>
            <a:r>
              <a:rPr lang="fr-FR" sz="900" i="1" dirty="0">
                <a:latin typeface="ArialMT"/>
              </a:rPr>
              <a:t>HG-EMC 1</a:t>
            </a:r>
            <a:r>
              <a:rPr lang="fr-FR" sz="900" i="1" baseline="30000" dirty="0">
                <a:latin typeface="ArialMT"/>
              </a:rPr>
              <a:t>ère</a:t>
            </a:r>
            <a:r>
              <a:rPr lang="fr-FR" sz="900" i="1" dirty="0">
                <a:latin typeface="ArialMT"/>
              </a:rPr>
              <a:t> Bac Pro</a:t>
            </a:r>
            <a:r>
              <a:rPr lang="fr-FR" sz="900" dirty="0">
                <a:latin typeface="ArialMT"/>
              </a:rPr>
              <a:t>, Delagrave, 2021, p. 32.</a:t>
            </a:r>
            <a:endParaRPr lang="fr-FR" sz="900" dirty="0"/>
          </a:p>
        </p:txBody>
      </p:sp>
      <p:pic>
        <p:nvPicPr>
          <p:cNvPr id="18" name="Image 17">
            <a:extLst>
              <a:ext uri="{FF2B5EF4-FFF2-40B4-BE49-F238E27FC236}">
                <a16:creationId xmlns:a16="http://schemas.microsoft.com/office/drawing/2014/main" id="{B81ADBBE-7340-5875-2F02-314BE42EB3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8000" y="720000"/>
            <a:ext cx="9025651" cy="5939119"/>
          </a:xfrm>
          <a:prstGeom prst="rect">
            <a:avLst/>
          </a:prstGeom>
        </p:spPr>
      </p:pic>
      <p:pic>
        <p:nvPicPr>
          <p:cNvPr id="19" name="Image 18">
            <a:extLst>
              <a:ext uri="{FF2B5EF4-FFF2-40B4-BE49-F238E27FC236}">
                <a16:creationId xmlns:a16="http://schemas.microsoft.com/office/drawing/2014/main" id="{B805EB41-5E4E-FC66-65F2-B16C334860E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8000" y="720000"/>
            <a:ext cx="9025651" cy="5939119"/>
          </a:xfrm>
          <a:prstGeom prst="rect">
            <a:avLst/>
          </a:prstGeom>
        </p:spPr>
      </p:pic>
      <p:pic>
        <p:nvPicPr>
          <p:cNvPr id="2" name="Image 1">
            <a:extLst>
              <a:ext uri="{FF2B5EF4-FFF2-40B4-BE49-F238E27FC236}">
                <a16:creationId xmlns:a16="http://schemas.microsoft.com/office/drawing/2014/main" id="{D5305B68-3FA4-53FE-1340-91A5327DEF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88000" y="720000"/>
            <a:ext cx="9025650" cy="5939119"/>
          </a:xfrm>
          <a:prstGeom prst="rect">
            <a:avLst/>
          </a:prstGeom>
        </p:spPr>
      </p:pic>
      <p:pic>
        <p:nvPicPr>
          <p:cNvPr id="3" name="Image 2">
            <a:extLst>
              <a:ext uri="{FF2B5EF4-FFF2-40B4-BE49-F238E27FC236}">
                <a16:creationId xmlns:a16="http://schemas.microsoft.com/office/drawing/2014/main" id="{2D235EE6-0355-C211-C2A7-3359FCC4676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88000" y="720000"/>
            <a:ext cx="9025650" cy="5939118"/>
          </a:xfrm>
          <a:prstGeom prst="rect">
            <a:avLst/>
          </a:prstGeom>
        </p:spPr>
      </p:pic>
      <p:sp>
        <p:nvSpPr>
          <p:cNvPr id="4" name="ZoneTexte 3">
            <a:extLst>
              <a:ext uri="{FF2B5EF4-FFF2-40B4-BE49-F238E27FC236}">
                <a16:creationId xmlns:a16="http://schemas.microsoft.com/office/drawing/2014/main" id="{D0A46DAA-6AD9-0215-1078-0F40442DA852}"/>
              </a:ext>
            </a:extLst>
          </p:cNvPr>
          <p:cNvSpPr txBox="1"/>
          <p:nvPr/>
        </p:nvSpPr>
        <p:spPr>
          <a:xfrm>
            <a:off x="9511933" y="817814"/>
            <a:ext cx="2680067" cy="1323439"/>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 </a:t>
            </a:r>
            <a:r>
              <a:rPr lang="fr-FR" sz="1600" dirty="0">
                <a:solidFill>
                  <a:srgbClr val="0070C0"/>
                </a:solidFill>
                <a:latin typeface="Calibri" panose="020F0502020204030204" pitchFamily="34" charset="0"/>
                <a:cs typeface="Calibri" panose="020F0502020204030204" pitchFamily="34" charset="0"/>
              </a:rPr>
              <a:t>En complétant la légende, tracer sur la carte les 2 zones des territoires conquis ou occupés par les forces de l’Axe...</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8D5EB03A-18A0-D6FA-C02E-4F8F547DF87F}"/>
              </a:ext>
            </a:extLst>
          </p:cNvPr>
          <p:cNvSpPr txBox="1"/>
          <p:nvPr/>
        </p:nvSpPr>
        <p:spPr>
          <a:xfrm>
            <a:off x="9511932" y="2141253"/>
            <a:ext cx="2680067" cy="1077218"/>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 </a:t>
            </a:r>
            <a:r>
              <a:rPr lang="fr-FR" sz="1600" dirty="0">
                <a:solidFill>
                  <a:srgbClr val="0070C0"/>
                </a:solidFill>
                <a:latin typeface="Calibri" panose="020F0502020204030204" pitchFamily="34" charset="0"/>
                <a:cs typeface="Calibri" panose="020F0502020204030204" pitchFamily="34" charset="0"/>
              </a:rPr>
              <a:t>La France est-elle vaincue en 1940 ?</a:t>
            </a:r>
          </a:p>
          <a:p>
            <a:r>
              <a:rPr lang="fr-FR" sz="1600" dirty="0">
                <a:solidFill>
                  <a:srgbClr val="0070C0"/>
                </a:solidFill>
                <a:latin typeface="Calibri" panose="020F0502020204030204" pitchFamily="34" charset="0"/>
                <a:cs typeface="Calibri" panose="020F0502020204030204" pitchFamily="34" charset="0"/>
              </a:rPr>
              <a:t>Relever un élément pertinent de la carte qui le prouve.</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E106407B-AC9A-66BF-FAF1-606917892EF2}"/>
              </a:ext>
            </a:extLst>
          </p:cNvPr>
          <p:cNvSpPr txBox="1"/>
          <p:nvPr/>
        </p:nvSpPr>
        <p:spPr>
          <a:xfrm>
            <a:off x="9511931" y="3259378"/>
            <a:ext cx="2680067"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1&amp;2 </a:t>
            </a:r>
            <a:r>
              <a:rPr lang="fr-FR" sz="1600" dirty="0">
                <a:solidFill>
                  <a:srgbClr val="0070C0"/>
                </a:solidFill>
                <a:latin typeface="Calibri" panose="020F0502020204030204" pitchFamily="34" charset="0"/>
                <a:cs typeface="Calibri" panose="020F0502020204030204" pitchFamily="34" charset="0"/>
              </a:rPr>
              <a:t>D’une guerre à l’autre, comment évolue la guerre sous-marine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DE2B3E2D-54A7-27C6-388C-6C09EE118612}"/>
              </a:ext>
            </a:extLst>
          </p:cNvPr>
          <p:cNvSpPr txBox="1"/>
          <p:nvPr/>
        </p:nvSpPr>
        <p:spPr>
          <a:xfrm>
            <a:off x="9511933" y="4090375"/>
            <a:ext cx="2680067" cy="255454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7 )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1&amp;2 </a:t>
            </a:r>
            <a:r>
              <a:rPr lang="fr-FR" sz="1600" dirty="0">
                <a:solidFill>
                  <a:srgbClr val="0070C0"/>
                </a:solidFill>
                <a:latin typeface="Calibri" panose="020F0502020204030204" pitchFamily="34" charset="0"/>
                <a:cs typeface="Calibri" panose="020F0502020204030204" pitchFamily="34" charset="0"/>
              </a:rPr>
              <a:t>Présenter deux éléments de comparaison entre les cartes qui tendent à prouver que la Seconde Guerre est à la fois « plus mondialisée » et « plus globale » que la Première ?</a:t>
            </a:r>
          </a:p>
          <a:p>
            <a:r>
              <a:rPr lang="fr-FR" sz="1600" i="1" dirty="0">
                <a:solidFill>
                  <a:srgbClr val="0070C0"/>
                </a:solidFill>
                <a:latin typeface="Calibri" panose="020F0502020204030204" pitchFamily="34" charset="0"/>
                <a:cs typeface="Calibri" panose="020F0502020204030204" pitchFamily="34" charset="0"/>
              </a:rPr>
              <a:t>La qualité des phrases rédigées, la cohérence du propos seront appréciées.</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173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P spid="6"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A8807-ED07-4595-D29F-CD05819A9D5B}"/>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2373FFEA-91C2-4632-756C-4E348EAC9409}"/>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B9FE6D1C-D195-E3BD-85C9-C9AAE377801C}"/>
              </a:ext>
            </a:extLst>
          </p:cNvPr>
          <p:cNvSpPr txBox="1"/>
          <p:nvPr/>
        </p:nvSpPr>
        <p:spPr>
          <a:xfrm>
            <a:off x="198408" y="386343"/>
            <a:ext cx="870496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 : </a:t>
            </a:r>
            <a:r>
              <a:rPr lang="fr-FR" b="1" dirty="0">
                <a:solidFill>
                  <a:srgbClr val="0070C0"/>
                </a:solidFill>
                <a:latin typeface="Calibri" panose="020F0502020204030204" pitchFamily="34" charset="0"/>
                <a:cs typeface="Calibri" panose="020F0502020204030204" pitchFamily="34" charset="0"/>
              </a:rPr>
              <a:t>Confrontation cartographique des Première et  Seconde Guerre mondiale</a:t>
            </a:r>
          </a:p>
        </p:txBody>
      </p:sp>
      <p:sp>
        <p:nvSpPr>
          <p:cNvPr id="10" name="ZoneTexte 9">
            <a:extLst>
              <a:ext uri="{FF2B5EF4-FFF2-40B4-BE49-F238E27FC236}">
                <a16:creationId xmlns:a16="http://schemas.microsoft.com/office/drawing/2014/main" id="{2F63FB92-2814-371D-6C01-D35DF3547AEF}"/>
              </a:ext>
            </a:extLst>
          </p:cNvPr>
          <p:cNvSpPr txBox="1"/>
          <p:nvPr/>
        </p:nvSpPr>
        <p:spPr>
          <a:xfrm>
            <a:off x="0" y="4775762"/>
            <a:ext cx="12191999" cy="239006"/>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a:t>
            </a:r>
            <a:r>
              <a:rPr lang="fr-FR" sz="900" b="0" i="1" u="none" strike="noStrike" baseline="0" dirty="0">
                <a:latin typeface="ArialMT"/>
              </a:rPr>
              <a:t>HG-EMC 1</a:t>
            </a:r>
            <a:r>
              <a:rPr lang="fr-FR" sz="900" b="0" i="1" u="none" strike="noStrike" baseline="30000" dirty="0">
                <a:latin typeface="ArialMT"/>
              </a:rPr>
              <a:t>ère</a:t>
            </a:r>
            <a:r>
              <a:rPr lang="fr-FR" sz="900" b="0" i="1" u="none" strike="noStrike" baseline="0" dirty="0">
                <a:latin typeface="ArialMT"/>
              </a:rPr>
              <a:t> Bac</a:t>
            </a:r>
            <a:r>
              <a:rPr lang="fr-FR" sz="900" b="0" i="1" u="none" strike="noStrike" dirty="0">
                <a:latin typeface="ArialMT"/>
              </a:rPr>
              <a:t> Pro</a:t>
            </a:r>
            <a:r>
              <a:rPr lang="fr-FR" sz="900" b="0" i="0" u="none" strike="noStrike" dirty="0">
                <a:latin typeface="ArialMT"/>
              </a:rPr>
              <a:t>, Belin : Éducation, 2020, p. 38 ; </a:t>
            </a:r>
            <a:r>
              <a:rPr lang="fr-FR" sz="900" i="1" dirty="0">
                <a:latin typeface="ArialMT"/>
              </a:rPr>
              <a:t>HG-EMC 1</a:t>
            </a:r>
            <a:r>
              <a:rPr lang="fr-FR" sz="900" i="1" baseline="30000" dirty="0">
                <a:latin typeface="ArialMT"/>
              </a:rPr>
              <a:t>ère</a:t>
            </a:r>
            <a:r>
              <a:rPr lang="fr-FR" sz="900" i="1" dirty="0">
                <a:latin typeface="ArialMT"/>
              </a:rPr>
              <a:t> Bac Pro</a:t>
            </a:r>
            <a:r>
              <a:rPr lang="fr-FR" sz="900" dirty="0">
                <a:latin typeface="ArialMT"/>
              </a:rPr>
              <a:t>, Delagrave, 2021, p. 32.</a:t>
            </a:r>
            <a:endParaRPr lang="fr-FR" sz="900" dirty="0"/>
          </a:p>
        </p:txBody>
      </p:sp>
      <p:pic>
        <p:nvPicPr>
          <p:cNvPr id="3" name="Image 2">
            <a:extLst>
              <a:ext uri="{FF2B5EF4-FFF2-40B4-BE49-F238E27FC236}">
                <a16:creationId xmlns:a16="http://schemas.microsoft.com/office/drawing/2014/main" id="{24AC79AB-D8D0-BC42-DA83-2E0FFB07ABE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0" y="750387"/>
            <a:ext cx="6095998" cy="4011330"/>
          </a:xfrm>
          <a:prstGeom prst="rect">
            <a:avLst/>
          </a:prstGeom>
        </p:spPr>
      </p:pic>
      <p:pic>
        <p:nvPicPr>
          <p:cNvPr id="4" name="Image 3">
            <a:extLst>
              <a:ext uri="{FF2B5EF4-FFF2-40B4-BE49-F238E27FC236}">
                <a16:creationId xmlns:a16="http://schemas.microsoft.com/office/drawing/2014/main" id="{F8633625-317F-B318-54DE-DEF58D7297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750386"/>
            <a:ext cx="6095999" cy="4011330"/>
          </a:xfrm>
          <a:prstGeom prst="rect">
            <a:avLst/>
          </a:prstGeom>
        </p:spPr>
      </p:pic>
      <p:pic>
        <p:nvPicPr>
          <p:cNvPr id="8" name="Image 7">
            <a:hlinkClick r:id="rId4" action="ppaction://hlinksldjump"/>
            <a:extLst>
              <a:ext uri="{FF2B5EF4-FFF2-40B4-BE49-F238E27FC236}">
                <a16:creationId xmlns:a16="http://schemas.microsoft.com/office/drawing/2014/main" id="{65FCD483-D79C-A3EA-F19C-C003895E3A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B59EAEE3-D218-E3DE-C2A2-1F384755433C}"/>
              </a:ext>
            </a:extLst>
          </p:cNvPr>
          <p:cNvSpPr txBox="1"/>
          <p:nvPr/>
        </p:nvSpPr>
        <p:spPr>
          <a:xfrm>
            <a:off x="0" y="4788964"/>
            <a:ext cx="4186989"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dirty="0">
                <a:solidFill>
                  <a:srgbClr val="0070C0"/>
                </a:solidFill>
                <a:latin typeface="Calibri" panose="020F0502020204030204" pitchFamily="34" charset="0"/>
                <a:cs typeface="Calibri" panose="020F0502020204030204" pitchFamily="34" charset="0"/>
              </a:rPr>
              <a:t>En respectant la légende, tracer sur la carte les principaux fronts de la Première Guerre mondiale...</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A0CF51FC-6224-831C-A887-0E56BE709812}"/>
              </a:ext>
            </a:extLst>
          </p:cNvPr>
          <p:cNvSpPr txBox="1"/>
          <p:nvPr/>
        </p:nvSpPr>
        <p:spPr>
          <a:xfrm>
            <a:off x="0" y="5633163"/>
            <a:ext cx="498588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dirty="0">
                <a:solidFill>
                  <a:srgbClr val="0070C0"/>
                </a:solidFill>
                <a:latin typeface="Calibri" panose="020F0502020204030204" pitchFamily="34" charset="0"/>
                <a:cs typeface="Calibri" panose="020F0502020204030204" pitchFamily="34" charset="0"/>
              </a:rPr>
              <a:t>Sur quel continent se trouvent les deux fronts les plus importants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655CAEC8-7A25-1EA6-B81A-D4999EAB81A3}"/>
              </a:ext>
            </a:extLst>
          </p:cNvPr>
          <p:cNvSpPr txBox="1"/>
          <p:nvPr/>
        </p:nvSpPr>
        <p:spPr>
          <a:xfrm>
            <a:off x="6095999" y="5027193"/>
            <a:ext cx="5598694"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dirty="0">
                <a:solidFill>
                  <a:srgbClr val="0070C0"/>
                </a:solidFill>
                <a:latin typeface="Calibri" panose="020F0502020204030204" pitchFamily="34" charset="0"/>
                <a:cs typeface="Calibri" panose="020F0502020204030204" pitchFamily="34" charset="0"/>
              </a:rPr>
              <a:t>Pourtant, la Première guerre est une guerre mondiale.</a:t>
            </a:r>
          </a:p>
          <a:p>
            <a:r>
              <a:rPr lang="fr-FR" sz="1600" dirty="0">
                <a:solidFill>
                  <a:srgbClr val="0070C0"/>
                </a:solidFill>
                <a:latin typeface="Calibri" panose="020F0502020204030204" pitchFamily="34" charset="0"/>
                <a:cs typeface="Calibri" panose="020F0502020204030204" pitchFamily="34" charset="0"/>
              </a:rPr>
              <a:t>Comment le devient-elle ? </a:t>
            </a:r>
          </a:p>
          <a:p>
            <a:r>
              <a:rPr lang="fr-FR" sz="1600" i="1" dirty="0">
                <a:solidFill>
                  <a:srgbClr val="0070C0"/>
                </a:solidFill>
                <a:latin typeface="Calibri" panose="020F0502020204030204" pitchFamily="34" charset="0"/>
                <a:cs typeface="Calibri" panose="020F0502020204030204" pitchFamily="34" charset="0"/>
              </a:rPr>
              <a:t>Une réponse précise, s’appuyant sur la carte, est attendue.</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041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DDF68-3FD5-AA09-FA3C-38A07E3C56C1}"/>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F93DA382-A306-E249-0510-DD271A5B4346}"/>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642684E3-F9A4-9C62-ACFF-2CD6F193A411}"/>
              </a:ext>
            </a:extLst>
          </p:cNvPr>
          <p:cNvSpPr txBox="1"/>
          <p:nvPr/>
        </p:nvSpPr>
        <p:spPr>
          <a:xfrm>
            <a:off x="198408" y="386343"/>
            <a:ext cx="870496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 : </a:t>
            </a:r>
            <a:r>
              <a:rPr lang="fr-FR" b="1" dirty="0">
                <a:solidFill>
                  <a:srgbClr val="0070C0"/>
                </a:solidFill>
                <a:latin typeface="Calibri" panose="020F0502020204030204" pitchFamily="34" charset="0"/>
                <a:cs typeface="Calibri" panose="020F0502020204030204" pitchFamily="34" charset="0"/>
              </a:rPr>
              <a:t>Confrontation cartographique des Première et  Seconde Guerre mondiale</a:t>
            </a:r>
          </a:p>
        </p:txBody>
      </p:sp>
      <p:pic>
        <p:nvPicPr>
          <p:cNvPr id="3" name="Image 2">
            <a:extLst>
              <a:ext uri="{FF2B5EF4-FFF2-40B4-BE49-F238E27FC236}">
                <a16:creationId xmlns:a16="http://schemas.microsoft.com/office/drawing/2014/main" id="{6FD0D80A-7CD5-E4B6-7D94-C30448E88E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0" y="750387"/>
            <a:ext cx="6095998" cy="4011330"/>
          </a:xfrm>
          <a:prstGeom prst="rect">
            <a:avLst/>
          </a:prstGeom>
        </p:spPr>
      </p:pic>
      <p:pic>
        <p:nvPicPr>
          <p:cNvPr id="4" name="Image 3">
            <a:extLst>
              <a:ext uri="{FF2B5EF4-FFF2-40B4-BE49-F238E27FC236}">
                <a16:creationId xmlns:a16="http://schemas.microsoft.com/office/drawing/2014/main" id="{D93F87B7-9AA6-25E6-79FC-C2E7F17069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750386"/>
            <a:ext cx="6095999" cy="4011330"/>
          </a:xfrm>
          <a:prstGeom prst="rect">
            <a:avLst/>
          </a:prstGeom>
        </p:spPr>
      </p:pic>
      <p:pic>
        <p:nvPicPr>
          <p:cNvPr id="8" name="Image 7">
            <a:hlinkClick r:id="rId4" action="ppaction://hlinksldjump"/>
            <a:extLst>
              <a:ext uri="{FF2B5EF4-FFF2-40B4-BE49-F238E27FC236}">
                <a16:creationId xmlns:a16="http://schemas.microsoft.com/office/drawing/2014/main" id="{B3188DBA-E40F-C584-ACD8-20051484E5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3" name="ZoneTexte 12">
            <a:extLst>
              <a:ext uri="{FF2B5EF4-FFF2-40B4-BE49-F238E27FC236}">
                <a16:creationId xmlns:a16="http://schemas.microsoft.com/office/drawing/2014/main" id="{D6E56CF6-0814-2E22-2453-D3A36A9B3D4A}"/>
              </a:ext>
            </a:extLst>
          </p:cNvPr>
          <p:cNvSpPr txBox="1"/>
          <p:nvPr/>
        </p:nvSpPr>
        <p:spPr>
          <a:xfrm>
            <a:off x="0" y="4764443"/>
            <a:ext cx="5265019" cy="553998"/>
          </a:xfrm>
          <a:prstGeom prst="rect">
            <a:avLst/>
          </a:prstGeom>
          <a:noFill/>
        </p:spPr>
        <p:txBody>
          <a:bodyPr wrap="square">
            <a:spAutoFit/>
          </a:bodyPr>
          <a:lstStyle/>
          <a:p>
            <a:r>
              <a:rPr lang="fr-FR" sz="1500" b="1" i="0" u="none" strike="noStrike" baseline="0" dirty="0">
                <a:solidFill>
                  <a:srgbClr val="0070C0"/>
                </a:solidFill>
                <a:latin typeface="Calibri" panose="020F0502020204030204" pitchFamily="34" charset="0"/>
                <a:cs typeface="Calibri" panose="020F0502020204030204" pitchFamily="34" charset="0"/>
              </a:rPr>
              <a:t>4 )</a:t>
            </a:r>
            <a:r>
              <a:rPr lang="fr-FR" sz="1500" b="0" i="0" u="none" strike="noStrike" baseline="0" dirty="0">
                <a:solidFill>
                  <a:srgbClr val="0070C0"/>
                </a:solidFill>
                <a:latin typeface="Calibri" panose="020F0502020204030204" pitchFamily="34" charset="0"/>
                <a:cs typeface="Calibri" panose="020F0502020204030204" pitchFamily="34" charset="0"/>
              </a:rPr>
              <a:t> </a:t>
            </a:r>
            <a:r>
              <a:rPr lang="fr-FR" sz="1500" b="1" dirty="0">
                <a:solidFill>
                  <a:srgbClr val="FF0000"/>
                </a:solidFill>
                <a:latin typeface="Calibri" panose="020F0502020204030204" pitchFamily="34" charset="0"/>
                <a:cs typeface="Calibri" panose="020F0502020204030204" pitchFamily="34" charset="0"/>
              </a:rPr>
              <a:t>DOC 2 </a:t>
            </a:r>
            <a:r>
              <a:rPr lang="fr-FR" sz="1500" dirty="0">
                <a:solidFill>
                  <a:srgbClr val="0070C0"/>
                </a:solidFill>
                <a:latin typeface="Calibri" panose="020F0502020204030204" pitchFamily="34" charset="0"/>
                <a:cs typeface="Calibri" panose="020F0502020204030204" pitchFamily="34" charset="0"/>
              </a:rPr>
              <a:t>En complétant la légende, tracer sur la carte les 2 zones des territoires conquis ou occupés par les forces de l’Axe...</a:t>
            </a:r>
            <a:endParaRPr lang="fr-FR" sz="15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4" name="ZoneTexte 13">
            <a:extLst>
              <a:ext uri="{FF2B5EF4-FFF2-40B4-BE49-F238E27FC236}">
                <a16:creationId xmlns:a16="http://schemas.microsoft.com/office/drawing/2014/main" id="{540AC9B7-0D17-9104-3701-E0ACF274EC50}"/>
              </a:ext>
            </a:extLst>
          </p:cNvPr>
          <p:cNvSpPr txBox="1"/>
          <p:nvPr/>
        </p:nvSpPr>
        <p:spPr>
          <a:xfrm>
            <a:off x="0" y="5314010"/>
            <a:ext cx="5265019" cy="553998"/>
          </a:xfrm>
          <a:prstGeom prst="rect">
            <a:avLst/>
          </a:prstGeom>
          <a:noFill/>
        </p:spPr>
        <p:txBody>
          <a:bodyPr wrap="square">
            <a:spAutoFit/>
          </a:bodyPr>
          <a:lstStyle/>
          <a:p>
            <a:r>
              <a:rPr lang="fr-FR" sz="1500" b="1" i="0" u="none" strike="noStrike" baseline="0" dirty="0">
                <a:solidFill>
                  <a:srgbClr val="0070C0"/>
                </a:solidFill>
                <a:latin typeface="Calibri" panose="020F0502020204030204" pitchFamily="34" charset="0"/>
                <a:cs typeface="Calibri" panose="020F0502020204030204" pitchFamily="34" charset="0"/>
              </a:rPr>
              <a:t>5 )</a:t>
            </a:r>
            <a:r>
              <a:rPr lang="fr-FR" sz="1500" b="0" i="0" u="none" strike="noStrike" baseline="0" dirty="0">
                <a:solidFill>
                  <a:srgbClr val="0070C0"/>
                </a:solidFill>
                <a:latin typeface="Calibri" panose="020F0502020204030204" pitchFamily="34" charset="0"/>
                <a:cs typeface="Calibri" panose="020F0502020204030204" pitchFamily="34" charset="0"/>
              </a:rPr>
              <a:t> </a:t>
            </a:r>
            <a:r>
              <a:rPr lang="fr-FR" sz="1500" b="1" dirty="0">
                <a:solidFill>
                  <a:srgbClr val="FF0000"/>
                </a:solidFill>
                <a:latin typeface="Calibri" panose="020F0502020204030204" pitchFamily="34" charset="0"/>
                <a:cs typeface="Calibri" panose="020F0502020204030204" pitchFamily="34" charset="0"/>
              </a:rPr>
              <a:t>DOC 2 </a:t>
            </a:r>
            <a:r>
              <a:rPr lang="fr-FR" sz="1500" dirty="0">
                <a:solidFill>
                  <a:srgbClr val="0070C0"/>
                </a:solidFill>
                <a:latin typeface="Calibri" panose="020F0502020204030204" pitchFamily="34" charset="0"/>
                <a:cs typeface="Calibri" panose="020F0502020204030204" pitchFamily="34" charset="0"/>
              </a:rPr>
              <a:t>La France est-elle vaincue en 1940 ?</a:t>
            </a:r>
          </a:p>
          <a:p>
            <a:r>
              <a:rPr lang="fr-FR" sz="1500" dirty="0">
                <a:solidFill>
                  <a:srgbClr val="0070C0"/>
                </a:solidFill>
                <a:latin typeface="Calibri" panose="020F0502020204030204" pitchFamily="34" charset="0"/>
                <a:cs typeface="Calibri" panose="020F0502020204030204" pitchFamily="34" charset="0"/>
              </a:rPr>
              <a:t>Relever un élément pertinent de la carte qui le prouve.</a:t>
            </a:r>
            <a:endParaRPr lang="fr-FR" sz="15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DA4E86EA-840D-64D1-CF5D-55F625D2EC9B}"/>
              </a:ext>
            </a:extLst>
          </p:cNvPr>
          <p:cNvSpPr txBox="1"/>
          <p:nvPr/>
        </p:nvSpPr>
        <p:spPr>
          <a:xfrm>
            <a:off x="5531317" y="4733345"/>
            <a:ext cx="2680067" cy="784830"/>
          </a:xfrm>
          <a:prstGeom prst="rect">
            <a:avLst/>
          </a:prstGeom>
          <a:noFill/>
        </p:spPr>
        <p:txBody>
          <a:bodyPr wrap="square">
            <a:spAutoFit/>
          </a:bodyPr>
          <a:lstStyle/>
          <a:p>
            <a:r>
              <a:rPr lang="fr-FR" sz="1500" b="1" i="0" u="none" strike="noStrike" baseline="0" dirty="0">
                <a:solidFill>
                  <a:srgbClr val="0070C0"/>
                </a:solidFill>
                <a:latin typeface="Calibri" panose="020F0502020204030204" pitchFamily="34" charset="0"/>
                <a:cs typeface="Calibri" panose="020F0502020204030204" pitchFamily="34" charset="0"/>
              </a:rPr>
              <a:t>6 )</a:t>
            </a:r>
            <a:r>
              <a:rPr lang="fr-FR" sz="1500" b="0" i="0" u="none" strike="noStrike" baseline="0" dirty="0">
                <a:solidFill>
                  <a:srgbClr val="0070C0"/>
                </a:solidFill>
                <a:latin typeface="Calibri" panose="020F0502020204030204" pitchFamily="34" charset="0"/>
                <a:cs typeface="Calibri" panose="020F0502020204030204" pitchFamily="34" charset="0"/>
              </a:rPr>
              <a:t> </a:t>
            </a:r>
            <a:r>
              <a:rPr lang="fr-FR" sz="1500" b="1" dirty="0">
                <a:solidFill>
                  <a:srgbClr val="FF0000"/>
                </a:solidFill>
                <a:latin typeface="Calibri" panose="020F0502020204030204" pitchFamily="34" charset="0"/>
                <a:cs typeface="Calibri" panose="020F0502020204030204" pitchFamily="34" charset="0"/>
              </a:rPr>
              <a:t>DOC 2 </a:t>
            </a:r>
            <a:r>
              <a:rPr lang="fr-FR" sz="1500" dirty="0">
                <a:solidFill>
                  <a:srgbClr val="0070C0"/>
                </a:solidFill>
                <a:latin typeface="Calibri" panose="020F0502020204030204" pitchFamily="34" charset="0"/>
                <a:cs typeface="Calibri" panose="020F0502020204030204" pitchFamily="34" charset="0"/>
              </a:rPr>
              <a:t>D’une guerre à l’autre, comment évolue la guerre sous-marine ?</a:t>
            </a:r>
            <a:endParaRPr lang="fr-FR" sz="15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002BD4EA-E12D-0FCB-B5CA-96DE0EAD399D}"/>
              </a:ext>
            </a:extLst>
          </p:cNvPr>
          <p:cNvSpPr txBox="1"/>
          <p:nvPr/>
        </p:nvSpPr>
        <p:spPr>
          <a:xfrm>
            <a:off x="7876675" y="4758471"/>
            <a:ext cx="4430829" cy="1154162"/>
          </a:xfrm>
          <a:prstGeom prst="rect">
            <a:avLst/>
          </a:prstGeom>
          <a:noFill/>
        </p:spPr>
        <p:txBody>
          <a:bodyPr wrap="square">
            <a:spAutoFit/>
          </a:bodyPr>
          <a:lstStyle/>
          <a:p>
            <a:r>
              <a:rPr lang="fr-FR" sz="1500" b="1" i="0" u="none" strike="noStrike" baseline="0" dirty="0">
                <a:solidFill>
                  <a:srgbClr val="0070C0"/>
                </a:solidFill>
                <a:latin typeface="Calibri" panose="020F0502020204030204" pitchFamily="34" charset="0"/>
                <a:cs typeface="Calibri" panose="020F0502020204030204" pitchFamily="34" charset="0"/>
              </a:rPr>
              <a:t>7 )</a:t>
            </a:r>
            <a:r>
              <a:rPr lang="fr-FR" sz="1500" b="0" i="0" u="none" strike="noStrike" baseline="0" dirty="0">
                <a:solidFill>
                  <a:srgbClr val="0070C0"/>
                </a:solidFill>
                <a:latin typeface="Calibri" panose="020F0502020204030204" pitchFamily="34" charset="0"/>
                <a:cs typeface="Calibri" panose="020F0502020204030204" pitchFamily="34" charset="0"/>
              </a:rPr>
              <a:t> </a:t>
            </a:r>
            <a:r>
              <a:rPr lang="fr-FR" sz="1500" b="1" dirty="0">
                <a:solidFill>
                  <a:srgbClr val="FF0000"/>
                </a:solidFill>
                <a:latin typeface="Calibri" panose="020F0502020204030204" pitchFamily="34" charset="0"/>
                <a:cs typeface="Calibri" panose="020F0502020204030204" pitchFamily="34" charset="0"/>
              </a:rPr>
              <a:t>DOC 2 </a:t>
            </a:r>
            <a:r>
              <a:rPr lang="fr-FR" sz="1400" dirty="0">
                <a:solidFill>
                  <a:srgbClr val="0070C0"/>
                </a:solidFill>
                <a:latin typeface="Calibri" panose="020F0502020204030204" pitchFamily="34" charset="0"/>
                <a:cs typeface="Calibri" panose="020F0502020204030204" pitchFamily="34" charset="0"/>
              </a:rPr>
              <a:t>Présenter deux éléments de comparaison entre les cartes qui tendent à prouver que la Seconde Guerre est à la fois « plus mondialisée » et « plus globale » que la Première ? </a:t>
            </a:r>
            <a:r>
              <a:rPr lang="fr-FR" sz="1200" i="1" dirty="0">
                <a:solidFill>
                  <a:srgbClr val="0070C0"/>
                </a:solidFill>
                <a:latin typeface="Calibri" panose="020F0502020204030204" pitchFamily="34" charset="0"/>
                <a:cs typeface="Calibri" panose="020F0502020204030204" pitchFamily="34" charset="0"/>
              </a:rPr>
              <a:t>La qualité des phrases rédigées, la cohérence du propos seront appréciées.</a:t>
            </a:r>
            <a:endParaRPr lang="fr-FR" sz="12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104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C355F327-26A4-4A24-AB71-F1CABA3544A0}"/>
              </a:ext>
            </a:extLst>
          </p:cNvPr>
          <p:cNvSpPr txBox="1"/>
          <p:nvPr/>
        </p:nvSpPr>
        <p:spPr>
          <a:xfrm>
            <a:off x="198409" y="97695"/>
            <a:ext cx="3505373"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8EAF5765-B56F-04CE-1618-42ACD6179ABF}"/>
              </a:ext>
            </a:extLst>
          </p:cNvPr>
          <p:cNvSpPr txBox="1"/>
          <p:nvPr/>
        </p:nvSpPr>
        <p:spPr>
          <a:xfrm>
            <a:off x="198408" y="386343"/>
            <a:ext cx="690503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 : </a:t>
            </a:r>
            <a:r>
              <a:rPr lang="fr-FR" b="1" dirty="0">
                <a:solidFill>
                  <a:srgbClr val="0070C0"/>
                </a:solidFill>
                <a:latin typeface="Calibri" panose="020F0502020204030204" pitchFamily="34" charset="0"/>
                <a:cs typeface="Calibri" panose="020F0502020204030204" pitchFamily="34" charset="0"/>
              </a:rPr>
              <a:t>Chronologie des deux guerres mondiales - 1914-1945</a:t>
            </a:r>
          </a:p>
        </p:txBody>
      </p:sp>
      <p:sp>
        <p:nvSpPr>
          <p:cNvPr id="10" name="ZoneTexte 9">
            <a:extLst>
              <a:ext uri="{FF2B5EF4-FFF2-40B4-BE49-F238E27FC236}">
                <a16:creationId xmlns:a16="http://schemas.microsoft.com/office/drawing/2014/main" id="{AA31E28E-3041-8AE9-FDB8-AF6367BE1A25}"/>
              </a:ext>
            </a:extLst>
          </p:cNvPr>
          <p:cNvSpPr txBox="1"/>
          <p:nvPr/>
        </p:nvSpPr>
        <p:spPr>
          <a:xfrm>
            <a:off x="101599" y="6644889"/>
            <a:ext cx="11941072"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a:t>
            </a:r>
            <a:r>
              <a:rPr lang="fr-FR" sz="900" b="0" u="none" strike="noStrike" baseline="0" dirty="0">
                <a:latin typeface="ArialMT"/>
              </a:rPr>
              <a:t>JBD</a:t>
            </a:r>
            <a:r>
              <a:rPr lang="fr-FR" sz="900" dirty="0">
                <a:latin typeface="ArialMT"/>
              </a:rPr>
              <a:t>, 2025.</a:t>
            </a:r>
            <a:endParaRPr lang="fr-FR" sz="900" dirty="0"/>
          </a:p>
        </p:txBody>
      </p:sp>
      <p:pic>
        <p:nvPicPr>
          <p:cNvPr id="3" name="Image 2">
            <a:extLst>
              <a:ext uri="{FF2B5EF4-FFF2-40B4-BE49-F238E27FC236}">
                <a16:creationId xmlns:a16="http://schemas.microsoft.com/office/drawing/2014/main" id="{D4D8B9E8-10E2-AFFE-4AA0-E82563DF9F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600" y="723603"/>
            <a:ext cx="11941071" cy="5974749"/>
          </a:xfrm>
          <a:prstGeom prst="rect">
            <a:avLst/>
          </a:prstGeom>
        </p:spPr>
      </p:pic>
      <p:sp>
        <p:nvSpPr>
          <p:cNvPr id="5" name="ZoneTexte 4">
            <a:extLst>
              <a:ext uri="{FF2B5EF4-FFF2-40B4-BE49-F238E27FC236}">
                <a16:creationId xmlns:a16="http://schemas.microsoft.com/office/drawing/2014/main" id="{E101A19D-4E56-67F0-BCA0-AFBF57050C3D}"/>
              </a:ext>
            </a:extLst>
          </p:cNvPr>
          <p:cNvSpPr txBox="1"/>
          <p:nvPr/>
        </p:nvSpPr>
        <p:spPr>
          <a:xfrm>
            <a:off x="7068409" y="78566"/>
            <a:ext cx="4093749" cy="615553"/>
          </a:xfrm>
          <a:prstGeom prst="rect">
            <a:avLst/>
          </a:prstGeom>
          <a:solidFill>
            <a:srgbClr val="FFFF00"/>
          </a:solidFill>
          <a:ln w="38100">
            <a:solidFill>
              <a:srgbClr val="FFC000"/>
            </a:solidFill>
          </a:ln>
        </p:spPr>
        <p:txBody>
          <a:bodyPr wrap="none" rtlCol="0">
            <a:spAutoFit/>
          </a:bodyPr>
          <a:lstStyle/>
          <a:p>
            <a:r>
              <a:rPr lang="fr-FR" b="1" dirty="0">
                <a:solidFill>
                  <a:srgbClr val="C00000"/>
                </a:solidFill>
              </a:rPr>
              <a:t>12 REPÈRES TEMPORELS À MÉMORISER !</a:t>
            </a:r>
          </a:p>
          <a:p>
            <a:pPr algn="ctr"/>
            <a:r>
              <a:rPr lang="fr-FR" sz="1600" b="1" dirty="0">
                <a:solidFill>
                  <a:srgbClr val="C00000"/>
                </a:solidFill>
              </a:rPr>
              <a:t>13 repères événementiels</a:t>
            </a:r>
          </a:p>
        </p:txBody>
      </p:sp>
      <p:grpSp>
        <p:nvGrpSpPr>
          <p:cNvPr id="36" name="Groupe 35">
            <a:extLst>
              <a:ext uri="{FF2B5EF4-FFF2-40B4-BE49-F238E27FC236}">
                <a16:creationId xmlns:a16="http://schemas.microsoft.com/office/drawing/2014/main" id="{D44D3D9C-7D82-BC7B-3639-0DAA2785F96D}"/>
              </a:ext>
            </a:extLst>
          </p:cNvPr>
          <p:cNvGrpSpPr/>
          <p:nvPr/>
        </p:nvGrpSpPr>
        <p:grpSpPr>
          <a:xfrm>
            <a:off x="2147123" y="723603"/>
            <a:ext cx="9425711" cy="523220"/>
            <a:chOff x="2147123" y="723603"/>
            <a:chExt cx="9425711" cy="523220"/>
          </a:xfrm>
        </p:grpSpPr>
        <p:sp>
          <p:nvSpPr>
            <p:cNvPr id="2" name="Rectangle 1">
              <a:extLst>
                <a:ext uri="{FF2B5EF4-FFF2-40B4-BE49-F238E27FC236}">
                  <a16:creationId xmlns:a16="http://schemas.microsoft.com/office/drawing/2014/main" id="{4DF98F08-EEC2-08AE-15EF-D21321E957AB}"/>
                </a:ext>
              </a:extLst>
            </p:cNvPr>
            <p:cNvSpPr/>
            <p:nvPr/>
          </p:nvSpPr>
          <p:spPr>
            <a:xfrm>
              <a:off x="3130798" y="804287"/>
              <a:ext cx="8442036" cy="288648"/>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a:extLst>
                <a:ext uri="{FF2B5EF4-FFF2-40B4-BE49-F238E27FC236}">
                  <a16:creationId xmlns:a16="http://schemas.microsoft.com/office/drawing/2014/main" id="{6E202ED3-D205-E378-0A89-D3054F7A5D51}"/>
                </a:ext>
              </a:extLst>
            </p:cNvPr>
            <p:cNvCxnSpPr>
              <a:cxnSpLocks/>
            </p:cNvCxnSpPr>
            <p:nvPr/>
          </p:nvCxnSpPr>
          <p:spPr>
            <a:xfrm flipH="1">
              <a:off x="2941452" y="943095"/>
              <a:ext cx="189346" cy="5516"/>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FEA06374-E958-B931-271A-E8D474EDD2EB}"/>
                </a:ext>
              </a:extLst>
            </p:cNvPr>
            <p:cNvSpPr txBox="1"/>
            <p:nvPr/>
          </p:nvSpPr>
          <p:spPr>
            <a:xfrm>
              <a:off x="2147123" y="723603"/>
              <a:ext cx="822036" cy="523220"/>
            </a:xfrm>
            <a:prstGeom prst="rect">
              <a:avLst/>
            </a:prstGeom>
            <a:noFill/>
          </p:spPr>
          <p:txBody>
            <a:bodyPr wrap="square">
              <a:spAutoFit/>
            </a:bodyPr>
            <a:lstStyle/>
            <a:p>
              <a:pPr algn="ctr"/>
              <a:r>
                <a:rPr lang="fr-FR" sz="1400" b="1" dirty="0">
                  <a:solidFill>
                    <a:srgbClr val="C00000"/>
                  </a:solidFill>
                </a:rPr>
                <a:t>GRANDE GUERRE</a:t>
              </a:r>
              <a:endParaRPr lang="fr-FR" sz="1400" b="1" dirty="0"/>
            </a:p>
          </p:txBody>
        </p:sp>
      </p:grpSp>
      <p:sp>
        <p:nvSpPr>
          <p:cNvPr id="16" name="Rectangle 15">
            <a:extLst>
              <a:ext uri="{FF2B5EF4-FFF2-40B4-BE49-F238E27FC236}">
                <a16:creationId xmlns:a16="http://schemas.microsoft.com/office/drawing/2014/main" id="{AA4C4ACD-618F-0BF3-E096-D97E0AD9DBE9}"/>
              </a:ext>
            </a:extLst>
          </p:cNvPr>
          <p:cNvSpPr/>
          <p:nvPr/>
        </p:nvSpPr>
        <p:spPr>
          <a:xfrm>
            <a:off x="6478980" y="2142835"/>
            <a:ext cx="1826034" cy="35974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6E54CC7-A161-EA6D-C03A-0B66913F77CD}"/>
              </a:ext>
            </a:extLst>
          </p:cNvPr>
          <p:cNvSpPr/>
          <p:nvPr/>
        </p:nvSpPr>
        <p:spPr>
          <a:xfrm>
            <a:off x="902097" y="3676424"/>
            <a:ext cx="1499358" cy="34871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238BC806-ECF2-B1B9-FDC0-D52FC533CD8C}"/>
              </a:ext>
            </a:extLst>
          </p:cNvPr>
          <p:cNvSpPr/>
          <p:nvPr/>
        </p:nvSpPr>
        <p:spPr>
          <a:xfrm>
            <a:off x="5946507" y="4530684"/>
            <a:ext cx="1445490" cy="161869"/>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7" name="Groupe 36">
            <a:extLst>
              <a:ext uri="{FF2B5EF4-FFF2-40B4-BE49-F238E27FC236}">
                <a16:creationId xmlns:a16="http://schemas.microsoft.com/office/drawing/2014/main" id="{3F4F19CB-2682-9352-73B5-E6C5A4E762C4}"/>
              </a:ext>
            </a:extLst>
          </p:cNvPr>
          <p:cNvGrpSpPr/>
          <p:nvPr/>
        </p:nvGrpSpPr>
        <p:grpSpPr>
          <a:xfrm>
            <a:off x="166252" y="4105980"/>
            <a:ext cx="12017233" cy="970522"/>
            <a:chOff x="166252" y="4105980"/>
            <a:chExt cx="12017233" cy="970522"/>
          </a:xfrm>
        </p:grpSpPr>
        <p:sp>
          <p:nvSpPr>
            <p:cNvPr id="19" name="Rectangle 18">
              <a:extLst>
                <a:ext uri="{FF2B5EF4-FFF2-40B4-BE49-F238E27FC236}">
                  <a16:creationId xmlns:a16="http://schemas.microsoft.com/office/drawing/2014/main" id="{E45CFCB0-1DC5-B922-41C3-23D7BF94EA66}"/>
                </a:ext>
              </a:extLst>
            </p:cNvPr>
            <p:cNvSpPr/>
            <p:nvPr/>
          </p:nvSpPr>
          <p:spPr>
            <a:xfrm>
              <a:off x="166252" y="4787854"/>
              <a:ext cx="11857947" cy="288648"/>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avec flèche 19">
              <a:extLst>
                <a:ext uri="{FF2B5EF4-FFF2-40B4-BE49-F238E27FC236}">
                  <a16:creationId xmlns:a16="http://schemas.microsoft.com/office/drawing/2014/main" id="{585AC31D-359B-F32A-3F75-345D38499E9D}"/>
                </a:ext>
              </a:extLst>
            </p:cNvPr>
            <p:cNvCxnSpPr>
              <a:cxnSpLocks/>
            </p:cNvCxnSpPr>
            <p:nvPr/>
          </p:nvCxnSpPr>
          <p:spPr>
            <a:xfrm flipV="1">
              <a:off x="9769450" y="4519529"/>
              <a:ext cx="0" cy="273785"/>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77B42C11-867E-DA97-63B4-F95698FEFA4E}"/>
                </a:ext>
              </a:extLst>
            </p:cNvPr>
            <p:cNvSpPr txBox="1"/>
            <p:nvPr/>
          </p:nvSpPr>
          <p:spPr>
            <a:xfrm>
              <a:off x="9485580" y="4105980"/>
              <a:ext cx="2697905" cy="523220"/>
            </a:xfrm>
            <a:prstGeom prst="rect">
              <a:avLst/>
            </a:prstGeom>
            <a:noFill/>
          </p:spPr>
          <p:txBody>
            <a:bodyPr wrap="square">
              <a:spAutoFit/>
            </a:bodyPr>
            <a:lstStyle/>
            <a:p>
              <a:pPr algn="ctr"/>
              <a:r>
                <a:rPr lang="fr-FR" sz="1400" b="1" dirty="0">
                  <a:solidFill>
                    <a:srgbClr val="C00000"/>
                  </a:solidFill>
                </a:rPr>
                <a:t>SECONDE GUERRE MONDIALE</a:t>
              </a:r>
            </a:p>
            <a:p>
              <a:pPr algn="ctr"/>
              <a:r>
                <a:rPr lang="fr-FR" sz="1400" b="1" dirty="0">
                  <a:solidFill>
                    <a:srgbClr val="C00000"/>
                  </a:solidFill>
                </a:rPr>
                <a:t>&amp; Génocides des Juifs et Tsiganes</a:t>
              </a:r>
              <a:endParaRPr lang="fr-FR" sz="1400" b="1" dirty="0"/>
            </a:p>
          </p:txBody>
        </p:sp>
      </p:grpSp>
      <p:sp>
        <p:nvSpPr>
          <p:cNvPr id="28" name="Rectangle 27">
            <a:extLst>
              <a:ext uri="{FF2B5EF4-FFF2-40B4-BE49-F238E27FC236}">
                <a16:creationId xmlns:a16="http://schemas.microsoft.com/office/drawing/2014/main" id="{D77F4F75-F7CD-8000-2C3B-698777B855BE}"/>
              </a:ext>
            </a:extLst>
          </p:cNvPr>
          <p:cNvSpPr/>
          <p:nvPr/>
        </p:nvSpPr>
        <p:spPr>
          <a:xfrm>
            <a:off x="2447636" y="6371766"/>
            <a:ext cx="1385456" cy="326587"/>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01863F2F-5471-F2ED-EAD0-BC162896F1FD}"/>
              </a:ext>
            </a:extLst>
          </p:cNvPr>
          <p:cNvSpPr/>
          <p:nvPr/>
        </p:nvSpPr>
        <p:spPr>
          <a:xfrm>
            <a:off x="4387271" y="3489530"/>
            <a:ext cx="1884220" cy="144835"/>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A42273EA-DB36-CE32-569A-5F359ADFD0BB}"/>
              </a:ext>
            </a:extLst>
          </p:cNvPr>
          <p:cNvSpPr/>
          <p:nvPr/>
        </p:nvSpPr>
        <p:spPr>
          <a:xfrm>
            <a:off x="443344" y="6167572"/>
            <a:ext cx="1847273" cy="142839"/>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E6C22949-D08A-B111-D75D-0CA6468B2E24}"/>
              </a:ext>
            </a:extLst>
          </p:cNvPr>
          <p:cNvSpPr/>
          <p:nvPr/>
        </p:nvSpPr>
        <p:spPr>
          <a:xfrm>
            <a:off x="7658100" y="5839222"/>
            <a:ext cx="793750" cy="288648"/>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6A279188-02EA-932B-9F36-D6DBEFCC241C}"/>
              </a:ext>
            </a:extLst>
          </p:cNvPr>
          <p:cNvSpPr/>
          <p:nvPr/>
        </p:nvSpPr>
        <p:spPr>
          <a:xfrm>
            <a:off x="9587921" y="6377813"/>
            <a:ext cx="1385456" cy="32054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568DA0F0-8EAC-1A2A-8812-95696E8F264F}"/>
              </a:ext>
            </a:extLst>
          </p:cNvPr>
          <p:cNvSpPr/>
          <p:nvPr/>
        </p:nvSpPr>
        <p:spPr>
          <a:xfrm>
            <a:off x="10388022" y="5749878"/>
            <a:ext cx="828000" cy="32054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61C5E014-E28B-C3AE-499E-6779CFCE9664}"/>
              </a:ext>
            </a:extLst>
          </p:cNvPr>
          <p:cNvSpPr/>
          <p:nvPr/>
        </p:nvSpPr>
        <p:spPr>
          <a:xfrm>
            <a:off x="5900466" y="3976166"/>
            <a:ext cx="1757634" cy="32054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6B653BEE-9BBC-92BE-6170-DC1C78841473}"/>
              </a:ext>
            </a:extLst>
          </p:cNvPr>
          <p:cNvSpPr/>
          <p:nvPr/>
        </p:nvSpPr>
        <p:spPr>
          <a:xfrm>
            <a:off x="10973377" y="6249041"/>
            <a:ext cx="1069294" cy="43200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hlinkClick r:id="rId3" action="ppaction://hlinksldjump"/>
            <a:extLst>
              <a:ext uri="{FF2B5EF4-FFF2-40B4-BE49-F238E27FC236}">
                <a16:creationId xmlns:a16="http://schemas.microsoft.com/office/drawing/2014/main" id="{DDC2A40E-A3E4-B215-4B49-B1D2ABFC7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25" name="Groupe 24">
            <a:extLst>
              <a:ext uri="{FF2B5EF4-FFF2-40B4-BE49-F238E27FC236}">
                <a16:creationId xmlns:a16="http://schemas.microsoft.com/office/drawing/2014/main" id="{CB4552A4-5C8B-8AF1-6B39-EC431F1673E1}"/>
              </a:ext>
            </a:extLst>
          </p:cNvPr>
          <p:cNvGrpSpPr/>
          <p:nvPr/>
        </p:nvGrpSpPr>
        <p:grpSpPr>
          <a:xfrm>
            <a:off x="7949409" y="3284348"/>
            <a:ext cx="4120949" cy="841918"/>
            <a:chOff x="7761917" y="3284348"/>
            <a:chExt cx="4120949" cy="841918"/>
          </a:xfrm>
        </p:grpSpPr>
        <p:sp>
          <p:nvSpPr>
            <p:cNvPr id="4" name="ZoneTexte 3">
              <a:extLst>
                <a:ext uri="{FF2B5EF4-FFF2-40B4-BE49-F238E27FC236}">
                  <a16:creationId xmlns:a16="http://schemas.microsoft.com/office/drawing/2014/main" id="{35E10F27-25BC-6D56-5EA2-30B0EFFB0027}"/>
                </a:ext>
              </a:extLst>
            </p:cNvPr>
            <p:cNvSpPr txBox="1"/>
            <p:nvPr/>
          </p:nvSpPr>
          <p:spPr>
            <a:xfrm>
              <a:off x="8557767" y="3748022"/>
              <a:ext cx="3323460" cy="307777"/>
            </a:xfrm>
            <a:prstGeom prst="rect">
              <a:avLst/>
            </a:prstGeom>
            <a:noFill/>
          </p:spPr>
          <p:txBody>
            <a:bodyPr wrap="square">
              <a:spAutoFit/>
            </a:bodyPr>
            <a:lstStyle/>
            <a:p>
              <a:r>
                <a:rPr lang="fr-FR" sz="1400" i="1" dirty="0"/>
                <a:t>Évaluation sur les 13 repères événementiels</a:t>
              </a:r>
            </a:p>
          </p:txBody>
        </p:sp>
        <p:sp>
          <p:nvSpPr>
            <p:cNvPr id="22" name="Rectangle 21">
              <a:extLst>
                <a:ext uri="{FF2B5EF4-FFF2-40B4-BE49-F238E27FC236}">
                  <a16:creationId xmlns:a16="http://schemas.microsoft.com/office/drawing/2014/main" id="{4917E8F0-3C76-ACC3-6BE8-2806CE2A0C8D}"/>
                </a:ext>
              </a:extLst>
            </p:cNvPr>
            <p:cNvSpPr/>
            <p:nvPr/>
          </p:nvSpPr>
          <p:spPr>
            <a:xfrm>
              <a:off x="8387046" y="3293860"/>
              <a:ext cx="3457662" cy="81013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71ED5669-F498-3F48-F92B-D63ED03022C3}"/>
                </a:ext>
              </a:extLst>
            </p:cNvPr>
            <p:cNvSpPr txBox="1"/>
            <p:nvPr/>
          </p:nvSpPr>
          <p:spPr>
            <a:xfrm>
              <a:off x="9753822" y="3378690"/>
              <a:ext cx="1353256" cy="338554"/>
            </a:xfrm>
            <a:prstGeom prst="rect">
              <a:avLst/>
            </a:prstGeom>
            <a:noFill/>
          </p:spPr>
          <p:txBody>
            <a:bodyPr wrap="none" rtlCol="0">
              <a:spAutoFit/>
            </a:bodyPr>
            <a:lstStyle/>
            <a:p>
              <a:r>
                <a:rPr lang="fr-FR" sz="1600" i="1" dirty="0"/>
                <a:t>Durée : 15 mn</a:t>
              </a:r>
            </a:p>
          </p:txBody>
        </p:sp>
        <p:sp>
          <p:nvSpPr>
            <p:cNvPr id="13" name="ZoneTexte 12">
              <a:extLst>
                <a:ext uri="{FF2B5EF4-FFF2-40B4-BE49-F238E27FC236}">
                  <a16:creationId xmlns:a16="http://schemas.microsoft.com/office/drawing/2014/main" id="{706AD8DB-F5E3-BAC4-0E23-9A193A4CB87F}"/>
                </a:ext>
              </a:extLst>
            </p:cNvPr>
            <p:cNvSpPr txBox="1"/>
            <p:nvPr/>
          </p:nvSpPr>
          <p:spPr>
            <a:xfrm>
              <a:off x="8562470" y="3359740"/>
              <a:ext cx="1191352" cy="369332"/>
            </a:xfrm>
            <a:prstGeom prst="rect">
              <a:avLst/>
            </a:prstGeom>
            <a:noFill/>
          </p:spPr>
          <p:txBody>
            <a:bodyPr wrap="none" rtlCol="0">
              <a:spAutoFit/>
            </a:bodyPr>
            <a:lstStyle/>
            <a:p>
              <a:r>
                <a:rPr lang="fr-FR" b="1" dirty="0">
                  <a:solidFill>
                    <a:srgbClr val="7030A0"/>
                  </a:solidFill>
                </a:rPr>
                <a:t>EN CLASSE</a:t>
              </a:r>
            </a:p>
          </p:txBody>
        </p:sp>
        <p:sp>
          <p:nvSpPr>
            <p:cNvPr id="14" name="ZoneTexte 13">
              <a:extLst>
                <a:ext uri="{FF2B5EF4-FFF2-40B4-BE49-F238E27FC236}">
                  <a16:creationId xmlns:a16="http://schemas.microsoft.com/office/drawing/2014/main" id="{1209BDF2-541A-CB30-E7E0-51784EE8C65F}"/>
                </a:ext>
              </a:extLst>
            </p:cNvPr>
            <p:cNvSpPr txBox="1"/>
            <p:nvPr/>
          </p:nvSpPr>
          <p:spPr>
            <a:xfrm>
              <a:off x="11068219" y="3378690"/>
              <a:ext cx="814647" cy="338554"/>
            </a:xfrm>
            <a:prstGeom prst="rect">
              <a:avLst/>
            </a:prstGeom>
            <a:noFill/>
          </p:spPr>
          <p:txBody>
            <a:bodyPr wrap="none" rtlCol="0">
              <a:spAutoFit/>
            </a:bodyPr>
            <a:lstStyle/>
            <a:p>
              <a:r>
                <a:rPr lang="fr-FR" sz="1600" b="1" dirty="0">
                  <a:solidFill>
                    <a:srgbClr val="FF0000"/>
                  </a:solidFill>
                </a:rPr>
                <a:t>COEF. 1</a:t>
              </a:r>
            </a:p>
          </p:txBody>
        </p:sp>
        <p:pic>
          <p:nvPicPr>
            <p:cNvPr id="6" name="Image 5">
              <a:extLst>
                <a:ext uri="{FF2B5EF4-FFF2-40B4-BE49-F238E27FC236}">
                  <a16:creationId xmlns:a16="http://schemas.microsoft.com/office/drawing/2014/main" id="{4E58F72C-9E8B-EB85-7D59-D16F63A076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1917" y="3284348"/>
              <a:ext cx="835642" cy="841918"/>
            </a:xfrm>
            <a:prstGeom prst="rect">
              <a:avLst/>
            </a:prstGeom>
          </p:spPr>
        </p:pic>
      </p:grpSp>
      <p:grpSp>
        <p:nvGrpSpPr>
          <p:cNvPr id="42" name="Groupe 41">
            <a:extLst>
              <a:ext uri="{FF2B5EF4-FFF2-40B4-BE49-F238E27FC236}">
                <a16:creationId xmlns:a16="http://schemas.microsoft.com/office/drawing/2014/main" id="{57CD5BBE-CE04-6D20-E6B2-48DFB089683C}"/>
              </a:ext>
            </a:extLst>
          </p:cNvPr>
          <p:cNvGrpSpPr/>
          <p:nvPr/>
        </p:nvGrpSpPr>
        <p:grpSpPr>
          <a:xfrm>
            <a:off x="5132346" y="18906"/>
            <a:ext cx="992577" cy="496693"/>
            <a:chOff x="5420375" y="-32725"/>
            <a:chExt cx="992577" cy="496693"/>
          </a:xfrm>
        </p:grpSpPr>
        <p:pic>
          <p:nvPicPr>
            <p:cNvPr id="24" name="Image 23">
              <a:hlinkClick r:id="rId6" action="ppaction://hlinksldjump"/>
              <a:extLst>
                <a:ext uri="{FF2B5EF4-FFF2-40B4-BE49-F238E27FC236}">
                  <a16:creationId xmlns:a16="http://schemas.microsoft.com/office/drawing/2014/main" id="{1BB6BA8E-C431-E495-12E5-C0F2653F71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5447413" y="156175"/>
              <a:ext cx="275110" cy="307779"/>
            </a:xfrm>
            <a:prstGeom prst="rect">
              <a:avLst/>
            </a:prstGeom>
          </p:spPr>
        </p:pic>
        <p:sp>
          <p:nvSpPr>
            <p:cNvPr id="26" name="ZoneTexte 25">
              <a:extLst>
                <a:ext uri="{FF2B5EF4-FFF2-40B4-BE49-F238E27FC236}">
                  <a16:creationId xmlns:a16="http://schemas.microsoft.com/office/drawing/2014/main" id="{FA461C09-3498-FAA4-785F-C11B53ABB176}"/>
                </a:ext>
              </a:extLst>
            </p:cNvPr>
            <p:cNvSpPr txBox="1"/>
            <p:nvPr/>
          </p:nvSpPr>
          <p:spPr>
            <a:xfrm>
              <a:off x="5647938" y="-21678"/>
              <a:ext cx="765014" cy="48564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Marche à la guerre</a:t>
              </a:r>
            </a:p>
          </p:txBody>
        </p:sp>
        <p:pic>
          <p:nvPicPr>
            <p:cNvPr id="41" name="Image 40">
              <a:hlinkClick r:id="rId6" action="ppaction://hlinksldjump"/>
              <a:extLst>
                <a:ext uri="{FF2B5EF4-FFF2-40B4-BE49-F238E27FC236}">
                  <a16:creationId xmlns:a16="http://schemas.microsoft.com/office/drawing/2014/main" id="{787442AC-02B1-DFC4-BFB1-5B13D7664F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20375" y="-32725"/>
              <a:ext cx="329186" cy="329186"/>
            </a:xfrm>
            <a:prstGeom prst="rect">
              <a:avLst/>
            </a:prstGeom>
          </p:spPr>
        </p:pic>
      </p:grpSp>
      <p:grpSp>
        <p:nvGrpSpPr>
          <p:cNvPr id="21" name="Groupe 20">
            <a:extLst>
              <a:ext uri="{FF2B5EF4-FFF2-40B4-BE49-F238E27FC236}">
                <a16:creationId xmlns:a16="http://schemas.microsoft.com/office/drawing/2014/main" id="{F232D5F2-2A60-094D-1ED8-2A5E956C03C1}"/>
              </a:ext>
            </a:extLst>
          </p:cNvPr>
          <p:cNvGrpSpPr/>
          <p:nvPr/>
        </p:nvGrpSpPr>
        <p:grpSpPr>
          <a:xfrm>
            <a:off x="6120087" y="4988"/>
            <a:ext cx="934109" cy="496679"/>
            <a:chOff x="5420375" y="-32725"/>
            <a:chExt cx="934109" cy="496679"/>
          </a:xfrm>
        </p:grpSpPr>
        <p:pic>
          <p:nvPicPr>
            <p:cNvPr id="27" name="Image 26">
              <a:hlinkClick r:id="rId6" action="ppaction://hlinksldjump"/>
              <a:extLst>
                <a:ext uri="{FF2B5EF4-FFF2-40B4-BE49-F238E27FC236}">
                  <a16:creationId xmlns:a16="http://schemas.microsoft.com/office/drawing/2014/main" id="{AE1FC73D-4B80-E1B4-6706-94F2313DFF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5447413" y="156175"/>
              <a:ext cx="275110" cy="307779"/>
            </a:xfrm>
            <a:prstGeom prst="rect">
              <a:avLst/>
            </a:prstGeom>
          </p:spPr>
        </p:pic>
        <p:sp>
          <p:nvSpPr>
            <p:cNvPr id="38" name="ZoneTexte 37">
              <a:extLst>
                <a:ext uri="{FF2B5EF4-FFF2-40B4-BE49-F238E27FC236}">
                  <a16:creationId xmlns:a16="http://schemas.microsoft.com/office/drawing/2014/main" id="{A47313AF-0D40-80FC-E6E1-B9089ED975CC}"/>
                </a:ext>
              </a:extLst>
            </p:cNvPr>
            <p:cNvSpPr txBox="1"/>
            <p:nvPr/>
          </p:nvSpPr>
          <p:spPr>
            <a:xfrm>
              <a:off x="5666988" y="6897"/>
              <a:ext cx="687496" cy="357406"/>
            </a:xfrm>
            <a:prstGeom prst="rect">
              <a:avLst/>
            </a:prstGeom>
            <a:noFill/>
          </p:spPr>
          <p:txBody>
            <a:bodyPr wrap="square" rtlCol="0">
              <a:spAutoFit/>
            </a:bodyPr>
            <a:lstStyle/>
            <a:p>
              <a:pPr algn="ctr">
                <a:lnSpc>
                  <a:spcPts val="1000"/>
                </a:lnSpc>
              </a:pPr>
              <a:r>
                <a:rPr lang="fr-FR" sz="1200" b="1" dirty="0">
                  <a:solidFill>
                    <a:srgbClr val="FF0000"/>
                  </a:solidFill>
                  <a:latin typeface="Calibri" panose="020F0502020204030204" pitchFamily="34" charset="0"/>
                  <a:cs typeface="Calibri" panose="020F0502020204030204" pitchFamily="34" charset="0"/>
                </a:rPr>
                <a:t>Séance</a:t>
              </a:r>
            </a:p>
            <a:p>
              <a:pPr algn="ctr">
                <a:lnSpc>
                  <a:spcPts val="1000"/>
                </a:lnSpc>
              </a:pPr>
              <a:r>
                <a:rPr lang="fr-FR" sz="1200" b="1" dirty="0">
                  <a:solidFill>
                    <a:srgbClr val="FF0000"/>
                  </a:solidFill>
                  <a:latin typeface="Calibri" panose="020F0502020204030204" pitchFamily="34" charset="0"/>
                  <a:cs typeface="Calibri" panose="020F0502020204030204" pitchFamily="34" charset="0"/>
                </a:rPr>
                <a:t>2</a:t>
              </a:r>
            </a:p>
          </p:txBody>
        </p:sp>
        <p:pic>
          <p:nvPicPr>
            <p:cNvPr id="39" name="Image 38">
              <a:hlinkClick r:id="rId9" action="ppaction://hlinksldjump"/>
              <a:extLst>
                <a:ext uri="{FF2B5EF4-FFF2-40B4-BE49-F238E27FC236}">
                  <a16:creationId xmlns:a16="http://schemas.microsoft.com/office/drawing/2014/main" id="{96C7980A-29AD-3BB4-6F2A-3156A037D2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20375" y="-32725"/>
              <a:ext cx="329186" cy="329186"/>
            </a:xfrm>
            <a:prstGeom prst="rect">
              <a:avLst/>
            </a:prstGeom>
          </p:spPr>
        </p:pic>
      </p:grpSp>
    </p:spTree>
    <p:extLst>
      <p:ext uri="{BB962C8B-B14F-4D97-AF65-F5344CB8AC3E}">
        <p14:creationId xmlns:p14="http://schemas.microsoft.com/office/powerpoint/2010/main" val="232536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80">
                                          <p:stCondLst>
                                            <p:cond delay="0"/>
                                          </p:stCondLst>
                                        </p:cTn>
                                        <p:tgtEl>
                                          <p:spTgt spid="36"/>
                                        </p:tgtEl>
                                      </p:cBhvr>
                                    </p:animEffect>
                                    <p:anim calcmode="lin" valueType="num">
                                      <p:cBhvr>
                                        <p:cTn id="8"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13" dur="26">
                                          <p:stCondLst>
                                            <p:cond delay="650"/>
                                          </p:stCondLst>
                                        </p:cTn>
                                        <p:tgtEl>
                                          <p:spTgt spid="36"/>
                                        </p:tgtEl>
                                      </p:cBhvr>
                                      <p:to x="100000" y="60000"/>
                                    </p:animScale>
                                    <p:animScale>
                                      <p:cBhvr>
                                        <p:cTn id="14" dur="166" decel="50000">
                                          <p:stCondLst>
                                            <p:cond delay="676"/>
                                          </p:stCondLst>
                                        </p:cTn>
                                        <p:tgtEl>
                                          <p:spTgt spid="36"/>
                                        </p:tgtEl>
                                      </p:cBhvr>
                                      <p:to x="100000" y="100000"/>
                                    </p:animScale>
                                    <p:animScale>
                                      <p:cBhvr>
                                        <p:cTn id="15" dur="26">
                                          <p:stCondLst>
                                            <p:cond delay="1312"/>
                                          </p:stCondLst>
                                        </p:cTn>
                                        <p:tgtEl>
                                          <p:spTgt spid="36"/>
                                        </p:tgtEl>
                                      </p:cBhvr>
                                      <p:to x="100000" y="80000"/>
                                    </p:animScale>
                                    <p:animScale>
                                      <p:cBhvr>
                                        <p:cTn id="16" dur="166" decel="50000">
                                          <p:stCondLst>
                                            <p:cond delay="1338"/>
                                          </p:stCondLst>
                                        </p:cTn>
                                        <p:tgtEl>
                                          <p:spTgt spid="36"/>
                                        </p:tgtEl>
                                      </p:cBhvr>
                                      <p:to x="100000" y="100000"/>
                                    </p:animScale>
                                    <p:animScale>
                                      <p:cBhvr>
                                        <p:cTn id="17" dur="26">
                                          <p:stCondLst>
                                            <p:cond delay="1642"/>
                                          </p:stCondLst>
                                        </p:cTn>
                                        <p:tgtEl>
                                          <p:spTgt spid="36"/>
                                        </p:tgtEl>
                                      </p:cBhvr>
                                      <p:to x="100000" y="90000"/>
                                    </p:animScale>
                                    <p:animScale>
                                      <p:cBhvr>
                                        <p:cTn id="18" dur="166" decel="50000">
                                          <p:stCondLst>
                                            <p:cond delay="1668"/>
                                          </p:stCondLst>
                                        </p:cTn>
                                        <p:tgtEl>
                                          <p:spTgt spid="36"/>
                                        </p:tgtEl>
                                      </p:cBhvr>
                                      <p:to x="100000" y="100000"/>
                                    </p:animScale>
                                    <p:animScale>
                                      <p:cBhvr>
                                        <p:cTn id="19" dur="26">
                                          <p:stCondLst>
                                            <p:cond delay="1808"/>
                                          </p:stCondLst>
                                        </p:cTn>
                                        <p:tgtEl>
                                          <p:spTgt spid="36"/>
                                        </p:tgtEl>
                                      </p:cBhvr>
                                      <p:to x="100000" y="95000"/>
                                    </p:animScale>
                                    <p:animScale>
                                      <p:cBhvr>
                                        <p:cTn id="20" dur="166" decel="50000">
                                          <p:stCondLst>
                                            <p:cond delay="1834"/>
                                          </p:stCondLst>
                                        </p:cTn>
                                        <p:tgtEl>
                                          <p:spTgt spid="3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80">
                                          <p:stCondLst>
                                            <p:cond delay="0"/>
                                          </p:stCondLst>
                                        </p:cTn>
                                        <p:tgtEl>
                                          <p:spTgt spid="16"/>
                                        </p:tgtEl>
                                      </p:cBhvr>
                                    </p:animEffect>
                                    <p:anim calcmode="lin" valueType="num">
                                      <p:cBhvr>
                                        <p:cTn id="2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1" dur="26">
                                          <p:stCondLst>
                                            <p:cond delay="650"/>
                                          </p:stCondLst>
                                        </p:cTn>
                                        <p:tgtEl>
                                          <p:spTgt spid="16"/>
                                        </p:tgtEl>
                                      </p:cBhvr>
                                      <p:to x="100000" y="60000"/>
                                    </p:animScale>
                                    <p:animScale>
                                      <p:cBhvr>
                                        <p:cTn id="32" dur="166" decel="50000">
                                          <p:stCondLst>
                                            <p:cond delay="676"/>
                                          </p:stCondLst>
                                        </p:cTn>
                                        <p:tgtEl>
                                          <p:spTgt spid="16"/>
                                        </p:tgtEl>
                                      </p:cBhvr>
                                      <p:to x="100000" y="100000"/>
                                    </p:animScale>
                                    <p:animScale>
                                      <p:cBhvr>
                                        <p:cTn id="33" dur="26">
                                          <p:stCondLst>
                                            <p:cond delay="1312"/>
                                          </p:stCondLst>
                                        </p:cTn>
                                        <p:tgtEl>
                                          <p:spTgt spid="16"/>
                                        </p:tgtEl>
                                      </p:cBhvr>
                                      <p:to x="100000" y="80000"/>
                                    </p:animScale>
                                    <p:animScale>
                                      <p:cBhvr>
                                        <p:cTn id="34" dur="166" decel="50000">
                                          <p:stCondLst>
                                            <p:cond delay="1338"/>
                                          </p:stCondLst>
                                        </p:cTn>
                                        <p:tgtEl>
                                          <p:spTgt spid="16"/>
                                        </p:tgtEl>
                                      </p:cBhvr>
                                      <p:to x="100000" y="100000"/>
                                    </p:animScale>
                                    <p:animScale>
                                      <p:cBhvr>
                                        <p:cTn id="35" dur="26">
                                          <p:stCondLst>
                                            <p:cond delay="1642"/>
                                          </p:stCondLst>
                                        </p:cTn>
                                        <p:tgtEl>
                                          <p:spTgt spid="16"/>
                                        </p:tgtEl>
                                      </p:cBhvr>
                                      <p:to x="100000" y="90000"/>
                                    </p:animScale>
                                    <p:animScale>
                                      <p:cBhvr>
                                        <p:cTn id="36" dur="166" decel="50000">
                                          <p:stCondLst>
                                            <p:cond delay="1668"/>
                                          </p:stCondLst>
                                        </p:cTn>
                                        <p:tgtEl>
                                          <p:spTgt spid="16"/>
                                        </p:tgtEl>
                                      </p:cBhvr>
                                      <p:to x="100000" y="100000"/>
                                    </p:animScale>
                                    <p:animScale>
                                      <p:cBhvr>
                                        <p:cTn id="37" dur="26">
                                          <p:stCondLst>
                                            <p:cond delay="1808"/>
                                          </p:stCondLst>
                                        </p:cTn>
                                        <p:tgtEl>
                                          <p:spTgt spid="16"/>
                                        </p:tgtEl>
                                      </p:cBhvr>
                                      <p:to x="100000" y="95000"/>
                                    </p:animScale>
                                    <p:animScale>
                                      <p:cBhvr>
                                        <p:cTn id="38" dur="166" decel="50000">
                                          <p:stCondLst>
                                            <p:cond delay="1834"/>
                                          </p:stCondLst>
                                        </p:cTn>
                                        <p:tgtEl>
                                          <p:spTgt spid="1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80">
                                          <p:stCondLst>
                                            <p:cond delay="0"/>
                                          </p:stCondLst>
                                        </p:cTn>
                                        <p:tgtEl>
                                          <p:spTgt spid="17"/>
                                        </p:tgtEl>
                                      </p:cBhvr>
                                    </p:animEffect>
                                    <p:anim calcmode="lin" valueType="num">
                                      <p:cBhvr>
                                        <p:cTn id="4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9" dur="26">
                                          <p:stCondLst>
                                            <p:cond delay="650"/>
                                          </p:stCondLst>
                                        </p:cTn>
                                        <p:tgtEl>
                                          <p:spTgt spid="17"/>
                                        </p:tgtEl>
                                      </p:cBhvr>
                                      <p:to x="100000" y="60000"/>
                                    </p:animScale>
                                    <p:animScale>
                                      <p:cBhvr>
                                        <p:cTn id="50" dur="166" decel="50000">
                                          <p:stCondLst>
                                            <p:cond delay="676"/>
                                          </p:stCondLst>
                                        </p:cTn>
                                        <p:tgtEl>
                                          <p:spTgt spid="17"/>
                                        </p:tgtEl>
                                      </p:cBhvr>
                                      <p:to x="100000" y="100000"/>
                                    </p:animScale>
                                    <p:animScale>
                                      <p:cBhvr>
                                        <p:cTn id="51" dur="26">
                                          <p:stCondLst>
                                            <p:cond delay="1312"/>
                                          </p:stCondLst>
                                        </p:cTn>
                                        <p:tgtEl>
                                          <p:spTgt spid="17"/>
                                        </p:tgtEl>
                                      </p:cBhvr>
                                      <p:to x="100000" y="80000"/>
                                    </p:animScale>
                                    <p:animScale>
                                      <p:cBhvr>
                                        <p:cTn id="52" dur="166" decel="50000">
                                          <p:stCondLst>
                                            <p:cond delay="1338"/>
                                          </p:stCondLst>
                                        </p:cTn>
                                        <p:tgtEl>
                                          <p:spTgt spid="17"/>
                                        </p:tgtEl>
                                      </p:cBhvr>
                                      <p:to x="100000" y="100000"/>
                                    </p:animScale>
                                    <p:animScale>
                                      <p:cBhvr>
                                        <p:cTn id="53" dur="26">
                                          <p:stCondLst>
                                            <p:cond delay="1642"/>
                                          </p:stCondLst>
                                        </p:cTn>
                                        <p:tgtEl>
                                          <p:spTgt spid="17"/>
                                        </p:tgtEl>
                                      </p:cBhvr>
                                      <p:to x="100000" y="90000"/>
                                    </p:animScale>
                                    <p:animScale>
                                      <p:cBhvr>
                                        <p:cTn id="54" dur="166" decel="50000">
                                          <p:stCondLst>
                                            <p:cond delay="1668"/>
                                          </p:stCondLst>
                                        </p:cTn>
                                        <p:tgtEl>
                                          <p:spTgt spid="17"/>
                                        </p:tgtEl>
                                      </p:cBhvr>
                                      <p:to x="100000" y="100000"/>
                                    </p:animScale>
                                    <p:animScale>
                                      <p:cBhvr>
                                        <p:cTn id="55" dur="26">
                                          <p:stCondLst>
                                            <p:cond delay="1808"/>
                                          </p:stCondLst>
                                        </p:cTn>
                                        <p:tgtEl>
                                          <p:spTgt spid="17"/>
                                        </p:tgtEl>
                                      </p:cBhvr>
                                      <p:to x="100000" y="95000"/>
                                    </p:animScale>
                                    <p:animScale>
                                      <p:cBhvr>
                                        <p:cTn id="56" dur="166" decel="50000">
                                          <p:stCondLst>
                                            <p:cond delay="1834"/>
                                          </p:stCondLst>
                                        </p:cTn>
                                        <p:tgtEl>
                                          <p:spTgt spid="1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down)">
                                      <p:cBhvr>
                                        <p:cTn id="61" dur="580">
                                          <p:stCondLst>
                                            <p:cond delay="0"/>
                                          </p:stCondLst>
                                        </p:cTn>
                                        <p:tgtEl>
                                          <p:spTgt spid="29"/>
                                        </p:tgtEl>
                                      </p:cBhvr>
                                    </p:animEffect>
                                    <p:anim calcmode="lin" valueType="num">
                                      <p:cBhvr>
                                        <p:cTn id="62"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67" dur="26">
                                          <p:stCondLst>
                                            <p:cond delay="650"/>
                                          </p:stCondLst>
                                        </p:cTn>
                                        <p:tgtEl>
                                          <p:spTgt spid="29"/>
                                        </p:tgtEl>
                                      </p:cBhvr>
                                      <p:to x="100000" y="60000"/>
                                    </p:animScale>
                                    <p:animScale>
                                      <p:cBhvr>
                                        <p:cTn id="68" dur="166" decel="50000">
                                          <p:stCondLst>
                                            <p:cond delay="676"/>
                                          </p:stCondLst>
                                        </p:cTn>
                                        <p:tgtEl>
                                          <p:spTgt spid="29"/>
                                        </p:tgtEl>
                                      </p:cBhvr>
                                      <p:to x="100000" y="100000"/>
                                    </p:animScale>
                                    <p:animScale>
                                      <p:cBhvr>
                                        <p:cTn id="69" dur="26">
                                          <p:stCondLst>
                                            <p:cond delay="1312"/>
                                          </p:stCondLst>
                                        </p:cTn>
                                        <p:tgtEl>
                                          <p:spTgt spid="29"/>
                                        </p:tgtEl>
                                      </p:cBhvr>
                                      <p:to x="100000" y="80000"/>
                                    </p:animScale>
                                    <p:animScale>
                                      <p:cBhvr>
                                        <p:cTn id="70" dur="166" decel="50000">
                                          <p:stCondLst>
                                            <p:cond delay="1338"/>
                                          </p:stCondLst>
                                        </p:cTn>
                                        <p:tgtEl>
                                          <p:spTgt spid="29"/>
                                        </p:tgtEl>
                                      </p:cBhvr>
                                      <p:to x="100000" y="100000"/>
                                    </p:animScale>
                                    <p:animScale>
                                      <p:cBhvr>
                                        <p:cTn id="71" dur="26">
                                          <p:stCondLst>
                                            <p:cond delay="1642"/>
                                          </p:stCondLst>
                                        </p:cTn>
                                        <p:tgtEl>
                                          <p:spTgt spid="29"/>
                                        </p:tgtEl>
                                      </p:cBhvr>
                                      <p:to x="100000" y="90000"/>
                                    </p:animScale>
                                    <p:animScale>
                                      <p:cBhvr>
                                        <p:cTn id="72" dur="166" decel="50000">
                                          <p:stCondLst>
                                            <p:cond delay="1668"/>
                                          </p:stCondLst>
                                        </p:cTn>
                                        <p:tgtEl>
                                          <p:spTgt spid="29"/>
                                        </p:tgtEl>
                                      </p:cBhvr>
                                      <p:to x="100000" y="100000"/>
                                    </p:animScale>
                                    <p:animScale>
                                      <p:cBhvr>
                                        <p:cTn id="73" dur="26">
                                          <p:stCondLst>
                                            <p:cond delay="1808"/>
                                          </p:stCondLst>
                                        </p:cTn>
                                        <p:tgtEl>
                                          <p:spTgt spid="29"/>
                                        </p:tgtEl>
                                      </p:cBhvr>
                                      <p:to x="100000" y="95000"/>
                                    </p:animScale>
                                    <p:animScale>
                                      <p:cBhvr>
                                        <p:cTn id="74" dur="166" decel="50000">
                                          <p:stCondLst>
                                            <p:cond delay="1834"/>
                                          </p:stCondLst>
                                        </p:cTn>
                                        <p:tgtEl>
                                          <p:spTgt spid="29"/>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down)">
                                      <p:cBhvr>
                                        <p:cTn id="79" dur="580">
                                          <p:stCondLst>
                                            <p:cond delay="0"/>
                                          </p:stCondLst>
                                        </p:cTn>
                                        <p:tgtEl>
                                          <p:spTgt spid="18"/>
                                        </p:tgtEl>
                                      </p:cBhvr>
                                    </p:animEffect>
                                    <p:anim calcmode="lin" valueType="num">
                                      <p:cBhvr>
                                        <p:cTn id="8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85" dur="26">
                                          <p:stCondLst>
                                            <p:cond delay="650"/>
                                          </p:stCondLst>
                                        </p:cTn>
                                        <p:tgtEl>
                                          <p:spTgt spid="18"/>
                                        </p:tgtEl>
                                      </p:cBhvr>
                                      <p:to x="100000" y="60000"/>
                                    </p:animScale>
                                    <p:animScale>
                                      <p:cBhvr>
                                        <p:cTn id="86" dur="166" decel="50000">
                                          <p:stCondLst>
                                            <p:cond delay="676"/>
                                          </p:stCondLst>
                                        </p:cTn>
                                        <p:tgtEl>
                                          <p:spTgt spid="18"/>
                                        </p:tgtEl>
                                      </p:cBhvr>
                                      <p:to x="100000" y="100000"/>
                                    </p:animScale>
                                    <p:animScale>
                                      <p:cBhvr>
                                        <p:cTn id="87" dur="26">
                                          <p:stCondLst>
                                            <p:cond delay="1312"/>
                                          </p:stCondLst>
                                        </p:cTn>
                                        <p:tgtEl>
                                          <p:spTgt spid="18"/>
                                        </p:tgtEl>
                                      </p:cBhvr>
                                      <p:to x="100000" y="80000"/>
                                    </p:animScale>
                                    <p:animScale>
                                      <p:cBhvr>
                                        <p:cTn id="88" dur="166" decel="50000">
                                          <p:stCondLst>
                                            <p:cond delay="1338"/>
                                          </p:stCondLst>
                                        </p:cTn>
                                        <p:tgtEl>
                                          <p:spTgt spid="18"/>
                                        </p:tgtEl>
                                      </p:cBhvr>
                                      <p:to x="100000" y="100000"/>
                                    </p:animScale>
                                    <p:animScale>
                                      <p:cBhvr>
                                        <p:cTn id="89" dur="26">
                                          <p:stCondLst>
                                            <p:cond delay="1642"/>
                                          </p:stCondLst>
                                        </p:cTn>
                                        <p:tgtEl>
                                          <p:spTgt spid="18"/>
                                        </p:tgtEl>
                                      </p:cBhvr>
                                      <p:to x="100000" y="90000"/>
                                    </p:animScale>
                                    <p:animScale>
                                      <p:cBhvr>
                                        <p:cTn id="90" dur="166" decel="50000">
                                          <p:stCondLst>
                                            <p:cond delay="1668"/>
                                          </p:stCondLst>
                                        </p:cTn>
                                        <p:tgtEl>
                                          <p:spTgt spid="18"/>
                                        </p:tgtEl>
                                      </p:cBhvr>
                                      <p:to x="100000" y="100000"/>
                                    </p:animScale>
                                    <p:animScale>
                                      <p:cBhvr>
                                        <p:cTn id="91" dur="26">
                                          <p:stCondLst>
                                            <p:cond delay="1808"/>
                                          </p:stCondLst>
                                        </p:cTn>
                                        <p:tgtEl>
                                          <p:spTgt spid="18"/>
                                        </p:tgtEl>
                                      </p:cBhvr>
                                      <p:to x="100000" y="95000"/>
                                    </p:animScale>
                                    <p:animScale>
                                      <p:cBhvr>
                                        <p:cTn id="92" dur="166" decel="50000">
                                          <p:stCondLst>
                                            <p:cond delay="1834"/>
                                          </p:stCondLst>
                                        </p:cTn>
                                        <p:tgtEl>
                                          <p:spTgt spid="18"/>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down)">
                                      <p:cBhvr>
                                        <p:cTn id="97" dur="580">
                                          <p:stCondLst>
                                            <p:cond delay="0"/>
                                          </p:stCondLst>
                                        </p:cTn>
                                        <p:tgtEl>
                                          <p:spTgt spid="37"/>
                                        </p:tgtEl>
                                      </p:cBhvr>
                                    </p:animEffect>
                                    <p:anim calcmode="lin" valueType="num">
                                      <p:cBhvr>
                                        <p:cTn id="98"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103" dur="26">
                                          <p:stCondLst>
                                            <p:cond delay="650"/>
                                          </p:stCondLst>
                                        </p:cTn>
                                        <p:tgtEl>
                                          <p:spTgt spid="37"/>
                                        </p:tgtEl>
                                      </p:cBhvr>
                                      <p:to x="100000" y="60000"/>
                                    </p:animScale>
                                    <p:animScale>
                                      <p:cBhvr>
                                        <p:cTn id="104" dur="166" decel="50000">
                                          <p:stCondLst>
                                            <p:cond delay="676"/>
                                          </p:stCondLst>
                                        </p:cTn>
                                        <p:tgtEl>
                                          <p:spTgt spid="37"/>
                                        </p:tgtEl>
                                      </p:cBhvr>
                                      <p:to x="100000" y="100000"/>
                                    </p:animScale>
                                    <p:animScale>
                                      <p:cBhvr>
                                        <p:cTn id="105" dur="26">
                                          <p:stCondLst>
                                            <p:cond delay="1312"/>
                                          </p:stCondLst>
                                        </p:cTn>
                                        <p:tgtEl>
                                          <p:spTgt spid="37"/>
                                        </p:tgtEl>
                                      </p:cBhvr>
                                      <p:to x="100000" y="80000"/>
                                    </p:animScale>
                                    <p:animScale>
                                      <p:cBhvr>
                                        <p:cTn id="106" dur="166" decel="50000">
                                          <p:stCondLst>
                                            <p:cond delay="1338"/>
                                          </p:stCondLst>
                                        </p:cTn>
                                        <p:tgtEl>
                                          <p:spTgt spid="37"/>
                                        </p:tgtEl>
                                      </p:cBhvr>
                                      <p:to x="100000" y="100000"/>
                                    </p:animScale>
                                    <p:animScale>
                                      <p:cBhvr>
                                        <p:cTn id="107" dur="26">
                                          <p:stCondLst>
                                            <p:cond delay="1642"/>
                                          </p:stCondLst>
                                        </p:cTn>
                                        <p:tgtEl>
                                          <p:spTgt spid="37"/>
                                        </p:tgtEl>
                                      </p:cBhvr>
                                      <p:to x="100000" y="90000"/>
                                    </p:animScale>
                                    <p:animScale>
                                      <p:cBhvr>
                                        <p:cTn id="108" dur="166" decel="50000">
                                          <p:stCondLst>
                                            <p:cond delay="1668"/>
                                          </p:stCondLst>
                                        </p:cTn>
                                        <p:tgtEl>
                                          <p:spTgt spid="37"/>
                                        </p:tgtEl>
                                      </p:cBhvr>
                                      <p:to x="100000" y="100000"/>
                                    </p:animScale>
                                    <p:animScale>
                                      <p:cBhvr>
                                        <p:cTn id="109" dur="26">
                                          <p:stCondLst>
                                            <p:cond delay="1808"/>
                                          </p:stCondLst>
                                        </p:cTn>
                                        <p:tgtEl>
                                          <p:spTgt spid="37"/>
                                        </p:tgtEl>
                                      </p:cBhvr>
                                      <p:to x="100000" y="95000"/>
                                    </p:animScale>
                                    <p:animScale>
                                      <p:cBhvr>
                                        <p:cTn id="110" dur="166" decel="50000">
                                          <p:stCondLst>
                                            <p:cond delay="1834"/>
                                          </p:stCondLst>
                                        </p:cTn>
                                        <p:tgtEl>
                                          <p:spTgt spid="37"/>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down)">
                                      <p:cBhvr>
                                        <p:cTn id="115" dur="580">
                                          <p:stCondLst>
                                            <p:cond delay="0"/>
                                          </p:stCondLst>
                                        </p:cTn>
                                        <p:tgtEl>
                                          <p:spTgt spid="28"/>
                                        </p:tgtEl>
                                      </p:cBhvr>
                                    </p:animEffect>
                                    <p:anim calcmode="lin" valueType="num">
                                      <p:cBhvr>
                                        <p:cTn id="116"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21" dur="26">
                                          <p:stCondLst>
                                            <p:cond delay="650"/>
                                          </p:stCondLst>
                                        </p:cTn>
                                        <p:tgtEl>
                                          <p:spTgt spid="28"/>
                                        </p:tgtEl>
                                      </p:cBhvr>
                                      <p:to x="100000" y="60000"/>
                                    </p:animScale>
                                    <p:animScale>
                                      <p:cBhvr>
                                        <p:cTn id="122" dur="166" decel="50000">
                                          <p:stCondLst>
                                            <p:cond delay="676"/>
                                          </p:stCondLst>
                                        </p:cTn>
                                        <p:tgtEl>
                                          <p:spTgt spid="28"/>
                                        </p:tgtEl>
                                      </p:cBhvr>
                                      <p:to x="100000" y="100000"/>
                                    </p:animScale>
                                    <p:animScale>
                                      <p:cBhvr>
                                        <p:cTn id="123" dur="26">
                                          <p:stCondLst>
                                            <p:cond delay="1312"/>
                                          </p:stCondLst>
                                        </p:cTn>
                                        <p:tgtEl>
                                          <p:spTgt spid="28"/>
                                        </p:tgtEl>
                                      </p:cBhvr>
                                      <p:to x="100000" y="80000"/>
                                    </p:animScale>
                                    <p:animScale>
                                      <p:cBhvr>
                                        <p:cTn id="124" dur="166" decel="50000">
                                          <p:stCondLst>
                                            <p:cond delay="1338"/>
                                          </p:stCondLst>
                                        </p:cTn>
                                        <p:tgtEl>
                                          <p:spTgt spid="28"/>
                                        </p:tgtEl>
                                      </p:cBhvr>
                                      <p:to x="100000" y="100000"/>
                                    </p:animScale>
                                    <p:animScale>
                                      <p:cBhvr>
                                        <p:cTn id="125" dur="26">
                                          <p:stCondLst>
                                            <p:cond delay="1642"/>
                                          </p:stCondLst>
                                        </p:cTn>
                                        <p:tgtEl>
                                          <p:spTgt spid="28"/>
                                        </p:tgtEl>
                                      </p:cBhvr>
                                      <p:to x="100000" y="90000"/>
                                    </p:animScale>
                                    <p:animScale>
                                      <p:cBhvr>
                                        <p:cTn id="126" dur="166" decel="50000">
                                          <p:stCondLst>
                                            <p:cond delay="1668"/>
                                          </p:stCondLst>
                                        </p:cTn>
                                        <p:tgtEl>
                                          <p:spTgt spid="28"/>
                                        </p:tgtEl>
                                      </p:cBhvr>
                                      <p:to x="100000" y="100000"/>
                                    </p:animScale>
                                    <p:animScale>
                                      <p:cBhvr>
                                        <p:cTn id="127" dur="26">
                                          <p:stCondLst>
                                            <p:cond delay="1808"/>
                                          </p:stCondLst>
                                        </p:cTn>
                                        <p:tgtEl>
                                          <p:spTgt spid="28"/>
                                        </p:tgtEl>
                                      </p:cBhvr>
                                      <p:to x="100000" y="95000"/>
                                    </p:animScale>
                                    <p:animScale>
                                      <p:cBhvr>
                                        <p:cTn id="128" dur="166" decel="50000">
                                          <p:stCondLst>
                                            <p:cond delay="1834"/>
                                          </p:stCondLst>
                                        </p:cTn>
                                        <p:tgtEl>
                                          <p:spTgt spid="28"/>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0"/>
                                        </p:tgtEl>
                                        <p:attrNameLst>
                                          <p:attrName>style.visibility</p:attrName>
                                        </p:attrNameLst>
                                      </p:cBhvr>
                                      <p:to>
                                        <p:strVal val="visible"/>
                                      </p:to>
                                    </p:set>
                                    <p:animEffect transition="in" filter="wipe(down)">
                                      <p:cBhvr>
                                        <p:cTn id="133" dur="580">
                                          <p:stCondLst>
                                            <p:cond delay="0"/>
                                          </p:stCondLst>
                                        </p:cTn>
                                        <p:tgtEl>
                                          <p:spTgt spid="30"/>
                                        </p:tgtEl>
                                      </p:cBhvr>
                                    </p:animEffect>
                                    <p:anim calcmode="lin" valueType="num">
                                      <p:cBhvr>
                                        <p:cTn id="13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139" dur="26">
                                          <p:stCondLst>
                                            <p:cond delay="650"/>
                                          </p:stCondLst>
                                        </p:cTn>
                                        <p:tgtEl>
                                          <p:spTgt spid="30"/>
                                        </p:tgtEl>
                                      </p:cBhvr>
                                      <p:to x="100000" y="60000"/>
                                    </p:animScale>
                                    <p:animScale>
                                      <p:cBhvr>
                                        <p:cTn id="140" dur="166" decel="50000">
                                          <p:stCondLst>
                                            <p:cond delay="676"/>
                                          </p:stCondLst>
                                        </p:cTn>
                                        <p:tgtEl>
                                          <p:spTgt spid="30"/>
                                        </p:tgtEl>
                                      </p:cBhvr>
                                      <p:to x="100000" y="100000"/>
                                    </p:animScale>
                                    <p:animScale>
                                      <p:cBhvr>
                                        <p:cTn id="141" dur="26">
                                          <p:stCondLst>
                                            <p:cond delay="1312"/>
                                          </p:stCondLst>
                                        </p:cTn>
                                        <p:tgtEl>
                                          <p:spTgt spid="30"/>
                                        </p:tgtEl>
                                      </p:cBhvr>
                                      <p:to x="100000" y="80000"/>
                                    </p:animScale>
                                    <p:animScale>
                                      <p:cBhvr>
                                        <p:cTn id="142" dur="166" decel="50000">
                                          <p:stCondLst>
                                            <p:cond delay="1338"/>
                                          </p:stCondLst>
                                        </p:cTn>
                                        <p:tgtEl>
                                          <p:spTgt spid="30"/>
                                        </p:tgtEl>
                                      </p:cBhvr>
                                      <p:to x="100000" y="100000"/>
                                    </p:animScale>
                                    <p:animScale>
                                      <p:cBhvr>
                                        <p:cTn id="143" dur="26">
                                          <p:stCondLst>
                                            <p:cond delay="1642"/>
                                          </p:stCondLst>
                                        </p:cTn>
                                        <p:tgtEl>
                                          <p:spTgt spid="30"/>
                                        </p:tgtEl>
                                      </p:cBhvr>
                                      <p:to x="100000" y="90000"/>
                                    </p:animScale>
                                    <p:animScale>
                                      <p:cBhvr>
                                        <p:cTn id="144" dur="166" decel="50000">
                                          <p:stCondLst>
                                            <p:cond delay="1668"/>
                                          </p:stCondLst>
                                        </p:cTn>
                                        <p:tgtEl>
                                          <p:spTgt spid="30"/>
                                        </p:tgtEl>
                                      </p:cBhvr>
                                      <p:to x="100000" y="100000"/>
                                    </p:animScale>
                                    <p:animScale>
                                      <p:cBhvr>
                                        <p:cTn id="145" dur="26">
                                          <p:stCondLst>
                                            <p:cond delay="1808"/>
                                          </p:stCondLst>
                                        </p:cTn>
                                        <p:tgtEl>
                                          <p:spTgt spid="30"/>
                                        </p:tgtEl>
                                      </p:cBhvr>
                                      <p:to x="100000" y="95000"/>
                                    </p:animScale>
                                    <p:animScale>
                                      <p:cBhvr>
                                        <p:cTn id="146" dur="166" decel="50000">
                                          <p:stCondLst>
                                            <p:cond delay="1834"/>
                                          </p:stCondLst>
                                        </p:cTn>
                                        <p:tgtEl>
                                          <p:spTgt spid="30"/>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1"/>
                                        </p:tgtEl>
                                        <p:attrNameLst>
                                          <p:attrName>style.visibility</p:attrName>
                                        </p:attrNameLst>
                                      </p:cBhvr>
                                      <p:to>
                                        <p:strVal val="visible"/>
                                      </p:to>
                                    </p:set>
                                    <p:animEffect transition="in" filter="wipe(down)">
                                      <p:cBhvr>
                                        <p:cTn id="151" dur="580">
                                          <p:stCondLst>
                                            <p:cond delay="0"/>
                                          </p:stCondLst>
                                        </p:cTn>
                                        <p:tgtEl>
                                          <p:spTgt spid="31"/>
                                        </p:tgtEl>
                                      </p:cBhvr>
                                    </p:animEffect>
                                    <p:anim calcmode="lin" valueType="num">
                                      <p:cBhvr>
                                        <p:cTn id="152"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57" dur="26">
                                          <p:stCondLst>
                                            <p:cond delay="650"/>
                                          </p:stCondLst>
                                        </p:cTn>
                                        <p:tgtEl>
                                          <p:spTgt spid="31"/>
                                        </p:tgtEl>
                                      </p:cBhvr>
                                      <p:to x="100000" y="60000"/>
                                    </p:animScale>
                                    <p:animScale>
                                      <p:cBhvr>
                                        <p:cTn id="158" dur="166" decel="50000">
                                          <p:stCondLst>
                                            <p:cond delay="676"/>
                                          </p:stCondLst>
                                        </p:cTn>
                                        <p:tgtEl>
                                          <p:spTgt spid="31"/>
                                        </p:tgtEl>
                                      </p:cBhvr>
                                      <p:to x="100000" y="100000"/>
                                    </p:animScale>
                                    <p:animScale>
                                      <p:cBhvr>
                                        <p:cTn id="159" dur="26">
                                          <p:stCondLst>
                                            <p:cond delay="1312"/>
                                          </p:stCondLst>
                                        </p:cTn>
                                        <p:tgtEl>
                                          <p:spTgt spid="31"/>
                                        </p:tgtEl>
                                      </p:cBhvr>
                                      <p:to x="100000" y="80000"/>
                                    </p:animScale>
                                    <p:animScale>
                                      <p:cBhvr>
                                        <p:cTn id="160" dur="166" decel="50000">
                                          <p:stCondLst>
                                            <p:cond delay="1338"/>
                                          </p:stCondLst>
                                        </p:cTn>
                                        <p:tgtEl>
                                          <p:spTgt spid="31"/>
                                        </p:tgtEl>
                                      </p:cBhvr>
                                      <p:to x="100000" y="100000"/>
                                    </p:animScale>
                                    <p:animScale>
                                      <p:cBhvr>
                                        <p:cTn id="161" dur="26">
                                          <p:stCondLst>
                                            <p:cond delay="1642"/>
                                          </p:stCondLst>
                                        </p:cTn>
                                        <p:tgtEl>
                                          <p:spTgt spid="31"/>
                                        </p:tgtEl>
                                      </p:cBhvr>
                                      <p:to x="100000" y="90000"/>
                                    </p:animScale>
                                    <p:animScale>
                                      <p:cBhvr>
                                        <p:cTn id="162" dur="166" decel="50000">
                                          <p:stCondLst>
                                            <p:cond delay="1668"/>
                                          </p:stCondLst>
                                        </p:cTn>
                                        <p:tgtEl>
                                          <p:spTgt spid="31"/>
                                        </p:tgtEl>
                                      </p:cBhvr>
                                      <p:to x="100000" y="100000"/>
                                    </p:animScale>
                                    <p:animScale>
                                      <p:cBhvr>
                                        <p:cTn id="163" dur="26">
                                          <p:stCondLst>
                                            <p:cond delay="1808"/>
                                          </p:stCondLst>
                                        </p:cTn>
                                        <p:tgtEl>
                                          <p:spTgt spid="31"/>
                                        </p:tgtEl>
                                      </p:cBhvr>
                                      <p:to x="100000" y="95000"/>
                                    </p:animScale>
                                    <p:animScale>
                                      <p:cBhvr>
                                        <p:cTn id="164" dur="166" decel="50000">
                                          <p:stCondLst>
                                            <p:cond delay="1834"/>
                                          </p:stCondLst>
                                        </p:cTn>
                                        <p:tgtEl>
                                          <p:spTgt spid="31"/>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grpId="0" nodeType="clickEffect">
                                  <p:stCondLst>
                                    <p:cond delay="0"/>
                                  </p:stCondLst>
                                  <p:childTnLst>
                                    <p:set>
                                      <p:cBhvr>
                                        <p:cTn id="168" dur="1" fill="hold">
                                          <p:stCondLst>
                                            <p:cond delay="0"/>
                                          </p:stCondLst>
                                        </p:cTn>
                                        <p:tgtEl>
                                          <p:spTgt spid="33"/>
                                        </p:tgtEl>
                                        <p:attrNameLst>
                                          <p:attrName>style.visibility</p:attrName>
                                        </p:attrNameLst>
                                      </p:cBhvr>
                                      <p:to>
                                        <p:strVal val="visible"/>
                                      </p:to>
                                    </p:set>
                                    <p:animEffect transition="in" filter="wipe(down)">
                                      <p:cBhvr>
                                        <p:cTn id="169" dur="580">
                                          <p:stCondLst>
                                            <p:cond delay="0"/>
                                          </p:stCondLst>
                                        </p:cTn>
                                        <p:tgtEl>
                                          <p:spTgt spid="33"/>
                                        </p:tgtEl>
                                      </p:cBhvr>
                                    </p:animEffect>
                                    <p:anim calcmode="lin" valueType="num">
                                      <p:cBhvr>
                                        <p:cTn id="170"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175" dur="26">
                                          <p:stCondLst>
                                            <p:cond delay="650"/>
                                          </p:stCondLst>
                                        </p:cTn>
                                        <p:tgtEl>
                                          <p:spTgt spid="33"/>
                                        </p:tgtEl>
                                      </p:cBhvr>
                                      <p:to x="100000" y="60000"/>
                                    </p:animScale>
                                    <p:animScale>
                                      <p:cBhvr>
                                        <p:cTn id="176" dur="166" decel="50000">
                                          <p:stCondLst>
                                            <p:cond delay="676"/>
                                          </p:stCondLst>
                                        </p:cTn>
                                        <p:tgtEl>
                                          <p:spTgt spid="33"/>
                                        </p:tgtEl>
                                      </p:cBhvr>
                                      <p:to x="100000" y="100000"/>
                                    </p:animScale>
                                    <p:animScale>
                                      <p:cBhvr>
                                        <p:cTn id="177" dur="26">
                                          <p:stCondLst>
                                            <p:cond delay="1312"/>
                                          </p:stCondLst>
                                        </p:cTn>
                                        <p:tgtEl>
                                          <p:spTgt spid="33"/>
                                        </p:tgtEl>
                                      </p:cBhvr>
                                      <p:to x="100000" y="80000"/>
                                    </p:animScale>
                                    <p:animScale>
                                      <p:cBhvr>
                                        <p:cTn id="178" dur="166" decel="50000">
                                          <p:stCondLst>
                                            <p:cond delay="1338"/>
                                          </p:stCondLst>
                                        </p:cTn>
                                        <p:tgtEl>
                                          <p:spTgt spid="33"/>
                                        </p:tgtEl>
                                      </p:cBhvr>
                                      <p:to x="100000" y="100000"/>
                                    </p:animScale>
                                    <p:animScale>
                                      <p:cBhvr>
                                        <p:cTn id="179" dur="26">
                                          <p:stCondLst>
                                            <p:cond delay="1642"/>
                                          </p:stCondLst>
                                        </p:cTn>
                                        <p:tgtEl>
                                          <p:spTgt spid="33"/>
                                        </p:tgtEl>
                                      </p:cBhvr>
                                      <p:to x="100000" y="90000"/>
                                    </p:animScale>
                                    <p:animScale>
                                      <p:cBhvr>
                                        <p:cTn id="180" dur="166" decel="50000">
                                          <p:stCondLst>
                                            <p:cond delay="1668"/>
                                          </p:stCondLst>
                                        </p:cTn>
                                        <p:tgtEl>
                                          <p:spTgt spid="33"/>
                                        </p:tgtEl>
                                      </p:cBhvr>
                                      <p:to x="100000" y="100000"/>
                                    </p:animScale>
                                    <p:animScale>
                                      <p:cBhvr>
                                        <p:cTn id="181" dur="26">
                                          <p:stCondLst>
                                            <p:cond delay="1808"/>
                                          </p:stCondLst>
                                        </p:cTn>
                                        <p:tgtEl>
                                          <p:spTgt spid="33"/>
                                        </p:tgtEl>
                                      </p:cBhvr>
                                      <p:to x="100000" y="95000"/>
                                    </p:animScale>
                                    <p:animScale>
                                      <p:cBhvr>
                                        <p:cTn id="182" dur="166" decel="50000">
                                          <p:stCondLst>
                                            <p:cond delay="1834"/>
                                          </p:stCondLst>
                                        </p:cTn>
                                        <p:tgtEl>
                                          <p:spTgt spid="33"/>
                                        </p:tgtEl>
                                      </p:cBhvr>
                                      <p:to x="100000" y="100000"/>
                                    </p:animScale>
                                  </p:childTnLst>
                                </p:cTn>
                              </p:par>
                              <p:par>
                                <p:cTn id="183" presetID="26" presetClass="entr" presetSubtype="0" fill="hold" grpId="0" nodeType="withEffect">
                                  <p:stCondLst>
                                    <p:cond delay="0"/>
                                  </p:stCondLst>
                                  <p:childTnLst>
                                    <p:set>
                                      <p:cBhvr>
                                        <p:cTn id="184" dur="1" fill="hold">
                                          <p:stCondLst>
                                            <p:cond delay="0"/>
                                          </p:stCondLst>
                                        </p:cTn>
                                        <p:tgtEl>
                                          <p:spTgt spid="32"/>
                                        </p:tgtEl>
                                        <p:attrNameLst>
                                          <p:attrName>style.visibility</p:attrName>
                                        </p:attrNameLst>
                                      </p:cBhvr>
                                      <p:to>
                                        <p:strVal val="visible"/>
                                      </p:to>
                                    </p:set>
                                    <p:animEffect transition="in" filter="wipe(down)">
                                      <p:cBhvr>
                                        <p:cTn id="185" dur="580">
                                          <p:stCondLst>
                                            <p:cond delay="0"/>
                                          </p:stCondLst>
                                        </p:cTn>
                                        <p:tgtEl>
                                          <p:spTgt spid="32"/>
                                        </p:tgtEl>
                                      </p:cBhvr>
                                    </p:animEffect>
                                    <p:anim calcmode="lin" valueType="num">
                                      <p:cBhvr>
                                        <p:cTn id="18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8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8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9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91" dur="26">
                                          <p:stCondLst>
                                            <p:cond delay="650"/>
                                          </p:stCondLst>
                                        </p:cTn>
                                        <p:tgtEl>
                                          <p:spTgt spid="32"/>
                                        </p:tgtEl>
                                      </p:cBhvr>
                                      <p:to x="100000" y="60000"/>
                                    </p:animScale>
                                    <p:animScale>
                                      <p:cBhvr>
                                        <p:cTn id="192" dur="166" decel="50000">
                                          <p:stCondLst>
                                            <p:cond delay="676"/>
                                          </p:stCondLst>
                                        </p:cTn>
                                        <p:tgtEl>
                                          <p:spTgt spid="32"/>
                                        </p:tgtEl>
                                      </p:cBhvr>
                                      <p:to x="100000" y="100000"/>
                                    </p:animScale>
                                    <p:animScale>
                                      <p:cBhvr>
                                        <p:cTn id="193" dur="26">
                                          <p:stCondLst>
                                            <p:cond delay="1312"/>
                                          </p:stCondLst>
                                        </p:cTn>
                                        <p:tgtEl>
                                          <p:spTgt spid="32"/>
                                        </p:tgtEl>
                                      </p:cBhvr>
                                      <p:to x="100000" y="80000"/>
                                    </p:animScale>
                                    <p:animScale>
                                      <p:cBhvr>
                                        <p:cTn id="194" dur="166" decel="50000">
                                          <p:stCondLst>
                                            <p:cond delay="1338"/>
                                          </p:stCondLst>
                                        </p:cTn>
                                        <p:tgtEl>
                                          <p:spTgt spid="32"/>
                                        </p:tgtEl>
                                      </p:cBhvr>
                                      <p:to x="100000" y="100000"/>
                                    </p:animScale>
                                    <p:animScale>
                                      <p:cBhvr>
                                        <p:cTn id="195" dur="26">
                                          <p:stCondLst>
                                            <p:cond delay="1642"/>
                                          </p:stCondLst>
                                        </p:cTn>
                                        <p:tgtEl>
                                          <p:spTgt spid="32"/>
                                        </p:tgtEl>
                                      </p:cBhvr>
                                      <p:to x="100000" y="90000"/>
                                    </p:animScale>
                                    <p:animScale>
                                      <p:cBhvr>
                                        <p:cTn id="196" dur="166" decel="50000">
                                          <p:stCondLst>
                                            <p:cond delay="1668"/>
                                          </p:stCondLst>
                                        </p:cTn>
                                        <p:tgtEl>
                                          <p:spTgt spid="32"/>
                                        </p:tgtEl>
                                      </p:cBhvr>
                                      <p:to x="100000" y="100000"/>
                                    </p:animScale>
                                    <p:animScale>
                                      <p:cBhvr>
                                        <p:cTn id="197" dur="26">
                                          <p:stCondLst>
                                            <p:cond delay="1808"/>
                                          </p:stCondLst>
                                        </p:cTn>
                                        <p:tgtEl>
                                          <p:spTgt spid="32"/>
                                        </p:tgtEl>
                                      </p:cBhvr>
                                      <p:to x="100000" y="95000"/>
                                    </p:animScale>
                                    <p:animScale>
                                      <p:cBhvr>
                                        <p:cTn id="198" dur="166" decel="50000">
                                          <p:stCondLst>
                                            <p:cond delay="1834"/>
                                          </p:stCondLst>
                                        </p:cTn>
                                        <p:tgtEl>
                                          <p:spTgt spid="32"/>
                                        </p:tgtEl>
                                      </p:cBhvr>
                                      <p:to x="100000" y="100000"/>
                                    </p:animScale>
                                  </p:childTnLst>
                                </p:cTn>
                              </p:par>
                            </p:childTnLst>
                          </p:cTn>
                        </p:par>
                      </p:childTnLst>
                    </p:cTn>
                  </p:par>
                  <p:par>
                    <p:cTn id="199" fill="hold">
                      <p:stCondLst>
                        <p:cond delay="indefinite"/>
                      </p:stCondLst>
                      <p:childTnLst>
                        <p:par>
                          <p:cTn id="200" fill="hold">
                            <p:stCondLst>
                              <p:cond delay="0"/>
                            </p:stCondLst>
                            <p:childTnLst>
                              <p:par>
                                <p:cTn id="201" presetID="26" presetClass="entr" presetSubtype="0" fill="hold" grpId="0" nodeType="clickEffect">
                                  <p:stCondLst>
                                    <p:cond delay="0"/>
                                  </p:stCondLst>
                                  <p:childTnLst>
                                    <p:set>
                                      <p:cBhvr>
                                        <p:cTn id="202" dur="1" fill="hold">
                                          <p:stCondLst>
                                            <p:cond delay="0"/>
                                          </p:stCondLst>
                                        </p:cTn>
                                        <p:tgtEl>
                                          <p:spTgt spid="35"/>
                                        </p:tgtEl>
                                        <p:attrNameLst>
                                          <p:attrName>style.visibility</p:attrName>
                                        </p:attrNameLst>
                                      </p:cBhvr>
                                      <p:to>
                                        <p:strVal val="visible"/>
                                      </p:to>
                                    </p:set>
                                    <p:animEffect transition="in" filter="wipe(down)">
                                      <p:cBhvr>
                                        <p:cTn id="203" dur="580">
                                          <p:stCondLst>
                                            <p:cond delay="0"/>
                                          </p:stCondLst>
                                        </p:cTn>
                                        <p:tgtEl>
                                          <p:spTgt spid="35"/>
                                        </p:tgtEl>
                                      </p:cBhvr>
                                    </p:animEffect>
                                    <p:anim calcmode="lin" valueType="num">
                                      <p:cBhvr>
                                        <p:cTn id="204"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205"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206"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207"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208"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209" dur="26">
                                          <p:stCondLst>
                                            <p:cond delay="650"/>
                                          </p:stCondLst>
                                        </p:cTn>
                                        <p:tgtEl>
                                          <p:spTgt spid="35"/>
                                        </p:tgtEl>
                                      </p:cBhvr>
                                      <p:to x="100000" y="60000"/>
                                    </p:animScale>
                                    <p:animScale>
                                      <p:cBhvr>
                                        <p:cTn id="210" dur="166" decel="50000">
                                          <p:stCondLst>
                                            <p:cond delay="676"/>
                                          </p:stCondLst>
                                        </p:cTn>
                                        <p:tgtEl>
                                          <p:spTgt spid="35"/>
                                        </p:tgtEl>
                                      </p:cBhvr>
                                      <p:to x="100000" y="100000"/>
                                    </p:animScale>
                                    <p:animScale>
                                      <p:cBhvr>
                                        <p:cTn id="211" dur="26">
                                          <p:stCondLst>
                                            <p:cond delay="1312"/>
                                          </p:stCondLst>
                                        </p:cTn>
                                        <p:tgtEl>
                                          <p:spTgt spid="35"/>
                                        </p:tgtEl>
                                      </p:cBhvr>
                                      <p:to x="100000" y="80000"/>
                                    </p:animScale>
                                    <p:animScale>
                                      <p:cBhvr>
                                        <p:cTn id="212" dur="166" decel="50000">
                                          <p:stCondLst>
                                            <p:cond delay="1338"/>
                                          </p:stCondLst>
                                        </p:cTn>
                                        <p:tgtEl>
                                          <p:spTgt spid="35"/>
                                        </p:tgtEl>
                                      </p:cBhvr>
                                      <p:to x="100000" y="100000"/>
                                    </p:animScale>
                                    <p:animScale>
                                      <p:cBhvr>
                                        <p:cTn id="213" dur="26">
                                          <p:stCondLst>
                                            <p:cond delay="1642"/>
                                          </p:stCondLst>
                                        </p:cTn>
                                        <p:tgtEl>
                                          <p:spTgt spid="35"/>
                                        </p:tgtEl>
                                      </p:cBhvr>
                                      <p:to x="100000" y="90000"/>
                                    </p:animScale>
                                    <p:animScale>
                                      <p:cBhvr>
                                        <p:cTn id="214" dur="166" decel="50000">
                                          <p:stCondLst>
                                            <p:cond delay="1668"/>
                                          </p:stCondLst>
                                        </p:cTn>
                                        <p:tgtEl>
                                          <p:spTgt spid="35"/>
                                        </p:tgtEl>
                                      </p:cBhvr>
                                      <p:to x="100000" y="100000"/>
                                    </p:animScale>
                                    <p:animScale>
                                      <p:cBhvr>
                                        <p:cTn id="215" dur="26">
                                          <p:stCondLst>
                                            <p:cond delay="1808"/>
                                          </p:stCondLst>
                                        </p:cTn>
                                        <p:tgtEl>
                                          <p:spTgt spid="35"/>
                                        </p:tgtEl>
                                      </p:cBhvr>
                                      <p:to x="100000" y="95000"/>
                                    </p:animScale>
                                    <p:animScale>
                                      <p:cBhvr>
                                        <p:cTn id="216" dur="166" decel="50000">
                                          <p:stCondLst>
                                            <p:cond delay="1834"/>
                                          </p:stCondLst>
                                        </p:cTn>
                                        <p:tgtEl>
                                          <p:spTgt spid="35"/>
                                        </p:tgtEl>
                                      </p:cBhvr>
                                      <p:to x="100000" y="100000"/>
                                    </p:animScale>
                                  </p:childTnLst>
                                </p:cTn>
                              </p:par>
                            </p:childTnLst>
                          </p:cTn>
                        </p:par>
                      </p:childTnLst>
                    </p:cTn>
                  </p:par>
                  <p:par>
                    <p:cTn id="217" fill="hold">
                      <p:stCondLst>
                        <p:cond delay="indefinite"/>
                      </p:stCondLst>
                      <p:childTnLst>
                        <p:par>
                          <p:cTn id="218" fill="hold">
                            <p:stCondLst>
                              <p:cond delay="0"/>
                            </p:stCondLst>
                            <p:childTnLst>
                              <p:par>
                                <p:cTn id="219" presetID="26" presetClass="entr" presetSubtype="0" fill="hold" grpId="0" nodeType="clickEffect">
                                  <p:stCondLst>
                                    <p:cond delay="0"/>
                                  </p:stCondLst>
                                  <p:childTnLst>
                                    <p:set>
                                      <p:cBhvr>
                                        <p:cTn id="220" dur="1" fill="hold">
                                          <p:stCondLst>
                                            <p:cond delay="0"/>
                                          </p:stCondLst>
                                        </p:cTn>
                                        <p:tgtEl>
                                          <p:spTgt spid="34"/>
                                        </p:tgtEl>
                                        <p:attrNameLst>
                                          <p:attrName>style.visibility</p:attrName>
                                        </p:attrNameLst>
                                      </p:cBhvr>
                                      <p:to>
                                        <p:strVal val="visible"/>
                                      </p:to>
                                    </p:set>
                                    <p:animEffect transition="in" filter="wipe(down)">
                                      <p:cBhvr>
                                        <p:cTn id="221" dur="580">
                                          <p:stCondLst>
                                            <p:cond delay="0"/>
                                          </p:stCondLst>
                                        </p:cTn>
                                        <p:tgtEl>
                                          <p:spTgt spid="34"/>
                                        </p:tgtEl>
                                      </p:cBhvr>
                                    </p:animEffect>
                                    <p:anim calcmode="lin" valueType="num">
                                      <p:cBhvr>
                                        <p:cTn id="222"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223"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224"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225"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226"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227" dur="26">
                                          <p:stCondLst>
                                            <p:cond delay="650"/>
                                          </p:stCondLst>
                                        </p:cTn>
                                        <p:tgtEl>
                                          <p:spTgt spid="34"/>
                                        </p:tgtEl>
                                      </p:cBhvr>
                                      <p:to x="100000" y="60000"/>
                                    </p:animScale>
                                    <p:animScale>
                                      <p:cBhvr>
                                        <p:cTn id="228" dur="166" decel="50000">
                                          <p:stCondLst>
                                            <p:cond delay="676"/>
                                          </p:stCondLst>
                                        </p:cTn>
                                        <p:tgtEl>
                                          <p:spTgt spid="34"/>
                                        </p:tgtEl>
                                      </p:cBhvr>
                                      <p:to x="100000" y="100000"/>
                                    </p:animScale>
                                    <p:animScale>
                                      <p:cBhvr>
                                        <p:cTn id="229" dur="26">
                                          <p:stCondLst>
                                            <p:cond delay="1312"/>
                                          </p:stCondLst>
                                        </p:cTn>
                                        <p:tgtEl>
                                          <p:spTgt spid="34"/>
                                        </p:tgtEl>
                                      </p:cBhvr>
                                      <p:to x="100000" y="80000"/>
                                    </p:animScale>
                                    <p:animScale>
                                      <p:cBhvr>
                                        <p:cTn id="230" dur="166" decel="50000">
                                          <p:stCondLst>
                                            <p:cond delay="1338"/>
                                          </p:stCondLst>
                                        </p:cTn>
                                        <p:tgtEl>
                                          <p:spTgt spid="34"/>
                                        </p:tgtEl>
                                      </p:cBhvr>
                                      <p:to x="100000" y="100000"/>
                                    </p:animScale>
                                    <p:animScale>
                                      <p:cBhvr>
                                        <p:cTn id="231" dur="26">
                                          <p:stCondLst>
                                            <p:cond delay="1642"/>
                                          </p:stCondLst>
                                        </p:cTn>
                                        <p:tgtEl>
                                          <p:spTgt spid="34"/>
                                        </p:tgtEl>
                                      </p:cBhvr>
                                      <p:to x="100000" y="90000"/>
                                    </p:animScale>
                                    <p:animScale>
                                      <p:cBhvr>
                                        <p:cTn id="232" dur="166" decel="50000">
                                          <p:stCondLst>
                                            <p:cond delay="1668"/>
                                          </p:stCondLst>
                                        </p:cTn>
                                        <p:tgtEl>
                                          <p:spTgt spid="34"/>
                                        </p:tgtEl>
                                      </p:cBhvr>
                                      <p:to x="100000" y="100000"/>
                                    </p:animScale>
                                    <p:animScale>
                                      <p:cBhvr>
                                        <p:cTn id="233" dur="26">
                                          <p:stCondLst>
                                            <p:cond delay="1808"/>
                                          </p:stCondLst>
                                        </p:cTn>
                                        <p:tgtEl>
                                          <p:spTgt spid="34"/>
                                        </p:tgtEl>
                                      </p:cBhvr>
                                      <p:to x="100000" y="95000"/>
                                    </p:animScale>
                                    <p:animScale>
                                      <p:cBhvr>
                                        <p:cTn id="234" dur="166" decel="50000">
                                          <p:stCondLst>
                                            <p:cond delay="1834"/>
                                          </p:stCondLst>
                                        </p:cTn>
                                        <p:tgtEl>
                                          <p:spTgt spid="34"/>
                                        </p:tgtEl>
                                      </p:cBhvr>
                                      <p:to x="100000" y="100000"/>
                                    </p:animScale>
                                  </p:childTnLst>
                                </p:cTn>
                              </p:par>
                            </p:childTnLst>
                          </p:cTn>
                        </p:par>
                      </p:childTnLst>
                    </p:cTn>
                  </p:par>
                  <p:par>
                    <p:cTn id="235" fill="hold">
                      <p:stCondLst>
                        <p:cond delay="indefinite"/>
                      </p:stCondLst>
                      <p:childTnLst>
                        <p:par>
                          <p:cTn id="236" fill="hold">
                            <p:stCondLst>
                              <p:cond delay="0"/>
                            </p:stCondLst>
                            <p:childTnLst>
                              <p:par>
                                <p:cTn id="237" presetID="26" presetClass="entr" presetSubtype="0" fill="hold" nodeType="clickEffect">
                                  <p:stCondLst>
                                    <p:cond delay="0"/>
                                  </p:stCondLst>
                                  <p:childTnLst>
                                    <p:set>
                                      <p:cBhvr>
                                        <p:cTn id="238" dur="1" fill="hold">
                                          <p:stCondLst>
                                            <p:cond delay="0"/>
                                          </p:stCondLst>
                                        </p:cTn>
                                        <p:tgtEl>
                                          <p:spTgt spid="25"/>
                                        </p:tgtEl>
                                        <p:attrNameLst>
                                          <p:attrName>style.visibility</p:attrName>
                                        </p:attrNameLst>
                                      </p:cBhvr>
                                      <p:to>
                                        <p:strVal val="visible"/>
                                      </p:to>
                                    </p:set>
                                    <p:animEffect transition="in" filter="wipe(down)">
                                      <p:cBhvr>
                                        <p:cTn id="239" dur="580">
                                          <p:stCondLst>
                                            <p:cond delay="0"/>
                                          </p:stCondLst>
                                        </p:cTn>
                                        <p:tgtEl>
                                          <p:spTgt spid="25"/>
                                        </p:tgtEl>
                                      </p:cBhvr>
                                    </p:animEffect>
                                    <p:anim calcmode="lin" valueType="num">
                                      <p:cBhvr>
                                        <p:cTn id="240"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41"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42"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43"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44"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45" dur="26">
                                          <p:stCondLst>
                                            <p:cond delay="650"/>
                                          </p:stCondLst>
                                        </p:cTn>
                                        <p:tgtEl>
                                          <p:spTgt spid="25"/>
                                        </p:tgtEl>
                                      </p:cBhvr>
                                      <p:to x="100000" y="60000"/>
                                    </p:animScale>
                                    <p:animScale>
                                      <p:cBhvr>
                                        <p:cTn id="246" dur="166" decel="50000">
                                          <p:stCondLst>
                                            <p:cond delay="676"/>
                                          </p:stCondLst>
                                        </p:cTn>
                                        <p:tgtEl>
                                          <p:spTgt spid="25"/>
                                        </p:tgtEl>
                                      </p:cBhvr>
                                      <p:to x="100000" y="100000"/>
                                    </p:animScale>
                                    <p:animScale>
                                      <p:cBhvr>
                                        <p:cTn id="247" dur="26">
                                          <p:stCondLst>
                                            <p:cond delay="1312"/>
                                          </p:stCondLst>
                                        </p:cTn>
                                        <p:tgtEl>
                                          <p:spTgt spid="25"/>
                                        </p:tgtEl>
                                      </p:cBhvr>
                                      <p:to x="100000" y="80000"/>
                                    </p:animScale>
                                    <p:animScale>
                                      <p:cBhvr>
                                        <p:cTn id="248" dur="166" decel="50000">
                                          <p:stCondLst>
                                            <p:cond delay="1338"/>
                                          </p:stCondLst>
                                        </p:cTn>
                                        <p:tgtEl>
                                          <p:spTgt spid="25"/>
                                        </p:tgtEl>
                                      </p:cBhvr>
                                      <p:to x="100000" y="100000"/>
                                    </p:animScale>
                                    <p:animScale>
                                      <p:cBhvr>
                                        <p:cTn id="249" dur="26">
                                          <p:stCondLst>
                                            <p:cond delay="1642"/>
                                          </p:stCondLst>
                                        </p:cTn>
                                        <p:tgtEl>
                                          <p:spTgt spid="25"/>
                                        </p:tgtEl>
                                      </p:cBhvr>
                                      <p:to x="100000" y="90000"/>
                                    </p:animScale>
                                    <p:animScale>
                                      <p:cBhvr>
                                        <p:cTn id="250" dur="166" decel="50000">
                                          <p:stCondLst>
                                            <p:cond delay="1668"/>
                                          </p:stCondLst>
                                        </p:cTn>
                                        <p:tgtEl>
                                          <p:spTgt spid="25"/>
                                        </p:tgtEl>
                                      </p:cBhvr>
                                      <p:to x="100000" y="100000"/>
                                    </p:animScale>
                                    <p:animScale>
                                      <p:cBhvr>
                                        <p:cTn id="251" dur="26">
                                          <p:stCondLst>
                                            <p:cond delay="1808"/>
                                          </p:stCondLst>
                                        </p:cTn>
                                        <p:tgtEl>
                                          <p:spTgt spid="25"/>
                                        </p:tgtEl>
                                      </p:cBhvr>
                                      <p:to x="100000" y="95000"/>
                                    </p:animScale>
                                    <p:animScale>
                                      <p:cBhvr>
                                        <p:cTn id="252"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FCAD8-3117-BAF2-F705-BF84FA828770}"/>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94A470D2-70A7-2F2A-AF4E-595D84AA4644}"/>
              </a:ext>
            </a:extLst>
          </p:cNvPr>
          <p:cNvGraphicFramePr>
            <a:graphicFrameLocks noGrp="1"/>
          </p:cNvGraphicFramePr>
          <p:nvPr>
            <p:extLst>
              <p:ext uri="{D42A27DB-BD31-4B8C-83A1-F6EECF244321}">
                <p14:modId xmlns:p14="http://schemas.microsoft.com/office/powerpoint/2010/main" val="3977565283"/>
              </p:ext>
            </p:extLst>
          </p:nvPr>
        </p:nvGraphicFramePr>
        <p:xfrm>
          <a:off x="198407" y="755676"/>
          <a:ext cx="11825793" cy="5886862"/>
        </p:xfrm>
        <a:graphic>
          <a:graphicData uri="http://schemas.openxmlformats.org/drawingml/2006/table">
            <a:tbl>
              <a:tblPr firstRow="1" bandRow="1">
                <a:tableStyleId>{5940675A-B579-460E-94D1-54222C63F5DA}</a:tableStyleId>
              </a:tblPr>
              <a:tblGrid>
                <a:gridCol w="6059909">
                  <a:extLst>
                    <a:ext uri="{9D8B030D-6E8A-4147-A177-3AD203B41FA5}">
                      <a16:colId xmlns:a16="http://schemas.microsoft.com/office/drawing/2014/main" val="3919520880"/>
                    </a:ext>
                  </a:extLst>
                </a:gridCol>
                <a:gridCol w="5765884">
                  <a:extLst>
                    <a:ext uri="{9D8B030D-6E8A-4147-A177-3AD203B41FA5}">
                      <a16:colId xmlns:a16="http://schemas.microsoft.com/office/drawing/2014/main" val="997813985"/>
                    </a:ext>
                  </a:extLst>
                </a:gridCol>
              </a:tblGrid>
              <a:tr h="347910">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3124743">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2863836888"/>
                  </a:ext>
                </a:extLst>
              </a:tr>
              <a:tr h="2396359">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4246683398"/>
                  </a:ext>
                </a:extLst>
              </a:tr>
            </a:tbl>
          </a:graphicData>
        </a:graphic>
      </p:graphicFrame>
      <p:pic>
        <p:nvPicPr>
          <p:cNvPr id="23" name="Image 22">
            <a:extLst>
              <a:ext uri="{FF2B5EF4-FFF2-40B4-BE49-F238E27FC236}">
                <a16:creationId xmlns:a16="http://schemas.microsoft.com/office/drawing/2014/main" id="{B46A0025-FF19-A9A7-42F8-47F10511E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95" y="2739259"/>
            <a:ext cx="4826993" cy="787808"/>
          </a:xfrm>
          <a:prstGeom prst="rect">
            <a:avLst/>
          </a:prstGeom>
        </p:spPr>
      </p:pic>
      <p:sp>
        <p:nvSpPr>
          <p:cNvPr id="7" name="ZoneTexte 6">
            <a:extLst>
              <a:ext uri="{FF2B5EF4-FFF2-40B4-BE49-F238E27FC236}">
                <a16:creationId xmlns:a16="http://schemas.microsoft.com/office/drawing/2014/main" id="{FC16F448-8C99-E80B-138E-E5F20E0D0B35}"/>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4" action="ppaction://hlinksldjump"/>
            <a:extLst>
              <a:ext uri="{FF2B5EF4-FFF2-40B4-BE49-F238E27FC236}">
                <a16:creationId xmlns:a16="http://schemas.microsoft.com/office/drawing/2014/main" id="{3CA4ABE6-4DA7-4C7A-C1F4-28173AD955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5FC8A116-4EF0-1CA1-EA3D-2C6F95CBC40D}"/>
              </a:ext>
            </a:extLst>
          </p:cNvPr>
          <p:cNvSpPr txBox="1"/>
          <p:nvPr/>
        </p:nvSpPr>
        <p:spPr>
          <a:xfrm>
            <a:off x="198408" y="386343"/>
            <a:ext cx="932428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3.1</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armes</a:t>
            </a:r>
            <a:r>
              <a:rPr lang="fr-FR" b="1" dirty="0">
                <a:solidFill>
                  <a:srgbClr val="0070C0"/>
                </a:solidFill>
                <a:latin typeface="Calibri" panose="020F0502020204030204" pitchFamily="34" charset="0"/>
                <a:cs typeface="Calibri" panose="020F0502020204030204" pitchFamily="34" charset="0"/>
              </a:rPr>
              <a:t> emblématiques des Premières et Seconde Guerre mondiales</a:t>
            </a:r>
          </a:p>
        </p:txBody>
      </p:sp>
      <p:sp>
        <p:nvSpPr>
          <p:cNvPr id="15" name="ZoneTexte 14">
            <a:extLst>
              <a:ext uri="{FF2B5EF4-FFF2-40B4-BE49-F238E27FC236}">
                <a16:creationId xmlns:a16="http://schemas.microsoft.com/office/drawing/2014/main" id="{BF22B8E3-48FA-EF4C-BF4F-1612080AFA00}"/>
              </a:ext>
            </a:extLst>
          </p:cNvPr>
          <p:cNvSpPr txBox="1"/>
          <p:nvPr/>
        </p:nvSpPr>
        <p:spPr>
          <a:xfrm>
            <a:off x="2960494" y="1326471"/>
            <a:ext cx="3283997" cy="1338828"/>
          </a:xfrm>
          <a:prstGeom prst="rect">
            <a:avLst/>
          </a:prstGeom>
          <a:noFill/>
        </p:spPr>
        <p:txBody>
          <a:bodyPr wrap="square" rtlCol="0">
            <a:spAutoFit/>
          </a:bodyPr>
          <a:lstStyle/>
          <a:p>
            <a:r>
              <a:rPr lang="fr-FR" sz="1600" b="1" dirty="0">
                <a:solidFill>
                  <a:srgbClr val="FF0000"/>
                </a:solidFill>
              </a:rPr>
              <a:t>Lebel modèle 1886 </a:t>
            </a:r>
            <a:r>
              <a:rPr lang="fr-FR" sz="1400" dirty="0"/>
              <a:t>(1886-1918)</a:t>
            </a:r>
          </a:p>
          <a:p>
            <a:r>
              <a:rPr lang="fr-FR" sz="1300" b="1" dirty="0"/>
              <a:t>Type : </a:t>
            </a:r>
            <a:r>
              <a:rPr lang="fr-FR" sz="1300" dirty="0"/>
              <a:t>fusil à verrou</a:t>
            </a:r>
          </a:p>
          <a:p>
            <a:r>
              <a:rPr lang="fr-FR" sz="1300" b="1" dirty="0"/>
              <a:t>Calibre : </a:t>
            </a:r>
            <a:r>
              <a:rPr lang="fr-FR" sz="1300" dirty="0"/>
              <a:t>8 mm</a:t>
            </a:r>
          </a:p>
          <a:p>
            <a:r>
              <a:rPr lang="fr-FR" sz="1300" b="1" dirty="0"/>
              <a:t>Tir : </a:t>
            </a:r>
            <a:r>
              <a:rPr lang="fr-FR" sz="1300" dirty="0"/>
              <a:t>8 à</a:t>
            </a:r>
            <a:r>
              <a:rPr lang="fr-FR" sz="1300" b="1" dirty="0"/>
              <a:t> </a:t>
            </a:r>
            <a:r>
              <a:rPr lang="fr-FR" sz="1300" dirty="0"/>
              <a:t>10 coups / mn</a:t>
            </a:r>
          </a:p>
          <a:p>
            <a:r>
              <a:rPr lang="fr-FR" sz="1300" b="1" dirty="0"/>
              <a:t>Capacité : </a:t>
            </a:r>
            <a:r>
              <a:rPr lang="fr-FR" sz="1300" dirty="0"/>
              <a:t>10 cartouches </a:t>
            </a:r>
            <a:r>
              <a:rPr lang="fr-FR" sz="1200" dirty="0"/>
              <a:t>(8 dans le chargeur)</a:t>
            </a:r>
          </a:p>
          <a:p>
            <a:r>
              <a:rPr lang="fr-FR" sz="1300" b="1" dirty="0"/>
              <a:t>Portée max. / pratique :</a:t>
            </a:r>
            <a:r>
              <a:rPr lang="fr-FR" sz="1300" dirty="0"/>
              <a:t>  2 000 m / 250 m</a:t>
            </a:r>
          </a:p>
        </p:txBody>
      </p:sp>
      <p:pic>
        <p:nvPicPr>
          <p:cNvPr id="66" name="Image 65">
            <a:extLst>
              <a:ext uri="{FF2B5EF4-FFF2-40B4-BE49-F238E27FC236}">
                <a16:creationId xmlns:a16="http://schemas.microsoft.com/office/drawing/2014/main" id="{6E5AD45F-B02C-F675-21B4-115D95F40D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6717" y="1238701"/>
            <a:ext cx="512080" cy="340663"/>
          </a:xfrm>
          <a:prstGeom prst="rect">
            <a:avLst/>
          </a:prstGeom>
        </p:spPr>
      </p:pic>
      <p:sp>
        <p:nvSpPr>
          <p:cNvPr id="13" name="ZoneTexte 12">
            <a:extLst>
              <a:ext uri="{FF2B5EF4-FFF2-40B4-BE49-F238E27FC236}">
                <a16:creationId xmlns:a16="http://schemas.microsoft.com/office/drawing/2014/main" id="{AE925868-0E16-1AAF-3F56-C5375E48DDC1}"/>
              </a:ext>
            </a:extLst>
          </p:cNvPr>
          <p:cNvSpPr txBox="1"/>
          <p:nvPr/>
        </p:nvSpPr>
        <p:spPr>
          <a:xfrm>
            <a:off x="6269949" y="1084724"/>
            <a:ext cx="617477" cy="369332"/>
          </a:xfrm>
          <a:prstGeom prst="rect">
            <a:avLst/>
          </a:prstGeom>
          <a:noFill/>
        </p:spPr>
        <p:txBody>
          <a:bodyPr wrap="none" rtlCol="0">
            <a:spAutoFit/>
          </a:bodyPr>
          <a:lstStyle/>
          <a:p>
            <a:r>
              <a:rPr lang="fr-FR" b="1" dirty="0">
                <a:solidFill>
                  <a:schemeClr val="tx1">
                    <a:lumMod val="85000"/>
                    <a:lumOff val="15000"/>
                  </a:schemeClr>
                </a:solidFill>
              </a:rPr>
              <a:t>Fusil</a:t>
            </a:r>
          </a:p>
        </p:txBody>
      </p:sp>
      <p:sp>
        <p:nvSpPr>
          <p:cNvPr id="16" name="ZoneTexte 15">
            <a:extLst>
              <a:ext uri="{FF2B5EF4-FFF2-40B4-BE49-F238E27FC236}">
                <a16:creationId xmlns:a16="http://schemas.microsoft.com/office/drawing/2014/main" id="{6B54B847-A6EB-1D41-BE5D-BD1C9F569BCE}"/>
              </a:ext>
            </a:extLst>
          </p:cNvPr>
          <p:cNvSpPr txBox="1"/>
          <p:nvPr/>
        </p:nvSpPr>
        <p:spPr>
          <a:xfrm>
            <a:off x="198407" y="6648698"/>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pic>
        <p:nvPicPr>
          <p:cNvPr id="5" name="Image 4">
            <a:extLst>
              <a:ext uri="{FF2B5EF4-FFF2-40B4-BE49-F238E27FC236}">
                <a16:creationId xmlns:a16="http://schemas.microsoft.com/office/drawing/2014/main" id="{CF543E9A-4194-6972-5430-66B534B99D5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30868" y="1148903"/>
            <a:ext cx="4817645" cy="727890"/>
          </a:xfrm>
          <a:prstGeom prst="rect">
            <a:avLst/>
          </a:prstGeom>
        </p:spPr>
      </p:pic>
      <p:pic>
        <p:nvPicPr>
          <p:cNvPr id="6" name="Image 5">
            <a:extLst>
              <a:ext uri="{FF2B5EF4-FFF2-40B4-BE49-F238E27FC236}">
                <a16:creationId xmlns:a16="http://schemas.microsoft.com/office/drawing/2014/main" id="{692D6AF8-526A-B71D-6DAF-0DDEBC23B0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9028" y="4547034"/>
            <a:ext cx="2653441" cy="735201"/>
          </a:xfrm>
          <a:prstGeom prst="rect">
            <a:avLst/>
          </a:prstGeom>
        </p:spPr>
      </p:pic>
      <p:sp>
        <p:nvSpPr>
          <p:cNvPr id="12" name="ZoneTexte 11">
            <a:extLst>
              <a:ext uri="{FF2B5EF4-FFF2-40B4-BE49-F238E27FC236}">
                <a16:creationId xmlns:a16="http://schemas.microsoft.com/office/drawing/2014/main" id="{5A1B7BBD-2DC2-857B-128B-E47215C129D5}"/>
              </a:ext>
            </a:extLst>
          </p:cNvPr>
          <p:cNvSpPr txBox="1"/>
          <p:nvPr/>
        </p:nvSpPr>
        <p:spPr>
          <a:xfrm>
            <a:off x="6225510" y="4254958"/>
            <a:ext cx="1978170" cy="369332"/>
          </a:xfrm>
          <a:prstGeom prst="rect">
            <a:avLst/>
          </a:prstGeom>
          <a:noFill/>
        </p:spPr>
        <p:txBody>
          <a:bodyPr wrap="none" rtlCol="0">
            <a:spAutoFit/>
          </a:bodyPr>
          <a:lstStyle/>
          <a:p>
            <a:r>
              <a:rPr lang="fr-FR" b="1" dirty="0">
                <a:solidFill>
                  <a:schemeClr val="tx1">
                    <a:lumMod val="85000"/>
                    <a:lumOff val="15000"/>
                  </a:schemeClr>
                </a:solidFill>
              </a:rPr>
              <a:t>Pistolet-mitrailleur</a:t>
            </a:r>
          </a:p>
        </p:txBody>
      </p:sp>
      <p:pic>
        <p:nvPicPr>
          <p:cNvPr id="14" name="Image 13">
            <a:extLst>
              <a:ext uri="{FF2B5EF4-FFF2-40B4-BE49-F238E27FC236}">
                <a16:creationId xmlns:a16="http://schemas.microsoft.com/office/drawing/2014/main" id="{BF982D14-5903-1DCF-7503-D23E306809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11203" y="5332266"/>
            <a:ext cx="2411019" cy="1117578"/>
          </a:xfrm>
          <a:prstGeom prst="rect">
            <a:avLst/>
          </a:prstGeom>
        </p:spPr>
      </p:pic>
      <p:sp>
        <p:nvSpPr>
          <p:cNvPr id="17" name="ZoneTexte 16">
            <a:extLst>
              <a:ext uri="{FF2B5EF4-FFF2-40B4-BE49-F238E27FC236}">
                <a16:creationId xmlns:a16="http://schemas.microsoft.com/office/drawing/2014/main" id="{3D0AF8FC-27AF-EAFD-4201-3361AF2E5319}"/>
              </a:ext>
            </a:extLst>
          </p:cNvPr>
          <p:cNvSpPr txBox="1"/>
          <p:nvPr/>
        </p:nvSpPr>
        <p:spPr>
          <a:xfrm>
            <a:off x="8989933" y="5381875"/>
            <a:ext cx="3184614" cy="1538883"/>
          </a:xfrm>
          <a:prstGeom prst="rect">
            <a:avLst/>
          </a:prstGeom>
          <a:noFill/>
        </p:spPr>
        <p:txBody>
          <a:bodyPr wrap="square" rtlCol="0">
            <a:spAutoFit/>
          </a:bodyPr>
          <a:lstStyle/>
          <a:p>
            <a:r>
              <a:rPr lang="fr-FR" sz="1600" b="1" dirty="0">
                <a:solidFill>
                  <a:srgbClr val="FF0000"/>
                </a:solidFill>
              </a:rPr>
              <a:t>MP 38 / MP 40 </a:t>
            </a:r>
            <a:r>
              <a:rPr lang="fr-FR" sz="1400" dirty="0"/>
              <a:t>(1940-1945)</a:t>
            </a:r>
          </a:p>
          <a:p>
            <a:r>
              <a:rPr lang="fr-FR" sz="1300" b="1" dirty="0"/>
              <a:t>Calibre : </a:t>
            </a:r>
            <a:r>
              <a:rPr lang="fr-FR" sz="1300" dirty="0"/>
              <a:t>9 mm Parabellum</a:t>
            </a:r>
          </a:p>
          <a:p>
            <a:r>
              <a:rPr lang="fr-FR" sz="1300" b="1" dirty="0"/>
              <a:t>Tir : </a:t>
            </a:r>
            <a:r>
              <a:rPr lang="fr-FR" sz="1300" dirty="0"/>
              <a:t>500 à 600 coups / mn</a:t>
            </a:r>
          </a:p>
          <a:p>
            <a:r>
              <a:rPr lang="fr-FR" sz="1300" b="1" dirty="0"/>
              <a:t>Capacité : </a:t>
            </a:r>
            <a:r>
              <a:rPr lang="fr-FR" sz="1300" dirty="0"/>
              <a:t>32 cartouches (chargeur droit)</a:t>
            </a:r>
          </a:p>
          <a:p>
            <a:r>
              <a:rPr lang="fr-FR" sz="1300" b="1" dirty="0"/>
              <a:t>Portée max. / pratique :</a:t>
            </a:r>
            <a:r>
              <a:rPr lang="fr-FR" sz="1300" dirty="0"/>
              <a:t>  250 m / 100 m</a:t>
            </a:r>
          </a:p>
          <a:p>
            <a:r>
              <a:rPr lang="fr-FR" sz="1300" b="1" dirty="0"/>
              <a:t>Fabrication 2</a:t>
            </a:r>
            <a:r>
              <a:rPr lang="fr-FR" sz="1300" b="1" baseline="30000" dirty="0"/>
              <a:t>nde</a:t>
            </a:r>
            <a:r>
              <a:rPr lang="fr-FR" sz="1300" b="1" dirty="0"/>
              <a:t> GM :</a:t>
            </a:r>
            <a:r>
              <a:rPr lang="fr-FR" sz="1300" dirty="0"/>
              <a:t> 1 million</a:t>
            </a:r>
          </a:p>
          <a:p>
            <a:endParaRPr lang="fr-FR" sz="1300" dirty="0"/>
          </a:p>
        </p:txBody>
      </p:sp>
      <p:pic>
        <p:nvPicPr>
          <p:cNvPr id="18" name="Image 17">
            <a:extLst>
              <a:ext uri="{FF2B5EF4-FFF2-40B4-BE49-F238E27FC236}">
                <a16:creationId xmlns:a16="http://schemas.microsoft.com/office/drawing/2014/main" id="{416C7E03-A899-25B1-6AF9-4E162E7DD0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60989" y="4296159"/>
            <a:ext cx="617093" cy="307567"/>
          </a:xfrm>
          <a:prstGeom prst="rect">
            <a:avLst/>
          </a:prstGeom>
        </p:spPr>
      </p:pic>
      <p:sp>
        <p:nvSpPr>
          <p:cNvPr id="19" name="ZoneTexte 18">
            <a:extLst>
              <a:ext uri="{FF2B5EF4-FFF2-40B4-BE49-F238E27FC236}">
                <a16:creationId xmlns:a16="http://schemas.microsoft.com/office/drawing/2014/main" id="{5856E0D6-EB10-8EC8-D4B9-7FEA31C64567}"/>
              </a:ext>
            </a:extLst>
          </p:cNvPr>
          <p:cNvSpPr txBox="1"/>
          <p:nvPr/>
        </p:nvSpPr>
        <p:spPr>
          <a:xfrm>
            <a:off x="8970951" y="4199037"/>
            <a:ext cx="3130311" cy="1338828"/>
          </a:xfrm>
          <a:prstGeom prst="rect">
            <a:avLst/>
          </a:prstGeom>
          <a:noFill/>
        </p:spPr>
        <p:txBody>
          <a:bodyPr wrap="square" rtlCol="0">
            <a:spAutoFit/>
          </a:bodyPr>
          <a:lstStyle/>
          <a:p>
            <a:r>
              <a:rPr lang="fr-FR" sz="1600" b="1" dirty="0">
                <a:solidFill>
                  <a:srgbClr val="FF0000"/>
                </a:solidFill>
              </a:rPr>
              <a:t>STEN </a:t>
            </a:r>
            <a:r>
              <a:rPr lang="fr-FR" sz="1400" dirty="0"/>
              <a:t>(1941)</a:t>
            </a:r>
          </a:p>
          <a:p>
            <a:r>
              <a:rPr lang="fr-FR" sz="1300" b="1" dirty="0"/>
              <a:t>Calibre : </a:t>
            </a:r>
            <a:r>
              <a:rPr lang="fr-FR" sz="1300" dirty="0"/>
              <a:t>9 mm Parabellum</a:t>
            </a:r>
          </a:p>
          <a:p>
            <a:r>
              <a:rPr lang="fr-FR" sz="1300" b="1" dirty="0"/>
              <a:t>Tir : </a:t>
            </a:r>
            <a:r>
              <a:rPr lang="fr-FR" sz="1300" dirty="0"/>
              <a:t>500 à 600 coups / mn</a:t>
            </a:r>
          </a:p>
          <a:p>
            <a:r>
              <a:rPr lang="fr-FR" sz="1300" b="1" dirty="0"/>
              <a:t>Capacité : </a:t>
            </a:r>
            <a:r>
              <a:rPr lang="fr-FR" sz="1300" dirty="0"/>
              <a:t>32 cartouches (chargeur droit)</a:t>
            </a:r>
          </a:p>
          <a:p>
            <a:r>
              <a:rPr lang="fr-FR" sz="1300" b="1" dirty="0"/>
              <a:t>Portée max. :</a:t>
            </a:r>
            <a:r>
              <a:rPr lang="fr-FR" sz="1300" dirty="0"/>
              <a:t>  100 m</a:t>
            </a:r>
          </a:p>
          <a:p>
            <a:r>
              <a:rPr lang="fr-FR" sz="1300" b="1" dirty="0"/>
              <a:t>Fabrication 2</a:t>
            </a:r>
            <a:r>
              <a:rPr lang="fr-FR" sz="1300" b="1" baseline="30000" dirty="0"/>
              <a:t>nde</a:t>
            </a:r>
            <a:r>
              <a:rPr lang="fr-FR" sz="1300" b="1" dirty="0"/>
              <a:t> GM :</a:t>
            </a:r>
            <a:r>
              <a:rPr lang="fr-FR" sz="1300" dirty="0"/>
              <a:t> 4 millions</a:t>
            </a:r>
          </a:p>
        </p:txBody>
      </p:sp>
      <p:pic>
        <p:nvPicPr>
          <p:cNvPr id="20" name="Image 19">
            <a:extLst>
              <a:ext uri="{FF2B5EF4-FFF2-40B4-BE49-F238E27FC236}">
                <a16:creationId xmlns:a16="http://schemas.microsoft.com/office/drawing/2014/main" id="{F7825D2E-73D6-2F87-4CC8-34F135A9E2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78021" y="5469008"/>
            <a:ext cx="571786" cy="342491"/>
          </a:xfrm>
          <a:prstGeom prst="rect">
            <a:avLst/>
          </a:prstGeom>
        </p:spPr>
      </p:pic>
      <p:sp>
        <p:nvSpPr>
          <p:cNvPr id="21" name="ZoneTexte 20">
            <a:extLst>
              <a:ext uri="{FF2B5EF4-FFF2-40B4-BE49-F238E27FC236}">
                <a16:creationId xmlns:a16="http://schemas.microsoft.com/office/drawing/2014/main" id="{881F54BF-2C84-0047-157D-FD54B92B7D31}"/>
              </a:ext>
            </a:extLst>
          </p:cNvPr>
          <p:cNvSpPr txBox="1"/>
          <p:nvPr/>
        </p:nvSpPr>
        <p:spPr>
          <a:xfrm>
            <a:off x="2960494" y="2978321"/>
            <a:ext cx="3283997" cy="1338828"/>
          </a:xfrm>
          <a:prstGeom prst="rect">
            <a:avLst/>
          </a:prstGeom>
          <a:noFill/>
        </p:spPr>
        <p:txBody>
          <a:bodyPr wrap="square" rtlCol="0">
            <a:spAutoFit/>
          </a:bodyPr>
          <a:lstStyle/>
          <a:p>
            <a:r>
              <a:rPr lang="fr-FR" sz="1600" b="1" dirty="0">
                <a:solidFill>
                  <a:srgbClr val="FF0000"/>
                </a:solidFill>
              </a:rPr>
              <a:t>Mauser </a:t>
            </a:r>
            <a:r>
              <a:rPr lang="fr-FR" sz="1600" b="1" dirty="0" err="1">
                <a:solidFill>
                  <a:srgbClr val="FF0000"/>
                </a:solidFill>
              </a:rPr>
              <a:t>Gewehr</a:t>
            </a:r>
            <a:r>
              <a:rPr lang="fr-FR" sz="1600" b="1" dirty="0">
                <a:solidFill>
                  <a:srgbClr val="FF0000"/>
                </a:solidFill>
              </a:rPr>
              <a:t> 98 </a:t>
            </a:r>
            <a:r>
              <a:rPr lang="fr-FR" sz="1400" dirty="0"/>
              <a:t>(1898-1935)</a:t>
            </a:r>
          </a:p>
          <a:p>
            <a:r>
              <a:rPr lang="fr-FR" sz="1300" b="1" dirty="0"/>
              <a:t>Type : </a:t>
            </a:r>
            <a:r>
              <a:rPr lang="fr-FR" sz="1300" dirty="0"/>
              <a:t>fusil à verrou</a:t>
            </a:r>
          </a:p>
          <a:p>
            <a:r>
              <a:rPr lang="fr-FR" sz="1300" b="1" dirty="0"/>
              <a:t>Calibre : </a:t>
            </a:r>
            <a:r>
              <a:rPr lang="fr-FR" sz="1300" dirty="0"/>
              <a:t>7,92 mm</a:t>
            </a:r>
          </a:p>
          <a:p>
            <a:r>
              <a:rPr lang="fr-FR" sz="1300" b="1" dirty="0"/>
              <a:t>Tir : </a:t>
            </a:r>
            <a:r>
              <a:rPr lang="fr-FR" sz="1300" dirty="0"/>
              <a:t>15 coups / mn</a:t>
            </a:r>
          </a:p>
          <a:p>
            <a:r>
              <a:rPr lang="fr-FR" sz="1300" b="1" dirty="0"/>
              <a:t>Capacité : </a:t>
            </a:r>
            <a:r>
              <a:rPr lang="fr-FR" sz="1300" dirty="0"/>
              <a:t>5 cartouches </a:t>
            </a:r>
            <a:r>
              <a:rPr lang="fr-FR" sz="1200" dirty="0"/>
              <a:t>(lame chargeur)</a:t>
            </a:r>
          </a:p>
          <a:p>
            <a:r>
              <a:rPr lang="fr-FR" sz="1300" b="1" dirty="0"/>
              <a:t>Portée max. / pratique :</a:t>
            </a:r>
            <a:r>
              <a:rPr lang="fr-FR" sz="1300" dirty="0"/>
              <a:t>  3 735 m / 500 m</a:t>
            </a:r>
          </a:p>
        </p:txBody>
      </p:sp>
      <p:pic>
        <p:nvPicPr>
          <p:cNvPr id="25" name="Image 24">
            <a:extLst>
              <a:ext uri="{FF2B5EF4-FFF2-40B4-BE49-F238E27FC236}">
                <a16:creationId xmlns:a16="http://schemas.microsoft.com/office/drawing/2014/main" id="{3DB7C4E8-6BA9-C2B1-C0BE-21B909194AA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43429" y="2866698"/>
            <a:ext cx="560119" cy="370248"/>
          </a:xfrm>
          <a:prstGeom prst="rect">
            <a:avLst/>
          </a:prstGeom>
        </p:spPr>
      </p:pic>
      <p:sp>
        <p:nvSpPr>
          <p:cNvPr id="29" name="ZoneTexte 28">
            <a:extLst>
              <a:ext uri="{FF2B5EF4-FFF2-40B4-BE49-F238E27FC236}">
                <a16:creationId xmlns:a16="http://schemas.microsoft.com/office/drawing/2014/main" id="{CE069BEE-FEC1-ACD5-920D-112886ED4C0C}"/>
              </a:ext>
            </a:extLst>
          </p:cNvPr>
          <p:cNvSpPr txBox="1"/>
          <p:nvPr/>
        </p:nvSpPr>
        <p:spPr>
          <a:xfrm>
            <a:off x="198406" y="1087032"/>
            <a:ext cx="617477" cy="369332"/>
          </a:xfrm>
          <a:prstGeom prst="rect">
            <a:avLst/>
          </a:prstGeom>
          <a:noFill/>
        </p:spPr>
        <p:txBody>
          <a:bodyPr wrap="none" rtlCol="0">
            <a:spAutoFit/>
          </a:bodyPr>
          <a:lstStyle/>
          <a:p>
            <a:r>
              <a:rPr lang="fr-FR" b="1" dirty="0">
                <a:solidFill>
                  <a:schemeClr val="tx1">
                    <a:lumMod val="85000"/>
                    <a:lumOff val="15000"/>
                  </a:schemeClr>
                </a:solidFill>
              </a:rPr>
              <a:t>Fusil</a:t>
            </a:r>
          </a:p>
        </p:txBody>
      </p:sp>
      <p:pic>
        <p:nvPicPr>
          <p:cNvPr id="28" name="Image 27">
            <a:extLst>
              <a:ext uri="{FF2B5EF4-FFF2-40B4-BE49-F238E27FC236}">
                <a16:creationId xmlns:a16="http://schemas.microsoft.com/office/drawing/2014/main" id="{EC61F7CC-665C-CF0E-A7A0-5EFE150ECE9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05529" y="1117420"/>
            <a:ext cx="4703824" cy="844827"/>
          </a:xfrm>
          <a:prstGeom prst="rect">
            <a:avLst/>
          </a:prstGeom>
        </p:spPr>
      </p:pic>
      <p:sp>
        <p:nvSpPr>
          <p:cNvPr id="26" name="ZoneTexte 25">
            <a:extLst>
              <a:ext uri="{FF2B5EF4-FFF2-40B4-BE49-F238E27FC236}">
                <a16:creationId xmlns:a16="http://schemas.microsoft.com/office/drawing/2014/main" id="{73451B6A-2BBE-7B51-77F0-1D1B848F7403}"/>
              </a:ext>
            </a:extLst>
          </p:cNvPr>
          <p:cNvSpPr txBox="1"/>
          <p:nvPr/>
        </p:nvSpPr>
        <p:spPr>
          <a:xfrm>
            <a:off x="8970951" y="1432251"/>
            <a:ext cx="3283997" cy="1338828"/>
          </a:xfrm>
          <a:prstGeom prst="rect">
            <a:avLst/>
          </a:prstGeom>
          <a:noFill/>
        </p:spPr>
        <p:txBody>
          <a:bodyPr wrap="square" rtlCol="0">
            <a:spAutoFit/>
          </a:bodyPr>
          <a:lstStyle/>
          <a:p>
            <a:r>
              <a:rPr lang="fr-FR" sz="1600" b="1" dirty="0">
                <a:solidFill>
                  <a:srgbClr val="FF0000"/>
                </a:solidFill>
              </a:rPr>
              <a:t>M1 Garand </a:t>
            </a:r>
            <a:r>
              <a:rPr lang="fr-FR" sz="1400" dirty="0"/>
              <a:t>(1936-1918)</a:t>
            </a:r>
          </a:p>
          <a:p>
            <a:r>
              <a:rPr lang="fr-FR" sz="1300" b="1" dirty="0"/>
              <a:t>Type : </a:t>
            </a:r>
            <a:r>
              <a:rPr lang="fr-FR" sz="1300" dirty="0"/>
              <a:t>fusil semi-automatique</a:t>
            </a:r>
          </a:p>
          <a:p>
            <a:r>
              <a:rPr lang="fr-FR" sz="1300" b="1" dirty="0"/>
              <a:t>Calibre : </a:t>
            </a:r>
            <a:r>
              <a:rPr lang="fr-FR" sz="1300" dirty="0"/>
              <a:t>7,62 mm</a:t>
            </a:r>
          </a:p>
          <a:p>
            <a:r>
              <a:rPr lang="fr-FR" sz="1300" b="1" dirty="0"/>
              <a:t>Tir : </a:t>
            </a:r>
            <a:r>
              <a:rPr lang="fr-FR" sz="1300" dirty="0"/>
              <a:t>30 coups / mn</a:t>
            </a:r>
          </a:p>
          <a:p>
            <a:r>
              <a:rPr lang="fr-FR" sz="1300" b="1" dirty="0"/>
              <a:t>Capacité : </a:t>
            </a:r>
            <a:r>
              <a:rPr lang="fr-FR" sz="1300" dirty="0"/>
              <a:t>8 cartouches </a:t>
            </a:r>
            <a:r>
              <a:rPr lang="fr-FR" sz="1200" dirty="0"/>
              <a:t>(clip)</a:t>
            </a:r>
          </a:p>
          <a:p>
            <a:r>
              <a:rPr lang="fr-FR" sz="1300" b="1" dirty="0"/>
              <a:t>Portée max. / pratique :</a:t>
            </a:r>
            <a:r>
              <a:rPr lang="fr-FR" sz="1300" dirty="0"/>
              <a:t>  1600 m / 400 m</a:t>
            </a:r>
          </a:p>
        </p:txBody>
      </p:sp>
      <p:pic>
        <p:nvPicPr>
          <p:cNvPr id="31" name="Image 30">
            <a:extLst>
              <a:ext uri="{FF2B5EF4-FFF2-40B4-BE49-F238E27FC236}">
                <a16:creationId xmlns:a16="http://schemas.microsoft.com/office/drawing/2014/main" id="{CBFF82D4-8DFB-8B39-46DB-FF57839BCFA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260741" y="1165611"/>
            <a:ext cx="700391" cy="349083"/>
          </a:xfrm>
          <a:prstGeom prst="rect">
            <a:avLst/>
          </a:prstGeom>
        </p:spPr>
      </p:pic>
      <p:sp>
        <p:nvSpPr>
          <p:cNvPr id="33" name="ZoneTexte 32">
            <a:extLst>
              <a:ext uri="{FF2B5EF4-FFF2-40B4-BE49-F238E27FC236}">
                <a16:creationId xmlns:a16="http://schemas.microsoft.com/office/drawing/2014/main" id="{53116B97-3A22-014A-E4A2-55695740A9E1}"/>
              </a:ext>
            </a:extLst>
          </p:cNvPr>
          <p:cNvSpPr txBox="1"/>
          <p:nvPr/>
        </p:nvSpPr>
        <p:spPr>
          <a:xfrm>
            <a:off x="3215121" y="5347938"/>
            <a:ext cx="3313829" cy="1338828"/>
          </a:xfrm>
          <a:prstGeom prst="rect">
            <a:avLst/>
          </a:prstGeom>
          <a:noFill/>
        </p:spPr>
        <p:txBody>
          <a:bodyPr wrap="square" rtlCol="0">
            <a:spAutoFit/>
          </a:bodyPr>
          <a:lstStyle/>
          <a:p>
            <a:r>
              <a:rPr lang="fr-FR" sz="1600" b="1" dirty="0">
                <a:solidFill>
                  <a:srgbClr val="FF0000"/>
                </a:solidFill>
              </a:rPr>
              <a:t>Bergman MP 18 </a:t>
            </a:r>
            <a:r>
              <a:rPr lang="fr-FR" sz="1400" dirty="0"/>
              <a:t>(1918)</a:t>
            </a:r>
          </a:p>
          <a:p>
            <a:r>
              <a:rPr lang="fr-FR" sz="1300" b="1" dirty="0"/>
              <a:t>Calibre : </a:t>
            </a:r>
            <a:r>
              <a:rPr lang="fr-FR" sz="1300" dirty="0"/>
              <a:t>9 mm Parabellum</a:t>
            </a:r>
          </a:p>
          <a:p>
            <a:r>
              <a:rPr lang="fr-FR" sz="1300" b="1" dirty="0"/>
              <a:t>Tir : </a:t>
            </a:r>
            <a:r>
              <a:rPr lang="fr-FR" sz="1300" dirty="0"/>
              <a:t>500 coups / mn</a:t>
            </a:r>
          </a:p>
          <a:p>
            <a:r>
              <a:rPr lang="fr-FR" sz="1300" b="1" dirty="0"/>
              <a:t>Capacité : </a:t>
            </a:r>
            <a:r>
              <a:rPr lang="fr-FR" sz="1300" dirty="0"/>
              <a:t>32 cartouches (chargeur droit)</a:t>
            </a:r>
          </a:p>
          <a:p>
            <a:r>
              <a:rPr lang="fr-FR" sz="1300" b="1" dirty="0"/>
              <a:t>Portée max. / pratique :</a:t>
            </a:r>
            <a:r>
              <a:rPr lang="fr-FR" sz="1300" dirty="0"/>
              <a:t>  100 m / 100 m</a:t>
            </a:r>
          </a:p>
          <a:p>
            <a:r>
              <a:rPr lang="fr-FR" sz="1300" b="1" dirty="0"/>
              <a:t>Fabrication 1</a:t>
            </a:r>
            <a:r>
              <a:rPr lang="fr-FR" sz="1300" b="1" baseline="30000" dirty="0"/>
              <a:t>ère</a:t>
            </a:r>
            <a:r>
              <a:rPr lang="fr-FR" sz="1300" b="1" dirty="0"/>
              <a:t> GM :</a:t>
            </a:r>
            <a:r>
              <a:rPr lang="fr-FR" sz="1300" dirty="0"/>
              <a:t> 10 000 </a:t>
            </a:r>
          </a:p>
        </p:txBody>
      </p:sp>
      <p:pic>
        <p:nvPicPr>
          <p:cNvPr id="34" name="Image 33">
            <a:extLst>
              <a:ext uri="{FF2B5EF4-FFF2-40B4-BE49-F238E27FC236}">
                <a16:creationId xmlns:a16="http://schemas.microsoft.com/office/drawing/2014/main" id="{C4E8FB6C-650A-BA0F-E081-236BE6D02B9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00738" y="5504311"/>
            <a:ext cx="560119" cy="370248"/>
          </a:xfrm>
          <a:prstGeom prst="rect">
            <a:avLst/>
          </a:prstGeom>
        </p:spPr>
      </p:pic>
      <p:pic>
        <p:nvPicPr>
          <p:cNvPr id="36" name="Image 35">
            <a:extLst>
              <a:ext uri="{FF2B5EF4-FFF2-40B4-BE49-F238E27FC236}">
                <a16:creationId xmlns:a16="http://schemas.microsoft.com/office/drawing/2014/main" id="{42B5F0FC-4FEA-D880-D14D-584893E70C9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533" y="5369815"/>
            <a:ext cx="3639567" cy="973853"/>
          </a:xfrm>
          <a:prstGeom prst="rect">
            <a:avLst/>
          </a:prstGeom>
        </p:spPr>
      </p:pic>
      <p:sp>
        <p:nvSpPr>
          <p:cNvPr id="37" name="ZoneTexte 36">
            <a:extLst>
              <a:ext uri="{FF2B5EF4-FFF2-40B4-BE49-F238E27FC236}">
                <a16:creationId xmlns:a16="http://schemas.microsoft.com/office/drawing/2014/main" id="{8056D008-EFDA-B646-FAF9-C6C02665F81D}"/>
              </a:ext>
            </a:extLst>
          </p:cNvPr>
          <p:cNvSpPr txBox="1"/>
          <p:nvPr/>
        </p:nvSpPr>
        <p:spPr>
          <a:xfrm>
            <a:off x="3206144" y="4177164"/>
            <a:ext cx="3313829" cy="1538883"/>
          </a:xfrm>
          <a:prstGeom prst="rect">
            <a:avLst/>
          </a:prstGeom>
          <a:noFill/>
        </p:spPr>
        <p:txBody>
          <a:bodyPr wrap="square" rtlCol="0">
            <a:spAutoFit/>
          </a:bodyPr>
          <a:lstStyle/>
          <a:p>
            <a:r>
              <a:rPr lang="it-IT" sz="1600" b="1" dirty="0">
                <a:solidFill>
                  <a:srgbClr val="FF0000"/>
                </a:solidFill>
              </a:rPr>
              <a:t>Villar perosa fiat mod. 1915</a:t>
            </a:r>
            <a:r>
              <a:rPr lang="fr-FR" sz="1600" b="1" dirty="0">
                <a:solidFill>
                  <a:srgbClr val="FF0000"/>
                </a:solidFill>
              </a:rPr>
              <a:t> </a:t>
            </a:r>
            <a:r>
              <a:rPr lang="fr-FR" sz="1400" dirty="0"/>
              <a:t>(1915)</a:t>
            </a:r>
          </a:p>
          <a:p>
            <a:r>
              <a:rPr lang="fr-FR" sz="1300" b="1" dirty="0"/>
              <a:t>Calibre : </a:t>
            </a:r>
            <a:r>
              <a:rPr lang="fr-FR" sz="1300" dirty="0"/>
              <a:t>9 mm Parabellum</a:t>
            </a:r>
          </a:p>
          <a:p>
            <a:r>
              <a:rPr lang="fr-FR" sz="1300" b="1" dirty="0"/>
              <a:t>Tir : </a:t>
            </a:r>
            <a:r>
              <a:rPr lang="fr-FR" sz="1300" dirty="0"/>
              <a:t>500 coups / mn</a:t>
            </a:r>
          </a:p>
          <a:p>
            <a:r>
              <a:rPr lang="fr-FR" sz="1300" b="1" dirty="0"/>
              <a:t>Capacité : </a:t>
            </a:r>
            <a:r>
              <a:rPr lang="fr-FR" sz="1300" dirty="0"/>
              <a:t>32 cartouches (chargeur droit)</a:t>
            </a:r>
          </a:p>
          <a:p>
            <a:r>
              <a:rPr lang="fr-FR" sz="1300" b="1" dirty="0"/>
              <a:t>Portée max. / pratique :</a:t>
            </a:r>
            <a:r>
              <a:rPr lang="fr-FR" sz="1300" dirty="0"/>
              <a:t>  100 m / 100 m</a:t>
            </a:r>
          </a:p>
          <a:p>
            <a:r>
              <a:rPr lang="fr-FR" sz="1300" b="1" dirty="0"/>
              <a:t>Fabrication 1</a:t>
            </a:r>
            <a:r>
              <a:rPr lang="fr-FR" sz="1300" b="1" baseline="30000" dirty="0"/>
              <a:t>ère</a:t>
            </a:r>
            <a:r>
              <a:rPr lang="fr-FR" sz="1300" b="1" dirty="0"/>
              <a:t> GM :</a:t>
            </a:r>
            <a:r>
              <a:rPr lang="fr-FR" sz="1300" dirty="0"/>
              <a:t> 2 480</a:t>
            </a:r>
          </a:p>
          <a:p>
            <a:endParaRPr lang="fr-FR" sz="1300" dirty="0"/>
          </a:p>
        </p:txBody>
      </p:sp>
      <p:pic>
        <p:nvPicPr>
          <p:cNvPr id="41" name="Image 40">
            <a:extLst>
              <a:ext uri="{FF2B5EF4-FFF2-40B4-BE49-F238E27FC236}">
                <a16:creationId xmlns:a16="http://schemas.microsoft.com/office/drawing/2014/main" id="{5C185FC4-1CCC-DE62-2437-20DAEF7CF74A}"/>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938003" y="4498361"/>
            <a:ext cx="2358640" cy="1200652"/>
          </a:xfrm>
          <a:prstGeom prst="rect">
            <a:avLst/>
          </a:prstGeom>
        </p:spPr>
      </p:pic>
      <p:sp>
        <p:nvSpPr>
          <p:cNvPr id="30" name="ZoneTexte 29">
            <a:extLst>
              <a:ext uri="{FF2B5EF4-FFF2-40B4-BE49-F238E27FC236}">
                <a16:creationId xmlns:a16="http://schemas.microsoft.com/office/drawing/2014/main" id="{28F94CB8-E1F3-BCB0-1E54-E25FDFB75842}"/>
              </a:ext>
            </a:extLst>
          </p:cNvPr>
          <p:cNvSpPr txBox="1"/>
          <p:nvPr/>
        </p:nvSpPr>
        <p:spPr>
          <a:xfrm>
            <a:off x="154352" y="4239188"/>
            <a:ext cx="2031069" cy="369332"/>
          </a:xfrm>
          <a:prstGeom prst="rect">
            <a:avLst/>
          </a:prstGeom>
          <a:noFill/>
        </p:spPr>
        <p:txBody>
          <a:bodyPr wrap="none" rtlCol="0">
            <a:spAutoFit/>
          </a:bodyPr>
          <a:lstStyle/>
          <a:p>
            <a:r>
              <a:rPr lang="fr-FR" b="1" dirty="0">
                <a:solidFill>
                  <a:schemeClr val="tx1">
                    <a:lumMod val="85000"/>
                    <a:lumOff val="15000"/>
                  </a:schemeClr>
                </a:solidFill>
              </a:rPr>
              <a:t>Pistolet-mitrailleur</a:t>
            </a:r>
          </a:p>
        </p:txBody>
      </p:sp>
      <p:pic>
        <p:nvPicPr>
          <p:cNvPr id="43" name="Image 42">
            <a:hlinkClick r:id="rId17"/>
            <a:extLst>
              <a:ext uri="{FF2B5EF4-FFF2-40B4-BE49-F238E27FC236}">
                <a16:creationId xmlns:a16="http://schemas.microsoft.com/office/drawing/2014/main" id="{C442AF8C-C39E-16B1-329D-276A7AC913D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126588" y="4299225"/>
            <a:ext cx="393148" cy="258230"/>
          </a:xfrm>
          <a:prstGeom prst="rect">
            <a:avLst/>
          </a:prstGeom>
        </p:spPr>
      </p:pic>
      <p:pic>
        <p:nvPicPr>
          <p:cNvPr id="2" name="Image 1">
            <a:extLst>
              <a:ext uri="{FF2B5EF4-FFF2-40B4-BE49-F238E27FC236}">
                <a16:creationId xmlns:a16="http://schemas.microsoft.com/office/drawing/2014/main" id="{C784719F-0E04-FA45-1737-0A6C794E6A74}"/>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5586903" y="4498203"/>
            <a:ext cx="556551" cy="370248"/>
          </a:xfrm>
          <a:prstGeom prst="rect">
            <a:avLst/>
          </a:prstGeom>
        </p:spPr>
      </p:pic>
      <p:sp>
        <p:nvSpPr>
          <p:cNvPr id="4" name="ZoneTexte 3">
            <a:extLst>
              <a:ext uri="{FF2B5EF4-FFF2-40B4-BE49-F238E27FC236}">
                <a16:creationId xmlns:a16="http://schemas.microsoft.com/office/drawing/2014/main" id="{A5A13F38-7587-CCCC-FA09-BB3C2DF01F74}"/>
              </a:ext>
            </a:extLst>
          </p:cNvPr>
          <p:cNvSpPr txBox="1"/>
          <p:nvPr/>
        </p:nvSpPr>
        <p:spPr>
          <a:xfrm>
            <a:off x="8978791" y="2969710"/>
            <a:ext cx="2982342" cy="1338828"/>
          </a:xfrm>
          <a:prstGeom prst="rect">
            <a:avLst/>
          </a:prstGeom>
          <a:noFill/>
        </p:spPr>
        <p:txBody>
          <a:bodyPr wrap="square" rtlCol="0">
            <a:spAutoFit/>
          </a:bodyPr>
          <a:lstStyle/>
          <a:p>
            <a:r>
              <a:rPr lang="fr-FR" sz="1600" b="1" dirty="0">
                <a:solidFill>
                  <a:srgbClr val="FF0000"/>
                </a:solidFill>
              </a:rPr>
              <a:t>MAS 36 </a:t>
            </a:r>
            <a:r>
              <a:rPr lang="fr-FR" sz="1400" dirty="0"/>
              <a:t>(1936-1980)</a:t>
            </a:r>
          </a:p>
          <a:p>
            <a:r>
              <a:rPr lang="fr-FR" sz="1300" b="1" dirty="0"/>
              <a:t>Type : </a:t>
            </a:r>
            <a:r>
              <a:rPr lang="fr-FR" sz="1300" dirty="0"/>
              <a:t>fusil à verrou</a:t>
            </a:r>
          </a:p>
          <a:p>
            <a:r>
              <a:rPr lang="fr-FR" sz="1300" b="1" dirty="0"/>
              <a:t>Calibre : </a:t>
            </a:r>
            <a:r>
              <a:rPr lang="fr-FR" sz="1300" dirty="0"/>
              <a:t>7,5 mm</a:t>
            </a:r>
          </a:p>
          <a:p>
            <a:r>
              <a:rPr lang="fr-FR" sz="1300" b="1" dirty="0"/>
              <a:t>Tir : </a:t>
            </a:r>
            <a:r>
              <a:rPr lang="fr-FR" sz="1300" dirty="0"/>
              <a:t>10 à 15coups / mn</a:t>
            </a:r>
          </a:p>
          <a:p>
            <a:r>
              <a:rPr lang="fr-FR" sz="1300" b="1" dirty="0"/>
              <a:t>Capacité : </a:t>
            </a:r>
            <a:r>
              <a:rPr lang="fr-FR" sz="1300" dirty="0"/>
              <a:t>6 + 1 cartouches </a:t>
            </a:r>
            <a:r>
              <a:rPr lang="fr-FR" sz="1200" dirty="0"/>
              <a:t>(clip)</a:t>
            </a:r>
          </a:p>
          <a:p>
            <a:r>
              <a:rPr lang="fr-FR" sz="1300" b="1" dirty="0"/>
              <a:t>Portée max. / pratique :</a:t>
            </a:r>
            <a:r>
              <a:rPr lang="fr-FR" sz="1300" dirty="0"/>
              <a:t>  400 m / 200 m</a:t>
            </a:r>
          </a:p>
        </p:txBody>
      </p:sp>
      <p:pic>
        <p:nvPicPr>
          <p:cNvPr id="11" name="Image 10">
            <a:extLst>
              <a:ext uri="{FF2B5EF4-FFF2-40B4-BE49-F238E27FC236}">
                <a16:creationId xmlns:a16="http://schemas.microsoft.com/office/drawing/2014/main" id="{74803A68-C781-BFFF-547F-B2647164060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302627" y="2679681"/>
            <a:ext cx="4703825" cy="812432"/>
          </a:xfrm>
          <a:prstGeom prst="rect">
            <a:avLst/>
          </a:prstGeom>
        </p:spPr>
      </p:pic>
      <p:pic>
        <p:nvPicPr>
          <p:cNvPr id="24" name="Image 23">
            <a:extLst>
              <a:ext uri="{FF2B5EF4-FFF2-40B4-BE49-F238E27FC236}">
                <a16:creationId xmlns:a16="http://schemas.microsoft.com/office/drawing/2014/main" id="{77588000-FEF7-FE77-6C20-496700D6464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20757766">
            <a:off x="236714" y="1835675"/>
            <a:ext cx="2985417" cy="302646"/>
          </a:xfrm>
          <a:prstGeom prst="rect">
            <a:avLst/>
          </a:prstGeom>
        </p:spPr>
      </p:pic>
      <p:sp>
        <p:nvSpPr>
          <p:cNvPr id="27" name="ZoneTexte 26">
            <a:extLst>
              <a:ext uri="{FF2B5EF4-FFF2-40B4-BE49-F238E27FC236}">
                <a16:creationId xmlns:a16="http://schemas.microsoft.com/office/drawing/2014/main" id="{CEBDAC4F-E0EE-9361-7482-A1461DB7FC5A}"/>
              </a:ext>
            </a:extLst>
          </p:cNvPr>
          <p:cNvSpPr txBox="1"/>
          <p:nvPr/>
        </p:nvSpPr>
        <p:spPr>
          <a:xfrm>
            <a:off x="1074088" y="2119809"/>
            <a:ext cx="1943779" cy="307777"/>
          </a:xfrm>
          <a:prstGeom prst="rect">
            <a:avLst/>
          </a:prstGeom>
          <a:noFill/>
        </p:spPr>
        <p:txBody>
          <a:bodyPr wrap="square" rtlCol="0">
            <a:spAutoFit/>
          </a:bodyPr>
          <a:lstStyle/>
          <a:p>
            <a:r>
              <a:rPr lang="fr-FR" sz="1400" b="1" dirty="0">
                <a:solidFill>
                  <a:schemeClr val="accent3">
                    <a:lumMod val="50000"/>
                  </a:schemeClr>
                </a:solidFill>
              </a:rPr>
              <a:t>Baïonnette « Rosalie »</a:t>
            </a:r>
            <a:endParaRPr lang="fr-FR" sz="1400" dirty="0">
              <a:solidFill>
                <a:schemeClr val="accent3">
                  <a:lumMod val="50000"/>
                </a:schemeClr>
              </a:solidFill>
            </a:endParaRPr>
          </a:p>
        </p:txBody>
      </p:sp>
      <p:sp>
        <p:nvSpPr>
          <p:cNvPr id="35" name="Ellipse 34">
            <a:extLst>
              <a:ext uri="{FF2B5EF4-FFF2-40B4-BE49-F238E27FC236}">
                <a16:creationId xmlns:a16="http://schemas.microsoft.com/office/drawing/2014/main" id="{DB2BDB6D-AADD-091F-A5E1-3D336ADB3CCE}"/>
              </a:ext>
            </a:extLst>
          </p:cNvPr>
          <p:cNvSpPr/>
          <p:nvPr/>
        </p:nvSpPr>
        <p:spPr>
          <a:xfrm>
            <a:off x="818301" y="1981986"/>
            <a:ext cx="267854" cy="267854"/>
          </a:xfrm>
          <a:prstGeom prst="ellipse">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9" name="Connecteur droit avec flèche 38">
            <a:extLst>
              <a:ext uri="{FF2B5EF4-FFF2-40B4-BE49-F238E27FC236}">
                <a16:creationId xmlns:a16="http://schemas.microsoft.com/office/drawing/2014/main" id="{D6D45E7E-2969-01A8-DEBA-E7DC58A7BFCA}"/>
              </a:ext>
            </a:extLst>
          </p:cNvPr>
          <p:cNvCxnSpPr>
            <a:cxnSpLocks/>
            <a:endCxn id="35" idx="4"/>
          </p:cNvCxnSpPr>
          <p:nvPr/>
        </p:nvCxnSpPr>
        <p:spPr>
          <a:xfrm flipV="1">
            <a:off x="952228" y="2249840"/>
            <a:ext cx="0" cy="32073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00B4B532-326B-CD5D-A0B0-B7DB55CAFBCD}"/>
              </a:ext>
            </a:extLst>
          </p:cNvPr>
          <p:cNvSpPr txBox="1"/>
          <p:nvPr/>
        </p:nvSpPr>
        <p:spPr>
          <a:xfrm>
            <a:off x="947701" y="2367500"/>
            <a:ext cx="1563441" cy="276999"/>
          </a:xfrm>
          <a:prstGeom prst="rect">
            <a:avLst/>
          </a:prstGeom>
          <a:noFill/>
        </p:spPr>
        <p:txBody>
          <a:bodyPr wrap="none" rtlCol="0">
            <a:spAutoFit/>
          </a:bodyPr>
          <a:lstStyle/>
          <a:p>
            <a:r>
              <a:rPr lang="fr-FR" sz="1200" dirty="0"/>
              <a:t>dispositif anti-barbelé</a:t>
            </a:r>
          </a:p>
        </p:txBody>
      </p:sp>
      <p:pic>
        <p:nvPicPr>
          <p:cNvPr id="46" name="Image 45">
            <a:extLst>
              <a:ext uri="{FF2B5EF4-FFF2-40B4-BE49-F238E27FC236}">
                <a16:creationId xmlns:a16="http://schemas.microsoft.com/office/drawing/2014/main" id="{6F7A7902-D08D-4DB6-0C21-FDEE8EF8B1E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953045" y="1741235"/>
            <a:ext cx="1808394" cy="783359"/>
          </a:xfrm>
          <a:prstGeom prst="rect">
            <a:avLst/>
          </a:prstGeom>
        </p:spPr>
      </p:pic>
      <p:pic>
        <p:nvPicPr>
          <p:cNvPr id="48" name="Image 47">
            <a:extLst>
              <a:ext uri="{FF2B5EF4-FFF2-40B4-BE49-F238E27FC236}">
                <a16:creationId xmlns:a16="http://schemas.microsoft.com/office/drawing/2014/main" id="{12D2DC26-28FE-56B3-B1B4-CC3511A3377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00590" y="3545404"/>
            <a:ext cx="2775446" cy="535135"/>
          </a:xfrm>
          <a:prstGeom prst="rect">
            <a:avLst/>
          </a:prstGeom>
        </p:spPr>
      </p:pic>
      <p:sp>
        <p:nvSpPr>
          <p:cNvPr id="49" name="ZoneTexte 48">
            <a:extLst>
              <a:ext uri="{FF2B5EF4-FFF2-40B4-BE49-F238E27FC236}">
                <a16:creationId xmlns:a16="http://schemas.microsoft.com/office/drawing/2014/main" id="{492851F0-D991-874B-62EB-E9CA047867A8}"/>
              </a:ext>
            </a:extLst>
          </p:cNvPr>
          <p:cNvSpPr txBox="1"/>
          <p:nvPr/>
        </p:nvSpPr>
        <p:spPr>
          <a:xfrm>
            <a:off x="155469" y="4518578"/>
            <a:ext cx="1464740" cy="492443"/>
          </a:xfrm>
          <a:prstGeom prst="rect">
            <a:avLst/>
          </a:prstGeom>
          <a:noFill/>
        </p:spPr>
        <p:txBody>
          <a:bodyPr wrap="square">
            <a:spAutoFit/>
          </a:bodyPr>
          <a:lstStyle/>
          <a:p>
            <a:pPr algn="ctr"/>
            <a:r>
              <a:rPr lang="fr-FR" sz="1300" dirty="0">
                <a:solidFill>
                  <a:srgbClr val="0070C0"/>
                </a:solidFill>
              </a:rPr>
              <a:t>premier </a:t>
            </a:r>
          </a:p>
          <a:p>
            <a:pPr algn="ctr"/>
            <a:r>
              <a:rPr lang="fr-FR" sz="1300" dirty="0">
                <a:solidFill>
                  <a:srgbClr val="0070C0"/>
                </a:solidFill>
              </a:rPr>
              <a:t>pistolet mitrailleur.</a:t>
            </a:r>
          </a:p>
        </p:txBody>
      </p:sp>
      <p:sp>
        <p:nvSpPr>
          <p:cNvPr id="50" name="ZoneTexte 49">
            <a:extLst>
              <a:ext uri="{FF2B5EF4-FFF2-40B4-BE49-F238E27FC236}">
                <a16:creationId xmlns:a16="http://schemas.microsoft.com/office/drawing/2014/main" id="{9C85980A-5DD3-058E-A502-222473BF469F}"/>
              </a:ext>
            </a:extLst>
          </p:cNvPr>
          <p:cNvSpPr txBox="1"/>
          <p:nvPr/>
        </p:nvSpPr>
        <p:spPr>
          <a:xfrm>
            <a:off x="321196" y="6116103"/>
            <a:ext cx="3094135" cy="492443"/>
          </a:xfrm>
          <a:prstGeom prst="rect">
            <a:avLst/>
          </a:prstGeom>
          <a:noFill/>
        </p:spPr>
        <p:txBody>
          <a:bodyPr wrap="square">
            <a:spAutoFit/>
          </a:bodyPr>
          <a:lstStyle/>
          <a:p>
            <a:pPr algn="ctr"/>
            <a:r>
              <a:rPr lang="fr-FR" sz="1300" dirty="0">
                <a:solidFill>
                  <a:srgbClr val="0070C0"/>
                </a:solidFill>
              </a:rPr>
              <a:t>premier </a:t>
            </a:r>
          </a:p>
          <a:p>
            <a:pPr algn="ctr"/>
            <a:r>
              <a:rPr lang="fr-FR" sz="1300" dirty="0">
                <a:solidFill>
                  <a:srgbClr val="0070C0"/>
                </a:solidFill>
              </a:rPr>
              <a:t>pistolet mitrailleur produit en quantité.</a:t>
            </a:r>
          </a:p>
        </p:txBody>
      </p:sp>
    </p:spTree>
    <p:extLst>
      <p:ext uri="{BB962C8B-B14F-4D97-AF65-F5344CB8AC3E}">
        <p14:creationId xmlns:p14="http://schemas.microsoft.com/office/powerpoint/2010/main" val="151600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1000"/>
                                        <p:tgtEl>
                                          <p:spTgt spid="66"/>
                                        </p:tgtEl>
                                      </p:cBhvr>
                                    </p:animEffect>
                                    <p:anim calcmode="lin" valueType="num">
                                      <p:cBhvr>
                                        <p:cTn id="18" dur="1000" fill="hold"/>
                                        <p:tgtEl>
                                          <p:spTgt spid="66"/>
                                        </p:tgtEl>
                                        <p:attrNameLst>
                                          <p:attrName>ppt_x</p:attrName>
                                        </p:attrNameLst>
                                      </p:cBhvr>
                                      <p:tavLst>
                                        <p:tav tm="0">
                                          <p:val>
                                            <p:strVal val="#ppt_x"/>
                                          </p:val>
                                        </p:tav>
                                        <p:tav tm="100000">
                                          <p:val>
                                            <p:strVal val="#ppt_x"/>
                                          </p:val>
                                        </p:tav>
                                      </p:tavLst>
                                    </p:anim>
                                    <p:anim calcmode="lin" valueType="num">
                                      <p:cBhvr>
                                        <p:cTn id="19" dur="1000" fill="hold"/>
                                        <p:tgtEl>
                                          <p:spTgt spid="6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10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1000" fill="hold"/>
                                        <p:tgtEl>
                                          <p:spTgt spid="2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1000"/>
                                        <p:tgtEl>
                                          <p:spTgt spid="44"/>
                                        </p:tgtEl>
                                      </p:cBhvr>
                                    </p:animEffect>
                                    <p:anim calcmode="lin" valueType="num">
                                      <p:cBhvr>
                                        <p:cTn id="93" dur="1000" fill="hold"/>
                                        <p:tgtEl>
                                          <p:spTgt spid="44"/>
                                        </p:tgtEl>
                                        <p:attrNameLst>
                                          <p:attrName>ppt_x</p:attrName>
                                        </p:attrNameLst>
                                      </p:cBhvr>
                                      <p:tavLst>
                                        <p:tav tm="0">
                                          <p:val>
                                            <p:strVal val="#ppt_x"/>
                                          </p:val>
                                        </p:tav>
                                        <p:tav tm="100000">
                                          <p:val>
                                            <p:strVal val="#ppt_x"/>
                                          </p:val>
                                        </p:tav>
                                      </p:tavLst>
                                    </p:anim>
                                    <p:anim calcmode="lin" valueType="num">
                                      <p:cBhvr>
                                        <p:cTn id="94" dur="1000" fill="hold"/>
                                        <p:tgtEl>
                                          <p:spTgt spid="44"/>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0"/>
                                        <p:tgtEl>
                                          <p:spTgt spid="46"/>
                                        </p:tgtEl>
                                      </p:cBhvr>
                                    </p:animEffect>
                                    <p:anim calcmode="lin" valueType="num">
                                      <p:cBhvr>
                                        <p:cTn id="98" dur="1000" fill="hold"/>
                                        <p:tgtEl>
                                          <p:spTgt spid="46"/>
                                        </p:tgtEl>
                                        <p:attrNameLst>
                                          <p:attrName>ppt_x</p:attrName>
                                        </p:attrNameLst>
                                      </p:cBhvr>
                                      <p:tavLst>
                                        <p:tav tm="0">
                                          <p:val>
                                            <p:strVal val="#ppt_x"/>
                                          </p:val>
                                        </p:tav>
                                        <p:tav tm="100000">
                                          <p:val>
                                            <p:strVal val="#ppt_x"/>
                                          </p:val>
                                        </p:tav>
                                      </p:tavLst>
                                    </p:anim>
                                    <p:anim calcmode="lin" valueType="num">
                                      <p:cBhvr>
                                        <p:cTn id="99" dur="1000" fill="hold"/>
                                        <p:tgtEl>
                                          <p:spTgt spid="46"/>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fade">
                                      <p:cBhvr>
                                        <p:cTn id="102" dur="1000"/>
                                        <p:tgtEl>
                                          <p:spTgt spid="48"/>
                                        </p:tgtEl>
                                      </p:cBhvr>
                                    </p:animEffect>
                                    <p:anim calcmode="lin" valueType="num">
                                      <p:cBhvr>
                                        <p:cTn id="103" dur="1000" fill="hold"/>
                                        <p:tgtEl>
                                          <p:spTgt spid="48"/>
                                        </p:tgtEl>
                                        <p:attrNameLst>
                                          <p:attrName>ppt_x</p:attrName>
                                        </p:attrNameLst>
                                      </p:cBhvr>
                                      <p:tavLst>
                                        <p:tav tm="0">
                                          <p:val>
                                            <p:strVal val="#ppt_x"/>
                                          </p:val>
                                        </p:tav>
                                        <p:tav tm="100000">
                                          <p:val>
                                            <p:strVal val="#ppt_x"/>
                                          </p:val>
                                        </p:tav>
                                      </p:tavLst>
                                    </p:anim>
                                    <p:anim calcmode="lin" valueType="num">
                                      <p:cBhvr>
                                        <p:cTn id="10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6"/>
                                        </p:tgtEl>
                                        <p:attrNameLst>
                                          <p:attrName>style.visibility</p:attrName>
                                        </p:attrNameLst>
                                      </p:cBhvr>
                                      <p:to>
                                        <p:strVal val="visible"/>
                                      </p:to>
                                    </p:set>
                                    <p:animEffect transition="in" filter="fade">
                                      <p:cBhvr>
                                        <p:cTn id="109" dur="1000"/>
                                        <p:tgtEl>
                                          <p:spTgt spid="6"/>
                                        </p:tgtEl>
                                      </p:cBhvr>
                                    </p:animEffect>
                                    <p:anim calcmode="lin" valueType="num">
                                      <p:cBhvr>
                                        <p:cTn id="110" dur="1000" fill="hold"/>
                                        <p:tgtEl>
                                          <p:spTgt spid="6"/>
                                        </p:tgtEl>
                                        <p:attrNameLst>
                                          <p:attrName>ppt_x</p:attrName>
                                        </p:attrNameLst>
                                      </p:cBhvr>
                                      <p:tavLst>
                                        <p:tav tm="0">
                                          <p:val>
                                            <p:strVal val="#ppt_x"/>
                                          </p:val>
                                        </p:tav>
                                        <p:tav tm="100000">
                                          <p:val>
                                            <p:strVal val="#ppt_x"/>
                                          </p:val>
                                        </p:tav>
                                      </p:tavLst>
                                    </p:anim>
                                    <p:anim calcmode="lin" valueType="num">
                                      <p:cBhvr>
                                        <p:cTn id="111" dur="1000" fill="hold"/>
                                        <p:tgtEl>
                                          <p:spTgt spid="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2"/>
                                        </p:tgtEl>
                                        <p:attrNameLst>
                                          <p:attrName>style.visibility</p:attrName>
                                        </p:attrNameLst>
                                      </p:cBhvr>
                                      <p:to>
                                        <p:strVal val="visible"/>
                                      </p:to>
                                    </p:set>
                                    <p:animEffect transition="in" filter="fade">
                                      <p:cBhvr>
                                        <p:cTn id="114" dur="1000"/>
                                        <p:tgtEl>
                                          <p:spTgt spid="12"/>
                                        </p:tgtEl>
                                      </p:cBhvr>
                                    </p:animEffect>
                                    <p:anim calcmode="lin" valueType="num">
                                      <p:cBhvr>
                                        <p:cTn id="115" dur="1000" fill="hold"/>
                                        <p:tgtEl>
                                          <p:spTgt spid="12"/>
                                        </p:tgtEl>
                                        <p:attrNameLst>
                                          <p:attrName>ppt_x</p:attrName>
                                        </p:attrNameLst>
                                      </p:cBhvr>
                                      <p:tavLst>
                                        <p:tav tm="0">
                                          <p:val>
                                            <p:strVal val="#ppt_x"/>
                                          </p:val>
                                        </p:tav>
                                        <p:tav tm="100000">
                                          <p:val>
                                            <p:strVal val="#ppt_x"/>
                                          </p:val>
                                        </p:tav>
                                      </p:tavLst>
                                    </p:anim>
                                    <p:anim calcmode="lin" valueType="num">
                                      <p:cBhvr>
                                        <p:cTn id="116" dur="1000" fill="hold"/>
                                        <p:tgtEl>
                                          <p:spTgt spid="12"/>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1000"/>
                                        <p:tgtEl>
                                          <p:spTgt spid="14"/>
                                        </p:tgtEl>
                                      </p:cBhvr>
                                    </p:animEffect>
                                    <p:anim calcmode="lin" valueType="num">
                                      <p:cBhvr>
                                        <p:cTn id="120" dur="1000" fill="hold"/>
                                        <p:tgtEl>
                                          <p:spTgt spid="14"/>
                                        </p:tgtEl>
                                        <p:attrNameLst>
                                          <p:attrName>ppt_x</p:attrName>
                                        </p:attrNameLst>
                                      </p:cBhvr>
                                      <p:tavLst>
                                        <p:tav tm="0">
                                          <p:val>
                                            <p:strVal val="#ppt_x"/>
                                          </p:val>
                                        </p:tav>
                                        <p:tav tm="100000">
                                          <p:val>
                                            <p:strVal val="#ppt_x"/>
                                          </p:val>
                                        </p:tav>
                                      </p:tavLst>
                                    </p:anim>
                                    <p:anim calcmode="lin" valueType="num">
                                      <p:cBhvr>
                                        <p:cTn id="121" dur="1000" fill="hold"/>
                                        <p:tgtEl>
                                          <p:spTgt spid="14"/>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18"/>
                                        </p:tgtEl>
                                        <p:attrNameLst>
                                          <p:attrName>style.visibility</p:attrName>
                                        </p:attrNameLst>
                                      </p:cBhvr>
                                      <p:to>
                                        <p:strVal val="visible"/>
                                      </p:to>
                                    </p:set>
                                    <p:animEffect transition="in" filter="fade">
                                      <p:cBhvr>
                                        <p:cTn id="124" dur="1000"/>
                                        <p:tgtEl>
                                          <p:spTgt spid="18"/>
                                        </p:tgtEl>
                                      </p:cBhvr>
                                    </p:animEffect>
                                    <p:anim calcmode="lin" valueType="num">
                                      <p:cBhvr>
                                        <p:cTn id="125" dur="1000" fill="hold"/>
                                        <p:tgtEl>
                                          <p:spTgt spid="18"/>
                                        </p:tgtEl>
                                        <p:attrNameLst>
                                          <p:attrName>ppt_x</p:attrName>
                                        </p:attrNameLst>
                                      </p:cBhvr>
                                      <p:tavLst>
                                        <p:tav tm="0">
                                          <p:val>
                                            <p:strVal val="#ppt_x"/>
                                          </p:val>
                                        </p:tav>
                                        <p:tav tm="100000">
                                          <p:val>
                                            <p:strVal val="#ppt_x"/>
                                          </p:val>
                                        </p:tav>
                                      </p:tavLst>
                                    </p:anim>
                                    <p:anim calcmode="lin" valueType="num">
                                      <p:cBhvr>
                                        <p:cTn id="126" dur="1000" fill="hold"/>
                                        <p:tgtEl>
                                          <p:spTgt spid="18"/>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19"/>
                                        </p:tgtEl>
                                        <p:attrNameLst>
                                          <p:attrName>style.visibility</p:attrName>
                                        </p:attrNameLst>
                                      </p:cBhvr>
                                      <p:to>
                                        <p:strVal val="visible"/>
                                      </p:to>
                                    </p:set>
                                    <p:animEffect transition="in" filter="fade">
                                      <p:cBhvr>
                                        <p:cTn id="129" dur="1000"/>
                                        <p:tgtEl>
                                          <p:spTgt spid="19"/>
                                        </p:tgtEl>
                                      </p:cBhvr>
                                    </p:animEffect>
                                    <p:anim calcmode="lin" valueType="num">
                                      <p:cBhvr>
                                        <p:cTn id="130" dur="1000" fill="hold"/>
                                        <p:tgtEl>
                                          <p:spTgt spid="19"/>
                                        </p:tgtEl>
                                        <p:attrNameLst>
                                          <p:attrName>ppt_x</p:attrName>
                                        </p:attrNameLst>
                                      </p:cBhvr>
                                      <p:tavLst>
                                        <p:tav tm="0">
                                          <p:val>
                                            <p:strVal val="#ppt_x"/>
                                          </p:val>
                                        </p:tav>
                                        <p:tav tm="100000">
                                          <p:val>
                                            <p:strVal val="#ppt_x"/>
                                          </p:val>
                                        </p:tav>
                                      </p:tavLst>
                                    </p:anim>
                                    <p:anim calcmode="lin" valueType="num">
                                      <p:cBhvr>
                                        <p:cTn id="131" dur="1000" fill="hold"/>
                                        <p:tgtEl>
                                          <p:spTgt spid="19"/>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20"/>
                                        </p:tgtEl>
                                        <p:attrNameLst>
                                          <p:attrName>style.visibility</p:attrName>
                                        </p:attrNameLst>
                                      </p:cBhvr>
                                      <p:to>
                                        <p:strVal val="visible"/>
                                      </p:to>
                                    </p:set>
                                    <p:animEffect transition="in" filter="fade">
                                      <p:cBhvr>
                                        <p:cTn id="134" dur="1000"/>
                                        <p:tgtEl>
                                          <p:spTgt spid="20"/>
                                        </p:tgtEl>
                                      </p:cBhvr>
                                    </p:animEffect>
                                    <p:anim calcmode="lin" valueType="num">
                                      <p:cBhvr>
                                        <p:cTn id="135" dur="1000" fill="hold"/>
                                        <p:tgtEl>
                                          <p:spTgt spid="20"/>
                                        </p:tgtEl>
                                        <p:attrNameLst>
                                          <p:attrName>ppt_x</p:attrName>
                                        </p:attrNameLst>
                                      </p:cBhvr>
                                      <p:tavLst>
                                        <p:tav tm="0">
                                          <p:val>
                                            <p:strVal val="#ppt_x"/>
                                          </p:val>
                                        </p:tav>
                                        <p:tav tm="100000">
                                          <p:val>
                                            <p:strVal val="#ppt_x"/>
                                          </p:val>
                                        </p:tav>
                                      </p:tavLst>
                                    </p:anim>
                                    <p:anim calcmode="lin" valueType="num">
                                      <p:cBhvr>
                                        <p:cTn id="136" dur="1000" fill="hold"/>
                                        <p:tgtEl>
                                          <p:spTgt spid="20"/>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fade">
                                      <p:cBhvr>
                                        <p:cTn id="139" dur="1000"/>
                                        <p:tgtEl>
                                          <p:spTgt spid="33"/>
                                        </p:tgtEl>
                                      </p:cBhvr>
                                    </p:animEffect>
                                    <p:anim calcmode="lin" valueType="num">
                                      <p:cBhvr>
                                        <p:cTn id="140" dur="1000" fill="hold"/>
                                        <p:tgtEl>
                                          <p:spTgt spid="33"/>
                                        </p:tgtEl>
                                        <p:attrNameLst>
                                          <p:attrName>ppt_x</p:attrName>
                                        </p:attrNameLst>
                                      </p:cBhvr>
                                      <p:tavLst>
                                        <p:tav tm="0">
                                          <p:val>
                                            <p:strVal val="#ppt_x"/>
                                          </p:val>
                                        </p:tav>
                                        <p:tav tm="100000">
                                          <p:val>
                                            <p:strVal val="#ppt_x"/>
                                          </p:val>
                                        </p:tav>
                                      </p:tavLst>
                                    </p:anim>
                                    <p:anim calcmode="lin" valueType="num">
                                      <p:cBhvr>
                                        <p:cTn id="141" dur="1000" fill="hold"/>
                                        <p:tgtEl>
                                          <p:spTgt spid="33"/>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fade">
                                      <p:cBhvr>
                                        <p:cTn id="144" dur="1000"/>
                                        <p:tgtEl>
                                          <p:spTgt spid="34"/>
                                        </p:tgtEl>
                                      </p:cBhvr>
                                    </p:animEffect>
                                    <p:anim calcmode="lin" valueType="num">
                                      <p:cBhvr>
                                        <p:cTn id="145" dur="1000" fill="hold"/>
                                        <p:tgtEl>
                                          <p:spTgt spid="34"/>
                                        </p:tgtEl>
                                        <p:attrNameLst>
                                          <p:attrName>ppt_x</p:attrName>
                                        </p:attrNameLst>
                                      </p:cBhvr>
                                      <p:tavLst>
                                        <p:tav tm="0">
                                          <p:val>
                                            <p:strVal val="#ppt_x"/>
                                          </p:val>
                                        </p:tav>
                                        <p:tav tm="100000">
                                          <p:val>
                                            <p:strVal val="#ppt_x"/>
                                          </p:val>
                                        </p:tav>
                                      </p:tavLst>
                                    </p:anim>
                                    <p:anim calcmode="lin" valueType="num">
                                      <p:cBhvr>
                                        <p:cTn id="146" dur="1000" fill="hold"/>
                                        <p:tgtEl>
                                          <p:spTgt spid="34"/>
                                        </p:tgtEl>
                                        <p:attrNameLst>
                                          <p:attrName>ppt_y</p:attrName>
                                        </p:attrNameLst>
                                      </p:cBhvr>
                                      <p:tavLst>
                                        <p:tav tm="0">
                                          <p:val>
                                            <p:strVal val="#ppt_y+.1"/>
                                          </p:val>
                                        </p:tav>
                                        <p:tav tm="100000">
                                          <p:val>
                                            <p:strVal val="#ppt_y"/>
                                          </p:val>
                                        </p:tav>
                                      </p:tavLst>
                                    </p:anim>
                                  </p:childTnLst>
                                </p:cTn>
                              </p:par>
                              <p:par>
                                <p:cTn id="147" presetID="42" presetClass="entr" presetSubtype="0" fill="hold" nodeType="withEffect">
                                  <p:stCondLst>
                                    <p:cond delay="0"/>
                                  </p:stCondLst>
                                  <p:childTnLst>
                                    <p:set>
                                      <p:cBhvr>
                                        <p:cTn id="148" dur="1" fill="hold">
                                          <p:stCondLst>
                                            <p:cond delay="0"/>
                                          </p:stCondLst>
                                        </p:cTn>
                                        <p:tgtEl>
                                          <p:spTgt spid="36"/>
                                        </p:tgtEl>
                                        <p:attrNameLst>
                                          <p:attrName>style.visibility</p:attrName>
                                        </p:attrNameLst>
                                      </p:cBhvr>
                                      <p:to>
                                        <p:strVal val="visible"/>
                                      </p:to>
                                    </p:set>
                                    <p:animEffect transition="in" filter="fade">
                                      <p:cBhvr>
                                        <p:cTn id="149" dur="1000"/>
                                        <p:tgtEl>
                                          <p:spTgt spid="36"/>
                                        </p:tgtEl>
                                      </p:cBhvr>
                                    </p:animEffect>
                                    <p:anim calcmode="lin" valueType="num">
                                      <p:cBhvr>
                                        <p:cTn id="150" dur="1000" fill="hold"/>
                                        <p:tgtEl>
                                          <p:spTgt spid="36"/>
                                        </p:tgtEl>
                                        <p:attrNameLst>
                                          <p:attrName>ppt_x</p:attrName>
                                        </p:attrNameLst>
                                      </p:cBhvr>
                                      <p:tavLst>
                                        <p:tav tm="0">
                                          <p:val>
                                            <p:strVal val="#ppt_x"/>
                                          </p:val>
                                        </p:tav>
                                        <p:tav tm="100000">
                                          <p:val>
                                            <p:strVal val="#ppt_x"/>
                                          </p:val>
                                        </p:tav>
                                      </p:tavLst>
                                    </p:anim>
                                    <p:anim calcmode="lin" valueType="num">
                                      <p:cBhvr>
                                        <p:cTn id="151" dur="1000" fill="hold"/>
                                        <p:tgtEl>
                                          <p:spTgt spid="36"/>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37"/>
                                        </p:tgtEl>
                                        <p:attrNameLst>
                                          <p:attrName>style.visibility</p:attrName>
                                        </p:attrNameLst>
                                      </p:cBhvr>
                                      <p:to>
                                        <p:strVal val="visible"/>
                                      </p:to>
                                    </p:set>
                                    <p:animEffect transition="in" filter="fade">
                                      <p:cBhvr>
                                        <p:cTn id="154" dur="1000"/>
                                        <p:tgtEl>
                                          <p:spTgt spid="37"/>
                                        </p:tgtEl>
                                      </p:cBhvr>
                                    </p:animEffect>
                                    <p:anim calcmode="lin" valueType="num">
                                      <p:cBhvr>
                                        <p:cTn id="155" dur="1000" fill="hold"/>
                                        <p:tgtEl>
                                          <p:spTgt spid="37"/>
                                        </p:tgtEl>
                                        <p:attrNameLst>
                                          <p:attrName>ppt_x</p:attrName>
                                        </p:attrNameLst>
                                      </p:cBhvr>
                                      <p:tavLst>
                                        <p:tav tm="0">
                                          <p:val>
                                            <p:strVal val="#ppt_x"/>
                                          </p:val>
                                        </p:tav>
                                        <p:tav tm="100000">
                                          <p:val>
                                            <p:strVal val="#ppt_x"/>
                                          </p:val>
                                        </p:tav>
                                      </p:tavLst>
                                    </p:anim>
                                    <p:anim calcmode="lin" valueType="num">
                                      <p:cBhvr>
                                        <p:cTn id="156" dur="1000" fill="hold"/>
                                        <p:tgtEl>
                                          <p:spTgt spid="37"/>
                                        </p:tgtEl>
                                        <p:attrNameLst>
                                          <p:attrName>ppt_y</p:attrName>
                                        </p:attrNameLst>
                                      </p:cBhvr>
                                      <p:tavLst>
                                        <p:tav tm="0">
                                          <p:val>
                                            <p:strVal val="#ppt_y+.1"/>
                                          </p:val>
                                        </p:tav>
                                        <p:tav tm="100000">
                                          <p:val>
                                            <p:strVal val="#ppt_y"/>
                                          </p:val>
                                        </p:tav>
                                      </p:tavLst>
                                    </p:anim>
                                  </p:childTnLst>
                                </p:cTn>
                              </p:par>
                              <p:par>
                                <p:cTn id="157" presetID="42" presetClass="entr" presetSubtype="0" fill="hold" nodeType="with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fade">
                                      <p:cBhvr>
                                        <p:cTn id="159" dur="1000"/>
                                        <p:tgtEl>
                                          <p:spTgt spid="41"/>
                                        </p:tgtEl>
                                      </p:cBhvr>
                                    </p:animEffect>
                                    <p:anim calcmode="lin" valueType="num">
                                      <p:cBhvr>
                                        <p:cTn id="160" dur="1000" fill="hold"/>
                                        <p:tgtEl>
                                          <p:spTgt spid="41"/>
                                        </p:tgtEl>
                                        <p:attrNameLst>
                                          <p:attrName>ppt_x</p:attrName>
                                        </p:attrNameLst>
                                      </p:cBhvr>
                                      <p:tavLst>
                                        <p:tav tm="0">
                                          <p:val>
                                            <p:strVal val="#ppt_x"/>
                                          </p:val>
                                        </p:tav>
                                        <p:tav tm="100000">
                                          <p:val>
                                            <p:strVal val="#ppt_x"/>
                                          </p:val>
                                        </p:tav>
                                      </p:tavLst>
                                    </p:anim>
                                    <p:anim calcmode="lin" valueType="num">
                                      <p:cBhvr>
                                        <p:cTn id="161" dur="1000" fill="hold"/>
                                        <p:tgtEl>
                                          <p:spTgt spid="41"/>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30"/>
                                        </p:tgtEl>
                                        <p:attrNameLst>
                                          <p:attrName>style.visibility</p:attrName>
                                        </p:attrNameLst>
                                      </p:cBhvr>
                                      <p:to>
                                        <p:strVal val="visible"/>
                                      </p:to>
                                    </p:set>
                                    <p:animEffect transition="in" filter="fade">
                                      <p:cBhvr>
                                        <p:cTn id="164" dur="1000"/>
                                        <p:tgtEl>
                                          <p:spTgt spid="30"/>
                                        </p:tgtEl>
                                      </p:cBhvr>
                                    </p:animEffect>
                                    <p:anim calcmode="lin" valueType="num">
                                      <p:cBhvr>
                                        <p:cTn id="165" dur="1000" fill="hold"/>
                                        <p:tgtEl>
                                          <p:spTgt spid="30"/>
                                        </p:tgtEl>
                                        <p:attrNameLst>
                                          <p:attrName>ppt_x</p:attrName>
                                        </p:attrNameLst>
                                      </p:cBhvr>
                                      <p:tavLst>
                                        <p:tav tm="0">
                                          <p:val>
                                            <p:strVal val="#ppt_x"/>
                                          </p:val>
                                        </p:tav>
                                        <p:tav tm="100000">
                                          <p:val>
                                            <p:strVal val="#ppt_x"/>
                                          </p:val>
                                        </p:tav>
                                      </p:tavLst>
                                    </p:anim>
                                    <p:anim calcmode="lin" valueType="num">
                                      <p:cBhvr>
                                        <p:cTn id="166" dur="1000" fill="hold"/>
                                        <p:tgtEl>
                                          <p:spTgt spid="30"/>
                                        </p:tgtEl>
                                        <p:attrNameLst>
                                          <p:attrName>ppt_y</p:attrName>
                                        </p:attrNameLst>
                                      </p:cBhvr>
                                      <p:tavLst>
                                        <p:tav tm="0">
                                          <p:val>
                                            <p:strVal val="#ppt_y+.1"/>
                                          </p:val>
                                        </p:tav>
                                        <p:tav tm="100000">
                                          <p:val>
                                            <p:strVal val="#ppt_y"/>
                                          </p:val>
                                        </p:tav>
                                      </p:tavLst>
                                    </p:anim>
                                  </p:childTnLst>
                                </p:cTn>
                              </p:par>
                              <p:par>
                                <p:cTn id="167" presetID="42" presetClass="entr" presetSubtype="0" fill="hold" nodeType="withEffect">
                                  <p:stCondLst>
                                    <p:cond delay="0"/>
                                  </p:stCondLst>
                                  <p:childTnLst>
                                    <p:set>
                                      <p:cBhvr>
                                        <p:cTn id="168" dur="1" fill="hold">
                                          <p:stCondLst>
                                            <p:cond delay="0"/>
                                          </p:stCondLst>
                                        </p:cTn>
                                        <p:tgtEl>
                                          <p:spTgt spid="43"/>
                                        </p:tgtEl>
                                        <p:attrNameLst>
                                          <p:attrName>style.visibility</p:attrName>
                                        </p:attrNameLst>
                                      </p:cBhvr>
                                      <p:to>
                                        <p:strVal val="visible"/>
                                      </p:to>
                                    </p:set>
                                    <p:animEffect transition="in" filter="fade">
                                      <p:cBhvr>
                                        <p:cTn id="169" dur="1000"/>
                                        <p:tgtEl>
                                          <p:spTgt spid="43"/>
                                        </p:tgtEl>
                                      </p:cBhvr>
                                    </p:animEffect>
                                    <p:anim calcmode="lin" valueType="num">
                                      <p:cBhvr>
                                        <p:cTn id="170" dur="1000" fill="hold"/>
                                        <p:tgtEl>
                                          <p:spTgt spid="43"/>
                                        </p:tgtEl>
                                        <p:attrNameLst>
                                          <p:attrName>ppt_x</p:attrName>
                                        </p:attrNameLst>
                                      </p:cBhvr>
                                      <p:tavLst>
                                        <p:tav tm="0">
                                          <p:val>
                                            <p:strVal val="#ppt_x"/>
                                          </p:val>
                                        </p:tav>
                                        <p:tav tm="100000">
                                          <p:val>
                                            <p:strVal val="#ppt_x"/>
                                          </p:val>
                                        </p:tav>
                                      </p:tavLst>
                                    </p:anim>
                                    <p:anim calcmode="lin" valueType="num">
                                      <p:cBhvr>
                                        <p:cTn id="171" dur="1000" fill="hold"/>
                                        <p:tgtEl>
                                          <p:spTgt spid="43"/>
                                        </p:tgtEl>
                                        <p:attrNameLst>
                                          <p:attrName>ppt_y</p:attrName>
                                        </p:attrNameLst>
                                      </p:cBhvr>
                                      <p:tavLst>
                                        <p:tav tm="0">
                                          <p:val>
                                            <p:strVal val="#ppt_y+.1"/>
                                          </p:val>
                                        </p:tav>
                                        <p:tav tm="100000">
                                          <p:val>
                                            <p:strVal val="#ppt_y"/>
                                          </p:val>
                                        </p:tav>
                                      </p:tavLst>
                                    </p:anim>
                                  </p:childTnLst>
                                </p:cTn>
                              </p:par>
                              <p:par>
                                <p:cTn id="172" presetID="42" presetClass="entr" presetSubtype="0" fill="hold" nodeType="withEffect">
                                  <p:stCondLst>
                                    <p:cond delay="0"/>
                                  </p:stCondLst>
                                  <p:childTnLst>
                                    <p:set>
                                      <p:cBhvr>
                                        <p:cTn id="173" dur="1" fill="hold">
                                          <p:stCondLst>
                                            <p:cond delay="0"/>
                                          </p:stCondLst>
                                        </p:cTn>
                                        <p:tgtEl>
                                          <p:spTgt spid="2"/>
                                        </p:tgtEl>
                                        <p:attrNameLst>
                                          <p:attrName>style.visibility</p:attrName>
                                        </p:attrNameLst>
                                      </p:cBhvr>
                                      <p:to>
                                        <p:strVal val="visible"/>
                                      </p:to>
                                    </p:set>
                                    <p:animEffect transition="in" filter="fade">
                                      <p:cBhvr>
                                        <p:cTn id="174" dur="1000"/>
                                        <p:tgtEl>
                                          <p:spTgt spid="2"/>
                                        </p:tgtEl>
                                      </p:cBhvr>
                                    </p:animEffect>
                                    <p:anim calcmode="lin" valueType="num">
                                      <p:cBhvr>
                                        <p:cTn id="175" dur="1000" fill="hold"/>
                                        <p:tgtEl>
                                          <p:spTgt spid="2"/>
                                        </p:tgtEl>
                                        <p:attrNameLst>
                                          <p:attrName>ppt_x</p:attrName>
                                        </p:attrNameLst>
                                      </p:cBhvr>
                                      <p:tavLst>
                                        <p:tav tm="0">
                                          <p:val>
                                            <p:strVal val="#ppt_x"/>
                                          </p:val>
                                        </p:tav>
                                        <p:tav tm="100000">
                                          <p:val>
                                            <p:strVal val="#ppt_x"/>
                                          </p:val>
                                        </p:tav>
                                      </p:tavLst>
                                    </p:anim>
                                    <p:anim calcmode="lin" valueType="num">
                                      <p:cBhvr>
                                        <p:cTn id="176" dur="1000" fill="hold"/>
                                        <p:tgtEl>
                                          <p:spTgt spid="2"/>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49"/>
                                        </p:tgtEl>
                                        <p:attrNameLst>
                                          <p:attrName>style.visibility</p:attrName>
                                        </p:attrNameLst>
                                      </p:cBhvr>
                                      <p:to>
                                        <p:strVal val="visible"/>
                                      </p:to>
                                    </p:set>
                                    <p:animEffect transition="in" filter="fade">
                                      <p:cBhvr>
                                        <p:cTn id="179" dur="1000"/>
                                        <p:tgtEl>
                                          <p:spTgt spid="49"/>
                                        </p:tgtEl>
                                      </p:cBhvr>
                                    </p:animEffect>
                                    <p:anim calcmode="lin" valueType="num">
                                      <p:cBhvr>
                                        <p:cTn id="180" dur="1000" fill="hold"/>
                                        <p:tgtEl>
                                          <p:spTgt spid="49"/>
                                        </p:tgtEl>
                                        <p:attrNameLst>
                                          <p:attrName>ppt_x</p:attrName>
                                        </p:attrNameLst>
                                      </p:cBhvr>
                                      <p:tavLst>
                                        <p:tav tm="0">
                                          <p:val>
                                            <p:strVal val="#ppt_x"/>
                                          </p:val>
                                        </p:tav>
                                        <p:tav tm="100000">
                                          <p:val>
                                            <p:strVal val="#ppt_x"/>
                                          </p:val>
                                        </p:tav>
                                      </p:tavLst>
                                    </p:anim>
                                    <p:anim calcmode="lin" valueType="num">
                                      <p:cBhvr>
                                        <p:cTn id="181" dur="1000" fill="hold"/>
                                        <p:tgtEl>
                                          <p:spTgt spid="49"/>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50"/>
                                        </p:tgtEl>
                                        <p:attrNameLst>
                                          <p:attrName>style.visibility</p:attrName>
                                        </p:attrNameLst>
                                      </p:cBhvr>
                                      <p:to>
                                        <p:strVal val="visible"/>
                                      </p:to>
                                    </p:set>
                                    <p:animEffect transition="in" filter="fade">
                                      <p:cBhvr>
                                        <p:cTn id="184" dur="1000"/>
                                        <p:tgtEl>
                                          <p:spTgt spid="50"/>
                                        </p:tgtEl>
                                      </p:cBhvr>
                                    </p:animEffect>
                                    <p:anim calcmode="lin" valueType="num">
                                      <p:cBhvr>
                                        <p:cTn id="185" dur="1000" fill="hold"/>
                                        <p:tgtEl>
                                          <p:spTgt spid="50"/>
                                        </p:tgtEl>
                                        <p:attrNameLst>
                                          <p:attrName>ppt_x</p:attrName>
                                        </p:attrNameLst>
                                      </p:cBhvr>
                                      <p:tavLst>
                                        <p:tav tm="0">
                                          <p:val>
                                            <p:strVal val="#ppt_x"/>
                                          </p:val>
                                        </p:tav>
                                        <p:tav tm="100000">
                                          <p:val>
                                            <p:strVal val="#ppt_x"/>
                                          </p:val>
                                        </p:tav>
                                      </p:tavLst>
                                    </p:anim>
                                    <p:anim calcmode="lin" valueType="num">
                                      <p:cBhvr>
                                        <p:cTn id="186" dur="1000" fill="hold"/>
                                        <p:tgtEl>
                                          <p:spTgt spid="50"/>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17"/>
                                        </p:tgtEl>
                                        <p:attrNameLst>
                                          <p:attrName>style.visibility</p:attrName>
                                        </p:attrNameLst>
                                      </p:cBhvr>
                                      <p:to>
                                        <p:strVal val="visible"/>
                                      </p:to>
                                    </p:set>
                                    <p:animEffect transition="in" filter="fade">
                                      <p:cBhvr>
                                        <p:cTn id="189" dur="1000"/>
                                        <p:tgtEl>
                                          <p:spTgt spid="17"/>
                                        </p:tgtEl>
                                      </p:cBhvr>
                                    </p:animEffect>
                                    <p:anim calcmode="lin" valueType="num">
                                      <p:cBhvr>
                                        <p:cTn id="190" dur="1000" fill="hold"/>
                                        <p:tgtEl>
                                          <p:spTgt spid="17"/>
                                        </p:tgtEl>
                                        <p:attrNameLst>
                                          <p:attrName>ppt_x</p:attrName>
                                        </p:attrNameLst>
                                      </p:cBhvr>
                                      <p:tavLst>
                                        <p:tav tm="0">
                                          <p:val>
                                            <p:strVal val="#ppt_x"/>
                                          </p:val>
                                        </p:tav>
                                        <p:tav tm="100000">
                                          <p:val>
                                            <p:strVal val="#ppt_x"/>
                                          </p:val>
                                        </p:tav>
                                      </p:tavLst>
                                    </p:anim>
                                    <p:anim calcmode="lin" valueType="num">
                                      <p:cBhvr>
                                        <p:cTn id="19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P spid="12" grpId="0"/>
      <p:bldP spid="17" grpId="0"/>
      <p:bldP spid="19" grpId="0"/>
      <p:bldP spid="21" grpId="0"/>
      <p:bldP spid="29" grpId="0"/>
      <p:bldP spid="26" grpId="0"/>
      <p:bldP spid="33" grpId="0"/>
      <p:bldP spid="37" grpId="0"/>
      <p:bldP spid="30" grpId="0"/>
      <p:bldP spid="4" grpId="0"/>
      <p:bldP spid="27" grpId="0"/>
      <p:bldP spid="35" grpId="0" animBg="1"/>
      <p:bldP spid="44"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FCAD8-3117-BAF2-F705-BF84FA828770}"/>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94A470D2-70A7-2F2A-AF4E-595D84AA4644}"/>
              </a:ext>
            </a:extLst>
          </p:cNvPr>
          <p:cNvGraphicFramePr>
            <a:graphicFrameLocks noGrp="1"/>
          </p:cNvGraphicFramePr>
          <p:nvPr>
            <p:extLst>
              <p:ext uri="{D42A27DB-BD31-4B8C-83A1-F6EECF244321}">
                <p14:modId xmlns:p14="http://schemas.microsoft.com/office/powerpoint/2010/main" val="3974950572"/>
              </p:ext>
            </p:extLst>
          </p:nvPr>
        </p:nvGraphicFramePr>
        <p:xfrm>
          <a:off x="198407" y="719666"/>
          <a:ext cx="11825793" cy="5965023"/>
        </p:xfrm>
        <a:graphic>
          <a:graphicData uri="http://schemas.openxmlformats.org/drawingml/2006/table">
            <a:tbl>
              <a:tblPr firstRow="1" bandRow="1">
                <a:tableStyleId>{5940675A-B579-460E-94D1-54222C63F5DA}</a:tableStyleId>
              </a:tblPr>
              <a:tblGrid>
                <a:gridCol w="6059909">
                  <a:extLst>
                    <a:ext uri="{9D8B030D-6E8A-4147-A177-3AD203B41FA5}">
                      <a16:colId xmlns:a16="http://schemas.microsoft.com/office/drawing/2014/main" val="3919520880"/>
                    </a:ext>
                  </a:extLst>
                </a:gridCol>
                <a:gridCol w="5765884">
                  <a:extLst>
                    <a:ext uri="{9D8B030D-6E8A-4147-A177-3AD203B41FA5}">
                      <a16:colId xmlns:a16="http://schemas.microsoft.com/office/drawing/2014/main" val="997813985"/>
                    </a:ext>
                  </a:extLst>
                </a:gridCol>
              </a:tblGrid>
              <a:tr h="310348">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1216340">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2863836888"/>
                  </a:ext>
                </a:extLst>
              </a:tr>
              <a:tr h="996082">
                <a:tc>
                  <a:txBody>
                    <a:bodyPr/>
                    <a:lstStyle/>
                    <a:p>
                      <a:endParaRPr lang="fr-FR" dirty="0"/>
                    </a:p>
                  </a:txBody>
                  <a:tcPr anchor="ctr"/>
                </a:tc>
                <a:tc rowSpan="2">
                  <a:txBody>
                    <a:bodyPr/>
                    <a:lstStyle/>
                    <a:p>
                      <a:endParaRPr lang="fr-FR" dirty="0"/>
                    </a:p>
                  </a:txBody>
                  <a:tcPr anchor="ctr"/>
                </a:tc>
                <a:extLst>
                  <a:ext uri="{0D108BD9-81ED-4DB2-BD59-A6C34878D82A}">
                    <a16:rowId xmlns:a16="http://schemas.microsoft.com/office/drawing/2014/main" val="4246683398"/>
                  </a:ext>
                </a:extLst>
              </a:tr>
              <a:tr h="996082">
                <a:tc rowSpan="2">
                  <a:txBody>
                    <a:bodyPr/>
                    <a:lstStyle/>
                    <a:p>
                      <a:endParaRPr lang="fr-FR" dirty="0"/>
                    </a:p>
                  </a:txBody>
                  <a:tcPr anchor="ctr"/>
                </a:tc>
                <a:tc vMerge="1">
                  <a:txBody>
                    <a:bodyPr/>
                    <a:lstStyle/>
                    <a:p>
                      <a:endParaRPr lang="fr-FR" dirty="0"/>
                    </a:p>
                  </a:txBody>
                  <a:tcPr anchor="ctr"/>
                </a:tc>
                <a:extLst>
                  <a:ext uri="{0D108BD9-81ED-4DB2-BD59-A6C34878D82A}">
                    <a16:rowId xmlns:a16="http://schemas.microsoft.com/office/drawing/2014/main" val="245991242"/>
                  </a:ext>
                </a:extLst>
              </a:tr>
              <a:tr h="2390759">
                <a:tc vMerge="1">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614308747"/>
                  </a:ext>
                </a:extLst>
              </a:tr>
            </a:tbl>
          </a:graphicData>
        </a:graphic>
      </p:graphicFrame>
      <p:sp>
        <p:nvSpPr>
          <p:cNvPr id="7" name="ZoneTexte 6">
            <a:extLst>
              <a:ext uri="{FF2B5EF4-FFF2-40B4-BE49-F238E27FC236}">
                <a16:creationId xmlns:a16="http://schemas.microsoft.com/office/drawing/2014/main" id="{FC16F448-8C99-E80B-138E-E5F20E0D0B35}"/>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3CA4ABE6-4DA7-4C7A-C1F4-28173AD955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5FC8A116-4EF0-1CA1-EA3D-2C6F95CBC40D}"/>
              </a:ext>
            </a:extLst>
          </p:cNvPr>
          <p:cNvSpPr txBox="1"/>
          <p:nvPr/>
        </p:nvSpPr>
        <p:spPr>
          <a:xfrm>
            <a:off x="198408" y="386343"/>
            <a:ext cx="932428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3.2</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armes</a:t>
            </a:r>
            <a:r>
              <a:rPr lang="fr-FR" b="1" dirty="0">
                <a:solidFill>
                  <a:srgbClr val="0070C0"/>
                </a:solidFill>
                <a:latin typeface="Calibri" panose="020F0502020204030204" pitchFamily="34" charset="0"/>
                <a:cs typeface="Calibri" panose="020F0502020204030204" pitchFamily="34" charset="0"/>
              </a:rPr>
              <a:t> emblématiques des Premières et Seconde Guerre mondiales</a:t>
            </a:r>
          </a:p>
        </p:txBody>
      </p:sp>
      <p:pic>
        <p:nvPicPr>
          <p:cNvPr id="5" name="Image 4">
            <a:hlinkClick r:id="rId5"/>
            <a:extLst>
              <a:ext uri="{FF2B5EF4-FFF2-40B4-BE49-F238E27FC236}">
                <a16:creationId xmlns:a16="http://schemas.microsoft.com/office/drawing/2014/main" id="{E5FD614C-3987-7E33-4EAC-430E7CB2DD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99650" y="2311196"/>
            <a:ext cx="2235624" cy="956823"/>
          </a:xfrm>
          <a:prstGeom prst="rect">
            <a:avLst/>
          </a:prstGeom>
        </p:spPr>
      </p:pic>
      <p:sp>
        <p:nvSpPr>
          <p:cNvPr id="6" name="ZoneTexte 5">
            <a:extLst>
              <a:ext uri="{FF2B5EF4-FFF2-40B4-BE49-F238E27FC236}">
                <a16:creationId xmlns:a16="http://schemas.microsoft.com/office/drawing/2014/main" id="{DD49A659-C5B1-EE61-FED8-160DBCCF1046}"/>
              </a:ext>
            </a:extLst>
          </p:cNvPr>
          <p:cNvSpPr txBox="1"/>
          <p:nvPr/>
        </p:nvSpPr>
        <p:spPr>
          <a:xfrm>
            <a:off x="2525484" y="2243006"/>
            <a:ext cx="3634374" cy="1138773"/>
          </a:xfrm>
          <a:prstGeom prst="rect">
            <a:avLst/>
          </a:prstGeom>
          <a:noFill/>
        </p:spPr>
        <p:txBody>
          <a:bodyPr wrap="square" rtlCol="0">
            <a:spAutoFit/>
          </a:bodyPr>
          <a:lstStyle/>
          <a:p>
            <a:r>
              <a:rPr lang="fr-FR" sz="1600" b="1" dirty="0">
                <a:solidFill>
                  <a:srgbClr val="FF0000"/>
                </a:solidFill>
              </a:rPr>
              <a:t>Chauchat </a:t>
            </a:r>
            <a:r>
              <a:rPr lang="fr-FR" sz="1400" dirty="0"/>
              <a:t>(1915-1948)</a:t>
            </a:r>
          </a:p>
          <a:p>
            <a:r>
              <a:rPr lang="fr-FR" sz="1300" b="1" dirty="0"/>
              <a:t>Calibre : </a:t>
            </a:r>
            <a:r>
              <a:rPr lang="fr-FR" sz="1300" dirty="0"/>
              <a:t>8mm Lebel</a:t>
            </a:r>
          </a:p>
          <a:p>
            <a:r>
              <a:rPr lang="fr-FR" sz="1300" b="1" dirty="0"/>
              <a:t>Tir : </a:t>
            </a:r>
            <a:r>
              <a:rPr lang="fr-FR" sz="1300" dirty="0"/>
              <a:t>250 coups / mn</a:t>
            </a:r>
          </a:p>
          <a:p>
            <a:r>
              <a:rPr lang="fr-FR" sz="1300" b="1" dirty="0"/>
              <a:t>Capacité : </a:t>
            </a:r>
            <a:r>
              <a:rPr lang="fr-FR" sz="1300" dirty="0"/>
              <a:t>20 cartouches (chargeur semi-circulaire)</a:t>
            </a:r>
          </a:p>
          <a:p>
            <a:r>
              <a:rPr lang="fr-FR" sz="1300" b="1" dirty="0"/>
              <a:t>Portée max. / pratique :</a:t>
            </a:r>
            <a:r>
              <a:rPr lang="fr-FR" sz="1300" dirty="0"/>
              <a:t>  ? /  ?</a:t>
            </a:r>
          </a:p>
        </p:txBody>
      </p:sp>
      <p:pic>
        <p:nvPicPr>
          <p:cNvPr id="14" name="Image 13">
            <a:extLst>
              <a:ext uri="{FF2B5EF4-FFF2-40B4-BE49-F238E27FC236}">
                <a16:creationId xmlns:a16="http://schemas.microsoft.com/office/drawing/2014/main" id="{1D2BFF2F-1BF9-F435-6E6C-AC7313FE36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6961" y="1161831"/>
            <a:ext cx="2056988" cy="1030997"/>
          </a:xfrm>
          <a:prstGeom prst="rect">
            <a:avLst/>
          </a:prstGeom>
        </p:spPr>
      </p:pic>
      <p:sp>
        <p:nvSpPr>
          <p:cNvPr id="15" name="ZoneTexte 14">
            <a:extLst>
              <a:ext uri="{FF2B5EF4-FFF2-40B4-BE49-F238E27FC236}">
                <a16:creationId xmlns:a16="http://schemas.microsoft.com/office/drawing/2014/main" id="{BF22B8E3-48FA-EF4C-BF4F-1612080AFA00}"/>
              </a:ext>
            </a:extLst>
          </p:cNvPr>
          <p:cNvSpPr txBox="1"/>
          <p:nvPr/>
        </p:nvSpPr>
        <p:spPr>
          <a:xfrm>
            <a:off x="3322713" y="1019504"/>
            <a:ext cx="3105130" cy="1338828"/>
          </a:xfrm>
          <a:prstGeom prst="rect">
            <a:avLst/>
          </a:prstGeom>
          <a:noFill/>
        </p:spPr>
        <p:txBody>
          <a:bodyPr wrap="square" rtlCol="0">
            <a:spAutoFit/>
          </a:bodyPr>
          <a:lstStyle/>
          <a:p>
            <a:r>
              <a:rPr lang="fr-FR" sz="1600" b="1" dirty="0">
                <a:solidFill>
                  <a:srgbClr val="FF0000"/>
                </a:solidFill>
              </a:rPr>
              <a:t>Maxim </a:t>
            </a:r>
            <a:r>
              <a:rPr lang="fr-FR" sz="1400" dirty="0"/>
              <a:t>(1884)</a:t>
            </a:r>
          </a:p>
          <a:p>
            <a:r>
              <a:rPr lang="fr-FR" sz="1300" b="1" dirty="0"/>
              <a:t>Calibre : </a:t>
            </a:r>
            <a:r>
              <a:rPr lang="fr-FR" sz="1300" dirty="0"/>
              <a:t>.303 (7,70 mm)</a:t>
            </a:r>
          </a:p>
          <a:p>
            <a:r>
              <a:rPr lang="fr-FR" sz="1300" b="1" dirty="0"/>
              <a:t>Tir : </a:t>
            </a:r>
            <a:r>
              <a:rPr lang="fr-FR" sz="1300" dirty="0"/>
              <a:t>400 à</a:t>
            </a:r>
            <a:r>
              <a:rPr lang="fr-FR" sz="1300" b="1" dirty="0"/>
              <a:t> </a:t>
            </a:r>
            <a:r>
              <a:rPr lang="fr-FR" sz="1300" dirty="0"/>
              <a:t>600 coups / mn</a:t>
            </a:r>
          </a:p>
          <a:p>
            <a:r>
              <a:rPr lang="fr-FR" sz="1300" b="1" dirty="0"/>
              <a:t>Capacité : </a:t>
            </a:r>
            <a:r>
              <a:rPr lang="fr-FR" sz="1300" dirty="0"/>
              <a:t>100 à 250 cartouches (bandes)</a:t>
            </a:r>
          </a:p>
          <a:p>
            <a:r>
              <a:rPr lang="fr-FR" sz="1300" b="1" dirty="0"/>
              <a:t>Portée max. / pratique :</a:t>
            </a:r>
            <a:r>
              <a:rPr lang="fr-FR" sz="1300" dirty="0"/>
              <a:t>  600 m / 2 000 m</a:t>
            </a:r>
          </a:p>
          <a:p>
            <a:r>
              <a:rPr lang="fr-FR" sz="1300" b="1" dirty="0"/>
              <a:t>Fabrication 1</a:t>
            </a:r>
            <a:r>
              <a:rPr lang="fr-FR" sz="1300" b="1" baseline="30000" dirty="0"/>
              <a:t>ère</a:t>
            </a:r>
            <a:r>
              <a:rPr lang="fr-FR" sz="1300" b="1" dirty="0"/>
              <a:t> GM : </a:t>
            </a:r>
            <a:r>
              <a:rPr lang="fr-FR" sz="1300" dirty="0"/>
              <a:t>393 000</a:t>
            </a:r>
          </a:p>
        </p:txBody>
      </p:sp>
      <p:pic>
        <p:nvPicPr>
          <p:cNvPr id="4" name="Image 3">
            <a:extLst>
              <a:ext uri="{FF2B5EF4-FFF2-40B4-BE49-F238E27FC236}">
                <a16:creationId xmlns:a16="http://schemas.microsoft.com/office/drawing/2014/main" id="{64783B24-C93E-3B74-EDA6-CF83632892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96793" y="1146629"/>
            <a:ext cx="617093" cy="307567"/>
          </a:xfrm>
          <a:prstGeom prst="rect">
            <a:avLst/>
          </a:prstGeom>
        </p:spPr>
      </p:pic>
      <p:pic>
        <p:nvPicPr>
          <p:cNvPr id="22" name="Image 21">
            <a:extLst>
              <a:ext uri="{FF2B5EF4-FFF2-40B4-BE49-F238E27FC236}">
                <a16:creationId xmlns:a16="http://schemas.microsoft.com/office/drawing/2014/main" id="{FC60CD7E-C83F-168C-536B-A171DFDF238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904289" y="3533340"/>
            <a:ext cx="4140405" cy="1108728"/>
          </a:xfrm>
          <a:prstGeom prst="rect">
            <a:avLst/>
          </a:prstGeom>
        </p:spPr>
      </p:pic>
      <p:sp>
        <p:nvSpPr>
          <p:cNvPr id="24" name="ZoneTexte 23">
            <a:extLst>
              <a:ext uri="{FF2B5EF4-FFF2-40B4-BE49-F238E27FC236}">
                <a16:creationId xmlns:a16="http://schemas.microsoft.com/office/drawing/2014/main" id="{3FB485FF-D0D7-2B82-3D01-20F917754937}"/>
              </a:ext>
            </a:extLst>
          </p:cNvPr>
          <p:cNvSpPr txBox="1"/>
          <p:nvPr/>
        </p:nvSpPr>
        <p:spPr>
          <a:xfrm>
            <a:off x="1690635" y="3274629"/>
            <a:ext cx="3826369" cy="338554"/>
          </a:xfrm>
          <a:prstGeom prst="rect">
            <a:avLst/>
          </a:prstGeom>
          <a:noFill/>
        </p:spPr>
        <p:txBody>
          <a:bodyPr wrap="square" rtlCol="0">
            <a:spAutoFit/>
          </a:bodyPr>
          <a:lstStyle/>
          <a:p>
            <a:r>
              <a:rPr lang="fr-FR" sz="1600" b="1" dirty="0">
                <a:solidFill>
                  <a:srgbClr val="FF0000"/>
                </a:solidFill>
              </a:rPr>
              <a:t>Tank MK I </a:t>
            </a:r>
            <a:r>
              <a:rPr lang="fr-FR" sz="1600" b="1" dirty="0"/>
              <a:t>(1916) </a:t>
            </a:r>
            <a:r>
              <a:rPr lang="fr-FR" sz="1300" dirty="0"/>
              <a:t>version </a:t>
            </a:r>
            <a:r>
              <a:rPr lang="fr-FR" sz="1300" i="1" dirty="0"/>
              <a:t>Male</a:t>
            </a:r>
            <a:r>
              <a:rPr lang="fr-FR" sz="1300" dirty="0"/>
              <a:t> (canons 57mm)</a:t>
            </a:r>
          </a:p>
        </p:txBody>
      </p:sp>
      <p:sp>
        <p:nvSpPr>
          <p:cNvPr id="29" name="ZoneTexte 28">
            <a:extLst>
              <a:ext uri="{FF2B5EF4-FFF2-40B4-BE49-F238E27FC236}">
                <a16:creationId xmlns:a16="http://schemas.microsoft.com/office/drawing/2014/main" id="{CE069BEE-FEC1-ACD5-920D-112886ED4C0C}"/>
              </a:ext>
            </a:extLst>
          </p:cNvPr>
          <p:cNvSpPr txBox="1"/>
          <p:nvPr/>
        </p:nvSpPr>
        <p:spPr>
          <a:xfrm>
            <a:off x="131281" y="1078483"/>
            <a:ext cx="1327351" cy="369332"/>
          </a:xfrm>
          <a:prstGeom prst="rect">
            <a:avLst/>
          </a:prstGeom>
          <a:noFill/>
        </p:spPr>
        <p:txBody>
          <a:bodyPr wrap="none" rtlCol="0">
            <a:spAutoFit/>
          </a:bodyPr>
          <a:lstStyle/>
          <a:p>
            <a:r>
              <a:rPr lang="fr-FR" b="1" dirty="0">
                <a:solidFill>
                  <a:schemeClr val="tx1">
                    <a:lumMod val="85000"/>
                    <a:lumOff val="15000"/>
                  </a:schemeClr>
                </a:solidFill>
              </a:rPr>
              <a:t>Mitrailleuse</a:t>
            </a:r>
          </a:p>
        </p:txBody>
      </p:sp>
      <p:sp>
        <p:nvSpPr>
          <p:cNvPr id="30" name="ZoneTexte 29">
            <a:extLst>
              <a:ext uri="{FF2B5EF4-FFF2-40B4-BE49-F238E27FC236}">
                <a16:creationId xmlns:a16="http://schemas.microsoft.com/office/drawing/2014/main" id="{28F94CB8-E1F3-BCB0-1E54-E25FDFB75842}"/>
              </a:ext>
            </a:extLst>
          </p:cNvPr>
          <p:cNvSpPr txBox="1"/>
          <p:nvPr/>
        </p:nvSpPr>
        <p:spPr>
          <a:xfrm>
            <a:off x="146813" y="2255687"/>
            <a:ext cx="1691232" cy="369332"/>
          </a:xfrm>
          <a:prstGeom prst="rect">
            <a:avLst/>
          </a:prstGeom>
          <a:noFill/>
        </p:spPr>
        <p:txBody>
          <a:bodyPr wrap="none" rtlCol="0">
            <a:spAutoFit/>
          </a:bodyPr>
          <a:lstStyle/>
          <a:p>
            <a:r>
              <a:rPr lang="fr-FR" b="1" dirty="0">
                <a:solidFill>
                  <a:schemeClr val="tx1">
                    <a:lumMod val="85000"/>
                    <a:lumOff val="15000"/>
                  </a:schemeClr>
                </a:solidFill>
              </a:rPr>
              <a:t>Fusil-mitrailleur</a:t>
            </a:r>
          </a:p>
        </p:txBody>
      </p:sp>
      <p:pic>
        <p:nvPicPr>
          <p:cNvPr id="31" name="Image 30">
            <a:extLst>
              <a:ext uri="{FF2B5EF4-FFF2-40B4-BE49-F238E27FC236}">
                <a16:creationId xmlns:a16="http://schemas.microsoft.com/office/drawing/2014/main" id="{8A02B820-2892-FAC3-DFA5-F08DC7514B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86418" y="3410788"/>
            <a:ext cx="617093" cy="307567"/>
          </a:xfrm>
          <a:prstGeom prst="rect">
            <a:avLst/>
          </a:prstGeom>
        </p:spPr>
      </p:pic>
      <p:sp>
        <p:nvSpPr>
          <p:cNvPr id="32" name="ZoneTexte 31">
            <a:extLst>
              <a:ext uri="{FF2B5EF4-FFF2-40B4-BE49-F238E27FC236}">
                <a16:creationId xmlns:a16="http://schemas.microsoft.com/office/drawing/2014/main" id="{347C74D8-E571-D499-3D8E-F4B9993B21DD}"/>
              </a:ext>
            </a:extLst>
          </p:cNvPr>
          <p:cNvSpPr txBox="1"/>
          <p:nvPr/>
        </p:nvSpPr>
        <p:spPr>
          <a:xfrm>
            <a:off x="167800" y="3255208"/>
            <a:ext cx="1460913" cy="369332"/>
          </a:xfrm>
          <a:prstGeom prst="rect">
            <a:avLst/>
          </a:prstGeom>
          <a:noFill/>
        </p:spPr>
        <p:txBody>
          <a:bodyPr wrap="none" rtlCol="0">
            <a:spAutoFit/>
          </a:bodyPr>
          <a:lstStyle/>
          <a:p>
            <a:r>
              <a:rPr lang="fr-FR" b="1" dirty="0">
                <a:solidFill>
                  <a:schemeClr val="tx1">
                    <a:lumMod val="85000"/>
                    <a:lumOff val="15000"/>
                  </a:schemeClr>
                </a:solidFill>
              </a:rPr>
              <a:t>Char d’assaut</a:t>
            </a:r>
          </a:p>
        </p:txBody>
      </p:sp>
      <p:pic>
        <p:nvPicPr>
          <p:cNvPr id="63" name="Image 62">
            <a:extLst>
              <a:ext uri="{FF2B5EF4-FFF2-40B4-BE49-F238E27FC236}">
                <a16:creationId xmlns:a16="http://schemas.microsoft.com/office/drawing/2014/main" id="{BA174F21-BA3F-3622-4373-86C99D0F605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6932" y="4613925"/>
            <a:ext cx="2384151" cy="1785847"/>
          </a:xfrm>
          <a:prstGeom prst="rect">
            <a:avLst/>
          </a:prstGeom>
        </p:spPr>
      </p:pic>
      <p:sp>
        <p:nvSpPr>
          <p:cNvPr id="64" name="ZoneTexte 63">
            <a:extLst>
              <a:ext uri="{FF2B5EF4-FFF2-40B4-BE49-F238E27FC236}">
                <a16:creationId xmlns:a16="http://schemas.microsoft.com/office/drawing/2014/main" id="{2D93B082-BEA1-4F86-6B68-CBBF434340E5}"/>
              </a:ext>
            </a:extLst>
          </p:cNvPr>
          <p:cNvSpPr txBox="1"/>
          <p:nvPr/>
        </p:nvSpPr>
        <p:spPr>
          <a:xfrm>
            <a:off x="2097515" y="4682617"/>
            <a:ext cx="3843110" cy="338554"/>
          </a:xfrm>
          <a:prstGeom prst="rect">
            <a:avLst/>
          </a:prstGeom>
          <a:noFill/>
        </p:spPr>
        <p:txBody>
          <a:bodyPr wrap="square" rtlCol="0">
            <a:spAutoFit/>
          </a:bodyPr>
          <a:lstStyle/>
          <a:p>
            <a:r>
              <a:rPr lang="fr-FR" sz="1600" b="1" dirty="0">
                <a:solidFill>
                  <a:srgbClr val="FF0000"/>
                </a:solidFill>
              </a:rPr>
              <a:t>Char Renault FT  </a:t>
            </a:r>
            <a:r>
              <a:rPr lang="fr-FR" sz="1600" b="1" dirty="0"/>
              <a:t>(1916) </a:t>
            </a:r>
            <a:r>
              <a:rPr lang="fr-FR" sz="1300" dirty="0"/>
              <a:t>« Char de la victoire »</a:t>
            </a:r>
          </a:p>
        </p:txBody>
      </p:sp>
      <p:pic>
        <p:nvPicPr>
          <p:cNvPr id="68" name="Image 67">
            <a:extLst>
              <a:ext uri="{FF2B5EF4-FFF2-40B4-BE49-F238E27FC236}">
                <a16:creationId xmlns:a16="http://schemas.microsoft.com/office/drawing/2014/main" id="{62DF0AC0-771F-5053-C335-74F355358903}"/>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3121806" y="4939040"/>
            <a:ext cx="3129569" cy="1692425"/>
          </a:xfrm>
          <a:prstGeom prst="rect">
            <a:avLst/>
          </a:prstGeom>
        </p:spPr>
      </p:pic>
      <p:pic>
        <p:nvPicPr>
          <p:cNvPr id="66" name="Image 65">
            <a:extLst>
              <a:ext uri="{FF2B5EF4-FFF2-40B4-BE49-F238E27FC236}">
                <a16:creationId xmlns:a16="http://schemas.microsoft.com/office/drawing/2014/main" id="{6E5AD45F-B02C-F675-21B4-115D95F40D0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72557" y="4663057"/>
            <a:ext cx="512080" cy="340663"/>
          </a:xfrm>
          <a:prstGeom prst="rect">
            <a:avLst/>
          </a:prstGeom>
        </p:spPr>
      </p:pic>
      <p:sp>
        <p:nvSpPr>
          <p:cNvPr id="73" name="ZoneTexte 72">
            <a:extLst>
              <a:ext uri="{FF2B5EF4-FFF2-40B4-BE49-F238E27FC236}">
                <a16:creationId xmlns:a16="http://schemas.microsoft.com/office/drawing/2014/main" id="{6645EDC1-C1AD-4B8A-6D25-8E5A5E5C5F82}"/>
              </a:ext>
            </a:extLst>
          </p:cNvPr>
          <p:cNvSpPr txBox="1"/>
          <p:nvPr/>
        </p:nvSpPr>
        <p:spPr>
          <a:xfrm>
            <a:off x="9150007" y="1004137"/>
            <a:ext cx="2874194" cy="1338828"/>
          </a:xfrm>
          <a:prstGeom prst="rect">
            <a:avLst/>
          </a:prstGeom>
          <a:noFill/>
        </p:spPr>
        <p:txBody>
          <a:bodyPr wrap="square" rtlCol="0">
            <a:spAutoFit/>
          </a:bodyPr>
          <a:lstStyle/>
          <a:p>
            <a:r>
              <a:rPr lang="fr-FR" sz="1600" b="1" dirty="0">
                <a:solidFill>
                  <a:srgbClr val="FF0000"/>
                </a:solidFill>
              </a:rPr>
              <a:t>MG42 </a:t>
            </a:r>
            <a:r>
              <a:rPr lang="fr-FR" sz="1400" b="1" dirty="0" err="1">
                <a:solidFill>
                  <a:srgbClr val="FF0000"/>
                </a:solidFill>
              </a:rPr>
              <a:t>Maschinengewehr</a:t>
            </a:r>
            <a:r>
              <a:rPr lang="fr-FR" sz="1400" b="1" dirty="0">
                <a:solidFill>
                  <a:srgbClr val="FF0000"/>
                </a:solidFill>
              </a:rPr>
              <a:t> 42 </a:t>
            </a:r>
            <a:r>
              <a:rPr lang="fr-FR" sz="1400" dirty="0"/>
              <a:t>(1942)</a:t>
            </a:r>
          </a:p>
          <a:p>
            <a:r>
              <a:rPr lang="fr-FR" sz="1300" b="1" dirty="0"/>
              <a:t>Calibre : </a:t>
            </a:r>
            <a:r>
              <a:rPr lang="fr-FR" sz="1300" dirty="0"/>
              <a:t>7,92 mm</a:t>
            </a:r>
          </a:p>
          <a:p>
            <a:r>
              <a:rPr lang="fr-FR" sz="1300" b="1" dirty="0"/>
              <a:t>Tir : </a:t>
            </a:r>
            <a:r>
              <a:rPr lang="fr-FR" sz="1300" dirty="0"/>
              <a:t>1 200 coups / mn</a:t>
            </a:r>
          </a:p>
          <a:p>
            <a:r>
              <a:rPr lang="fr-FR" sz="1300" b="1" dirty="0"/>
              <a:t>Capacité : </a:t>
            </a:r>
            <a:r>
              <a:rPr lang="fr-FR" sz="1300" dirty="0"/>
              <a:t>50 à 250 cartouches (bandes)</a:t>
            </a:r>
          </a:p>
          <a:p>
            <a:r>
              <a:rPr lang="fr-FR" sz="1300" b="1" dirty="0"/>
              <a:t>Portée max. :</a:t>
            </a:r>
            <a:r>
              <a:rPr lang="fr-FR" sz="1300" dirty="0"/>
              <a:t>  4 700 m</a:t>
            </a:r>
          </a:p>
          <a:p>
            <a:r>
              <a:rPr lang="fr-FR" sz="1300" b="1" dirty="0"/>
              <a:t>Fabrication 2</a:t>
            </a:r>
            <a:r>
              <a:rPr lang="fr-FR" sz="1300" b="1" baseline="30000" dirty="0"/>
              <a:t>nde</a:t>
            </a:r>
            <a:r>
              <a:rPr lang="fr-FR" sz="1300" b="1" dirty="0"/>
              <a:t> GM : </a:t>
            </a:r>
            <a:r>
              <a:rPr lang="fr-FR" sz="1300" dirty="0"/>
              <a:t>393 000</a:t>
            </a:r>
          </a:p>
        </p:txBody>
      </p:sp>
      <p:sp>
        <p:nvSpPr>
          <p:cNvPr id="83" name="ZoneTexte 82">
            <a:extLst>
              <a:ext uri="{FF2B5EF4-FFF2-40B4-BE49-F238E27FC236}">
                <a16:creationId xmlns:a16="http://schemas.microsoft.com/office/drawing/2014/main" id="{7D7CF4D9-DC1C-10DF-2FA6-789F83CCEAE3}"/>
              </a:ext>
            </a:extLst>
          </p:cNvPr>
          <p:cNvSpPr txBox="1"/>
          <p:nvPr/>
        </p:nvSpPr>
        <p:spPr>
          <a:xfrm>
            <a:off x="191430" y="3542530"/>
            <a:ext cx="1810432" cy="492443"/>
          </a:xfrm>
          <a:prstGeom prst="rect">
            <a:avLst/>
          </a:prstGeom>
          <a:noFill/>
        </p:spPr>
        <p:txBody>
          <a:bodyPr wrap="none" rtlCol="0">
            <a:spAutoFit/>
          </a:bodyPr>
          <a:lstStyle/>
          <a:p>
            <a:r>
              <a:rPr lang="fr-FR" sz="1300" b="1" dirty="0"/>
              <a:t>Équipage : </a:t>
            </a:r>
            <a:r>
              <a:rPr lang="fr-FR" sz="1300" dirty="0"/>
              <a:t>8</a:t>
            </a:r>
          </a:p>
          <a:p>
            <a:r>
              <a:rPr lang="fr-FR" sz="1300" b="1" dirty="0"/>
              <a:t>Quantité produite : </a:t>
            </a:r>
            <a:r>
              <a:rPr lang="fr-FR" sz="1300" dirty="0"/>
              <a:t>100</a:t>
            </a:r>
          </a:p>
        </p:txBody>
      </p:sp>
      <p:pic>
        <p:nvPicPr>
          <p:cNvPr id="85" name="Image 84">
            <a:extLst>
              <a:ext uri="{FF2B5EF4-FFF2-40B4-BE49-F238E27FC236}">
                <a16:creationId xmlns:a16="http://schemas.microsoft.com/office/drawing/2014/main" id="{85144AD4-6181-F528-DFB2-5E1FFD1E98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65343" y="4621451"/>
            <a:ext cx="3191262" cy="1801372"/>
          </a:xfrm>
          <a:prstGeom prst="rect">
            <a:avLst/>
          </a:prstGeom>
        </p:spPr>
      </p:pic>
      <p:sp>
        <p:nvSpPr>
          <p:cNvPr id="86" name="ZoneTexte 85">
            <a:extLst>
              <a:ext uri="{FF2B5EF4-FFF2-40B4-BE49-F238E27FC236}">
                <a16:creationId xmlns:a16="http://schemas.microsoft.com/office/drawing/2014/main" id="{EFA3FA32-F73E-2733-9C28-270F10C5553A}"/>
              </a:ext>
            </a:extLst>
          </p:cNvPr>
          <p:cNvSpPr txBox="1"/>
          <p:nvPr/>
        </p:nvSpPr>
        <p:spPr>
          <a:xfrm>
            <a:off x="6231706" y="4488092"/>
            <a:ext cx="2335650" cy="338554"/>
          </a:xfrm>
          <a:prstGeom prst="rect">
            <a:avLst/>
          </a:prstGeom>
          <a:noFill/>
        </p:spPr>
        <p:txBody>
          <a:bodyPr wrap="square" rtlCol="0">
            <a:spAutoFit/>
          </a:bodyPr>
          <a:lstStyle/>
          <a:p>
            <a:r>
              <a:rPr lang="fr-FR" sz="1600" b="1" dirty="0">
                <a:solidFill>
                  <a:srgbClr val="FF0000"/>
                </a:solidFill>
              </a:rPr>
              <a:t>Panzer Tigre </a:t>
            </a:r>
            <a:r>
              <a:rPr lang="fr-FR" sz="1600" b="1" dirty="0"/>
              <a:t>(1942-1946)</a:t>
            </a:r>
            <a:endParaRPr lang="fr-FR" sz="1300" dirty="0"/>
          </a:p>
        </p:txBody>
      </p:sp>
      <p:sp>
        <p:nvSpPr>
          <p:cNvPr id="87" name="ZoneTexte 86">
            <a:extLst>
              <a:ext uri="{FF2B5EF4-FFF2-40B4-BE49-F238E27FC236}">
                <a16:creationId xmlns:a16="http://schemas.microsoft.com/office/drawing/2014/main" id="{A94BA82F-E392-A416-BE7B-D411E59EDFB0}"/>
              </a:ext>
            </a:extLst>
          </p:cNvPr>
          <p:cNvSpPr txBox="1"/>
          <p:nvPr/>
        </p:nvSpPr>
        <p:spPr>
          <a:xfrm>
            <a:off x="154754" y="6169446"/>
            <a:ext cx="1933863" cy="492443"/>
          </a:xfrm>
          <a:prstGeom prst="rect">
            <a:avLst/>
          </a:prstGeom>
          <a:noFill/>
        </p:spPr>
        <p:txBody>
          <a:bodyPr wrap="none" rtlCol="0">
            <a:spAutoFit/>
          </a:bodyPr>
          <a:lstStyle/>
          <a:p>
            <a:r>
              <a:rPr lang="fr-FR" sz="1300" b="1" dirty="0"/>
              <a:t>Équipage : </a:t>
            </a:r>
            <a:r>
              <a:rPr lang="fr-FR" sz="1300" dirty="0"/>
              <a:t>2</a:t>
            </a:r>
          </a:p>
          <a:p>
            <a:r>
              <a:rPr lang="fr-FR" sz="1300" b="1" dirty="0"/>
              <a:t>Quantité produite : </a:t>
            </a:r>
            <a:r>
              <a:rPr lang="fr-FR" sz="1300" dirty="0"/>
              <a:t>3 600</a:t>
            </a:r>
          </a:p>
        </p:txBody>
      </p:sp>
      <p:pic>
        <p:nvPicPr>
          <p:cNvPr id="89" name="Image 88">
            <a:extLst>
              <a:ext uri="{FF2B5EF4-FFF2-40B4-BE49-F238E27FC236}">
                <a16:creationId xmlns:a16="http://schemas.microsoft.com/office/drawing/2014/main" id="{97ECEC3B-BA0A-00D9-422D-1B581F6AD52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741395" y="4331076"/>
            <a:ext cx="571786" cy="342491"/>
          </a:xfrm>
          <a:prstGeom prst="rect">
            <a:avLst/>
          </a:prstGeom>
        </p:spPr>
      </p:pic>
      <p:pic>
        <p:nvPicPr>
          <p:cNvPr id="90" name="Image 89">
            <a:extLst>
              <a:ext uri="{FF2B5EF4-FFF2-40B4-BE49-F238E27FC236}">
                <a16:creationId xmlns:a16="http://schemas.microsoft.com/office/drawing/2014/main" id="{7A29C423-5E6D-69D3-5DB9-72DC68A840D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385675" y="1328364"/>
            <a:ext cx="571786" cy="342491"/>
          </a:xfrm>
          <a:prstGeom prst="rect">
            <a:avLst/>
          </a:prstGeom>
        </p:spPr>
      </p:pic>
      <p:sp>
        <p:nvSpPr>
          <p:cNvPr id="91" name="ZoneTexte 90">
            <a:extLst>
              <a:ext uri="{FF2B5EF4-FFF2-40B4-BE49-F238E27FC236}">
                <a16:creationId xmlns:a16="http://schemas.microsoft.com/office/drawing/2014/main" id="{87F1A0D5-A029-BDF2-0E8E-3B8B7D375DD7}"/>
              </a:ext>
            </a:extLst>
          </p:cNvPr>
          <p:cNvSpPr txBox="1"/>
          <p:nvPr/>
        </p:nvSpPr>
        <p:spPr>
          <a:xfrm>
            <a:off x="6224031" y="6188648"/>
            <a:ext cx="1933863" cy="492443"/>
          </a:xfrm>
          <a:prstGeom prst="rect">
            <a:avLst/>
          </a:prstGeom>
          <a:noFill/>
        </p:spPr>
        <p:txBody>
          <a:bodyPr wrap="none" rtlCol="0">
            <a:spAutoFit/>
          </a:bodyPr>
          <a:lstStyle/>
          <a:p>
            <a:r>
              <a:rPr lang="fr-FR" sz="1300" b="1" dirty="0"/>
              <a:t>Équipage : </a:t>
            </a:r>
            <a:r>
              <a:rPr lang="fr-FR" sz="1300" dirty="0"/>
              <a:t>5</a:t>
            </a:r>
          </a:p>
          <a:p>
            <a:r>
              <a:rPr lang="fr-FR" sz="1300" b="1" dirty="0"/>
              <a:t>Quantité produite : </a:t>
            </a:r>
            <a:r>
              <a:rPr lang="fr-FR" sz="1300" dirty="0"/>
              <a:t>1 295</a:t>
            </a:r>
          </a:p>
        </p:txBody>
      </p:sp>
      <p:pic>
        <p:nvPicPr>
          <p:cNvPr id="93" name="Image 92">
            <a:extLst>
              <a:ext uri="{FF2B5EF4-FFF2-40B4-BE49-F238E27FC236}">
                <a16:creationId xmlns:a16="http://schemas.microsoft.com/office/drawing/2014/main" id="{673E6319-C15F-A24E-4D02-1582D505B4E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60093" y="4471369"/>
            <a:ext cx="2497247" cy="1859953"/>
          </a:xfrm>
          <a:prstGeom prst="rect">
            <a:avLst/>
          </a:prstGeom>
        </p:spPr>
      </p:pic>
      <p:sp>
        <p:nvSpPr>
          <p:cNvPr id="94" name="ZoneTexte 93">
            <a:extLst>
              <a:ext uri="{FF2B5EF4-FFF2-40B4-BE49-F238E27FC236}">
                <a16:creationId xmlns:a16="http://schemas.microsoft.com/office/drawing/2014/main" id="{5F524611-A186-F46D-5994-CFF23DD8BFB9}"/>
              </a:ext>
            </a:extLst>
          </p:cNvPr>
          <p:cNvSpPr txBox="1"/>
          <p:nvPr/>
        </p:nvSpPr>
        <p:spPr>
          <a:xfrm>
            <a:off x="9743576" y="4253210"/>
            <a:ext cx="2535282" cy="338554"/>
          </a:xfrm>
          <a:prstGeom prst="rect">
            <a:avLst/>
          </a:prstGeom>
          <a:noFill/>
        </p:spPr>
        <p:txBody>
          <a:bodyPr wrap="square" rtlCol="0">
            <a:spAutoFit/>
          </a:bodyPr>
          <a:lstStyle/>
          <a:p>
            <a:r>
              <a:rPr lang="fr-FR" sz="1600" b="1" dirty="0">
                <a:solidFill>
                  <a:srgbClr val="FF0000"/>
                </a:solidFill>
              </a:rPr>
              <a:t>M4 Sherman </a:t>
            </a:r>
            <a:r>
              <a:rPr lang="fr-FR" sz="1600" b="1" dirty="0"/>
              <a:t>(1942-1945)</a:t>
            </a:r>
            <a:endParaRPr lang="fr-FR" sz="1300" dirty="0"/>
          </a:p>
        </p:txBody>
      </p:sp>
      <p:pic>
        <p:nvPicPr>
          <p:cNvPr id="95" name="Image 94">
            <a:extLst>
              <a:ext uri="{FF2B5EF4-FFF2-40B4-BE49-F238E27FC236}">
                <a16:creationId xmlns:a16="http://schemas.microsoft.com/office/drawing/2014/main" id="{10C51657-A8C6-4282-988E-673485EBA08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336584" y="4576973"/>
            <a:ext cx="617092" cy="307566"/>
          </a:xfrm>
          <a:prstGeom prst="rect">
            <a:avLst/>
          </a:prstGeom>
        </p:spPr>
      </p:pic>
      <p:sp>
        <p:nvSpPr>
          <p:cNvPr id="96" name="ZoneTexte 95">
            <a:extLst>
              <a:ext uri="{FF2B5EF4-FFF2-40B4-BE49-F238E27FC236}">
                <a16:creationId xmlns:a16="http://schemas.microsoft.com/office/drawing/2014/main" id="{B92E77EE-9EB4-BBF4-F52A-CB68667FF24C}"/>
              </a:ext>
            </a:extLst>
          </p:cNvPr>
          <p:cNvSpPr txBox="1"/>
          <p:nvPr/>
        </p:nvSpPr>
        <p:spPr>
          <a:xfrm>
            <a:off x="9356605" y="6204963"/>
            <a:ext cx="2018822" cy="492443"/>
          </a:xfrm>
          <a:prstGeom prst="rect">
            <a:avLst/>
          </a:prstGeom>
          <a:noFill/>
        </p:spPr>
        <p:txBody>
          <a:bodyPr wrap="none" rtlCol="0">
            <a:spAutoFit/>
          </a:bodyPr>
          <a:lstStyle/>
          <a:p>
            <a:r>
              <a:rPr lang="fr-FR" sz="1300" b="1" dirty="0"/>
              <a:t>Équipage : </a:t>
            </a:r>
            <a:r>
              <a:rPr lang="fr-FR" sz="1300" dirty="0"/>
              <a:t>5</a:t>
            </a:r>
          </a:p>
          <a:p>
            <a:r>
              <a:rPr lang="fr-FR" sz="1300" b="1" dirty="0"/>
              <a:t>Quantité produite : </a:t>
            </a:r>
            <a:r>
              <a:rPr lang="fr-FR" sz="1300" dirty="0"/>
              <a:t>49 234</a:t>
            </a:r>
          </a:p>
        </p:txBody>
      </p:sp>
      <p:sp>
        <p:nvSpPr>
          <p:cNvPr id="11" name="ZoneTexte 10">
            <a:extLst>
              <a:ext uri="{FF2B5EF4-FFF2-40B4-BE49-F238E27FC236}">
                <a16:creationId xmlns:a16="http://schemas.microsoft.com/office/drawing/2014/main" id="{C29BC819-8114-5008-38E2-6CFB9FF875D5}"/>
              </a:ext>
            </a:extLst>
          </p:cNvPr>
          <p:cNvSpPr txBox="1"/>
          <p:nvPr/>
        </p:nvSpPr>
        <p:spPr>
          <a:xfrm>
            <a:off x="6228218" y="4247871"/>
            <a:ext cx="1460913" cy="369332"/>
          </a:xfrm>
          <a:prstGeom prst="rect">
            <a:avLst/>
          </a:prstGeom>
          <a:noFill/>
        </p:spPr>
        <p:txBody>
          <a:bodyPr wrap="none" rtlCol="0">
            <a:spAutoFit/>
          </a:bodyPr>
          <a:lstStyle/>
          <a:p>
            <a:r>
              <a:rPr lang="fr-FR" b="1" dirty="0">
                <a:solidFill>
                  <a:schemeClr val="tx1">
                    <a:lumMod val="85000"/>
                    <a:lumOff val="15000"/>
                  </a:schemeClr>
                </a:solidFill>
              </a:rPr>
              <a:t>Char d’assaut</a:t>
            </a:r>
          </a:p>
        </p:txBody>
      </p:sp>
      <p:sp>
        <p:nvSpPr>
          <p:cNvPr id="13" name="ZoneTexte 12">
            <a:extLst>
              <a:ext uri="{FF2B5EF4-FFF2-40B4-BE49-F238E27FC236}">
                <a16:creationId xmlns:a16="http://schemas.microsoft.com/office/drawing/2014/main" id="{AE925868-0E16-1AAF-3F56-C5375E48DDC1}"/>
              </a:ext>
            </a:extLst>
          </p:cNvPr>
          <p:cNvSpPr txBox="1"/>
          <p:nvPr/>
        </p:nvSpPr>
        <p:spPr>
          <a:xfrm>
            <a:off x="6244493" y="1106585"/>
            <a:ext cx="1327351" cy="369332"/>
          </a:xfrm>
          <a:prstGeom prst="rect">
            <a:avLst/>
          </a:prstGeom>
          <a:noFill/>
        </p:spPr>
        <p:txBody>
          <a:bodyPr wrap="none" rtlCol="0">
            <a:spAutoFit/>
          </a:bodyPr>
          <a:lstStyle/>
          <a:p>
            <a:r>
              <a:rPr lang="fr-FR" b="1" dirty="0">
                <a:solidFill>
                  <a:schemeClr val="tx1">
                    <a:lumMod val="85000"/>
                    <a:lumOff val="15000"/>
                  </a:schemeClr>
                </a:solidFill>
              </a:rPr>
              <a:t>Mitrailleuse</a:t>
            </a:r>
          </a:p>
        </p:txBody>
      </p:sp>
      <p:pic>
        <p:nvPicPr>
          <p:cNvPr id="17" name="Image 16">
            <a:extLst>
              <a:ext uri="{FF2B5EF4-FFF2-40B4-BE49-F238E27FC236}">
                <a16:creationId xmlns:a16="http://schemas.microsoft.com/office/drawing/2014/main" id="{3C663997-DCD0-6438-ECA3-5723B6DE6EC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877075" y="1491279"/>
            <a:ext cx="3406111" cy="579861"/>
          </a:xfrm>
          <a:prstGeom prst="rect">
            <a:avLst/>
          </a:prstGeom>
        </p:spPr>
      </p:pic>
      <p:sp>
        <p:nvSpPr>
          <p:cNvPr id="16" name="ZoneTexte 15">
            <a:extLst>
              <a:ext uri="{FF2B5EF4-FFF2-40B4-BE49-F238E27FC236}">
                <a16:creationId xmlns:a16="http://schemas.microsoft.com/office/drawing/2014/main" id="{6B54B847-A6EB-1D41-BE5D-BD1C9F569BCE}"/>
              </a:ext>
            </a:extLst>
          </p:cNvPr>
          <p:cNvSpPr txBox="1"/>
          <p:nvPr/>
        </p:nvSpPr>
        <p:spPr>
          <a:xfrm>
            <a:off x="198407" y="6669718"/>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pic>
        <p:nvPicPr>
          <p:cNvPr id="10" name="Image 9">
            <a:hlinkClick r:id="rId18"/>
            <a:extLst>
              <a:ext uri="{FF2B5EF4-FFF2-40B4-BE49-F238E27FC236}">
                <a16:creationId xmlns:a16="http://schemas.microsoft.com/office/drawing/2014/main" id="{69DD6C5D-A1C6-DEDB-82C6-917980F59B3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38324" y="2561590"/>
            <a:ext cx="393148" cy="258230"/>
          </a:xfrm>
          <a:prstGeom prst="rect">
            <a:avLst/>
          </a:prstGeom>
        </p:spPr>
      </p:pic>
      <p:pic>
        <p:nvPicPr>
          <p:cNvPr id="19" name="Image 18">
            <a:extLst>
              <a:ext uri="{FF2B5EF4-FFF2-40B4-BE49-F238E27FC236}">
                <a16:creationId xmlns:a16="http://schemas.microsoft.com/office/drawing/2014/main" id="{B4A1939A-5CF2-2D14-A4F7-9EE2DFE9840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304718" y="2475763"/>
            <a:ext cx="3874163" cy="1832269"/>
          </a:xfrm>
          <a:prstGeom prst="rect">
            <a:avLst/>
          </a:prstGeom>
        </p:spPr>
      </p:pic>
      <p:sp>
        <p:nvSpPr>
          <p:cNvPr id="2" name="ZoneTexte 1">
            <a:extLst>
              <a:ext uri="{FF2B5EF4-FFF2-40B4-BE49-F238E27FC236}">
                <a16:creationId xmlns:a16="http://schemas.microsoft.com/office/drawing/2014/main" id="{CC07328F-C916-DF4F-C294-FEF38FE86E3C}"/>
              </a:ext>
            </a:extLst>
          </p:cNvPr>
          <p:cNvSpPr txBox="1"/>
          <p:nvPr/>
        </p:nvSpPr>
        <p:spPr>
          <a:xfrm>
            <a:off x="8157894" y="2275190"/>
            <a:ext cx="3948143" cy="738664"/>
          </a:xfrm>
          <a:prstGeom prst="rect">
            <a:avLst/>
          </a:prstGeom>
          <a:noFill/>
        </p:spPr>
        <p:txBody>
          <a:bodyPr wrap="square" rtlCol="0">
            <a:spAutoFit/>
          </a:bodyPr>
          <a:lstStyle/>
          <a:p>
            <a:r>
              <a:rPr lang="fr-FR" sz="1600" b="1" dirty="0">
                <a:solidFill>
                  <a:srgbClr val="FF0000"/>
                </a:solidFill>
              </a:rPr>
              <a:t>Fusil-mitrailleur modèle 1924/29 </a:t>
            </a:r>
            <a:r>
              <a:rPr lang="fr-FR" sz="1400" dirty="0"/>
              <a:t>(1925-1980)</a:t>
            </a:r>
          </a:p>
          <a:p>
            <a:r>
              <a:rPr lang="fr-FR" sz="1300" b="1" dirty="0"/>
              <a:t>Calibre : </a:t>
            </a:r>
            <a:r>
              <a:rPr lang="fr-FR" sz="1300" dirty="0"/>
              <a:t>7,50 mm</a:t>
            </a:r>
          </a:p>
          <a:p>
            <a:r>
              <a:rPr lang="fr-FR" sz="1300" b="1" dirty="0"/>
              <a:t>Tir : </a:t>
            </a:r>
            <a:r>
              <a:rPr lang="fr-FR" sz="1300" dirty="0"/>
              <a:t>450 coups / mn</a:t>
            </a:r>
          </a:p>
        </p:txBody>
      </p:sp>
      <p:pic>
        <p:nvPicPr>
          <p:cNvPr id="20" name="Image 19">
            <a:extLst>
              <a:ext uri="{FF2B5EF4-FFF2-40B4-BE49-F238E27FC236}">
                <a16:creationId xmlns:a16="http://schemas.microsoft.com/office/drawing/2014/main" id="{46B8E83A-9238-81A3-CE8B-50FAA701E55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41596" y="2619058"/>
            <a:ext cx="512080" cy="340663"/>
          </a:xfrm>
          <a:prstGeom prst="rect">
            <a:avLst/>
          </a:prstGeom>
        </p:spPr>
      </p:pic>
      <p:sp>
        <p:nvSpPr>
          <p:cNvPr id="21" name="ZoneTexte 20">
            <a:extLst>
              <a:ext uri="{FF2B5EF4-FFF2-40B4-BE49-F238E27FC236}">
                <a16:creationId xmlns:a16="http://schemas.microsoft.com/office/drawing/2014/main" id="{E2D8B0A5-F995-20C2-4A7F-B6AA75EB73D1}"/>
              </a:ext>
            </a:extLst>
          </p:cNvPr>
          <p:cNvSpPr txBox="1"/>
          <p:nvPr/>
        </p:nvSpPr>
        <p:spPr>
          <a:xfrm>
            <a:off x="22352" y="1755234"/>
            <a:ext cx="1910460" cy="492443"/>
          </a:xfrm>
          <a:prstGeom prst="rect">
            <a:avLst/>
          </a:prstGeom>
          <a:noFill/>
        </p:spPr>
        <p:txBody>
          <a:bodyPr wrap="square">
            <a:spAutoFit/>
          </a:bodyPr>
          <a:lstStyle/>
          <a:p>
            <a:pPr algn="ctr"/>
            <a:r>
              <a:rPr lang="fr-FR" sz="1300" dirty="0">
                <a:solidFill>
                  <a:srgbClr val="0070C0"/>
                </a:solidFill>
              </a:rPr>
              <a:t>première mitrailleuse automatique</a:t>
            </a:r>
          </a:p>
        </p:txBody>
      </p:sp>
      <p:sp>
        <p:nvSpPr>
          <p:cNvPr id="25" name="ZoneTexte 24">
            <a:extLst>
              <a:ext uri="{FF2B5EF4-FFF2-40B4-BE49-F238E27FC236}">
                <a16:creationId xmlns:a16="http://schemas.microsoft.com/office/drawing/2014/main" id="{466ECFC2-1F8D-A3F2-B1B0-31957ACBCEEB}"/>
              </a:ext>
            </a:extLst>
          </p:cNvPr>
          <p:cNvSpPr txBox="1"/>
          <p:nvPr/>
        </p:nvSpPr>
        <p:spPr>
          <a:xfrm>
            <a:off x="6213033" y="3771312"/>
            <a:ext cx="3275885" cy="492443"/>
          </a:xfrm>
          <a:prstGeom prst="rect">
            <a:avLst/>
          </a:prstGeom>
          <a:noFill/>
        </p:spPr>
        <p:txBody>
          <a:bodyPr wrap="square">
            <a:spAutoFit/>
          </a:bodyPr>
          <a:lstStyle/>
          <a:p>
            <a:r>
              <a:rPr lang="fr-FR" sz="1300" b="1" dirty="0"/>
              <a:t>Capacité : </a:t>
            </a:r>
            <a:r>
              <a:rPr lang="fr-FR" sz="1300" dirty="0"/>
              <a:t>25 cartouches (chargeur droit)</a:t>
            </a:r>
          </a:p>
          <a:p>
            <a:r>
              <a:rPr lang="fr-FR" sz="1300" b="1" dirty="0"/>
              <a:t>Portée max. / pratique :</a:t>
            </a:r>
            <a:r>
              <a:rPr lang="fr-FR" sz="1300" dirty="0"/>
              <a:t>  1 000 m /  600 m</a:t>
            </a:r>
          </a:p>
        </p:txBody>
      </p:sp>
      <p:pic>
        <p:nvPicPr>
          <p:cNvPr id="26" name="Image 25">
            <a:extLst>
              <a:ext uri="{FF2B5EF4-FFF2-40B4-BE49-F238E27FC236}">
                <a16:creationId xmlns:a16="http://schemas.microsoft.com/office/drawing/2014/main" id="{5DF78551-B4CC-A34E-EC0D-AABE0FF9FEA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99372" y="2341086"/>
            <a:ext cx="512080" cy="340663"/>
          </a:xfrm>
          <a:prstGeom prst="rect">
            <a:avLst/>
          </a:prstGeom>
        </p:spPr>
      </p:pic>
      <p:sp>
        <p:nvSpPr>
          <p:cNvPr id="27" name="ZoneTexte 26">
            <a:extLst>
              <a:ext uri="{FF2B5EF4-FFF2-40B4-BE49-F238E27FC236}">
                <a16:creationId xmlns:a16="http://schemas.microsoft.com/office/drawing/2014/main" id="{81109896-9FE6-72DE-DBD5-FDCB39068A42}"/>
              </a:ext>
            </a:extLst>
          </p:cNvPr>
          <p:cNvSpPr txBox="1"/>
          <p:nvPr/>
        </p:nvSpPr>
        <p:spPr>
          <a:xfrm>
            <a:off x="3984798" y="2323006"/>
            <a:ext cx="1888070" cy="492443"/>
          </a:xfrm>
          <a:prstGeom prst="rect">
            <a:avLst/>
          </a:prstGeom>
          <a:noFill/>
        </p:spPr>
        <p:txBody>
          <a:bodyPr wrap="square">
            <a:spAutoFit/>
          </a:bodyPr>
          <a:lstStyle/>
          <a:p>
            <a:pPr algn="ctr"/>
            <a:r>
              <a:rPr lang="fr-FR" sz="1300" dirty="0">
                <a:solidFill>
                  <a:srgbClr val="0070C0"/>
                </a:solidFill>
              </a:rPr>
              <a:t>premier </a:t>
            </a:r>
          </a:p>
          <a:p>
            <a:pPr algn="ctr"/>
            <a:r>
              <a:rPr lang="fr-FR" sz="1300" dirty="0">
                <a:solidFill>
                  <a:srgbClr val="0070C0"/>
                </a:solidFill>
              </a:rPr>
              <a:t>fusil-mitrailleur</a:t>
            </a:r>
          </a:p>
        </p:txBody>
      </p:sp>
      <p:sp>
        <p:nvSpPr>
          <p:cNvPr id="33" name="ZoneTexte 32">
            <a:extLst>
              <a:ext uri="{FF2B5EF4-FFF2-40B4-BE49-F238E27FC236}">
                <a16:creationId xmlns:a16="http://schemas.microsoft.com/office/drawing/2014/main" id="{C1EC73F6-17B9-FD45-9F37-E37B42F953C0}"/>
              </a:ext>
            </a:extLst>
          </p:cNvPr>
          <p:cNvSpPr txBox="1"/>
          <p:nvPr/>
        </p:nvSpPr>
        <p:spPr>
          <a:xfrm>
            <a:off x="1493354" y="3482480"/>
            <a:ext cx="2106515" cy="292388"/>
          </a:xfrm>
          <a:prstGeom prst="rect">
            <a:avLst/>
          </a:prstGeom>
          <a:noFill/>
        </p:spPr>
        <p:txBody>
          <a:bodyPr wrap="square">
            <a:spAutoFit/>
          </a:bodyPr>
          <a:lstStyle/>
          <a:p>
            <a:pPr algn="ctr"/>
            <a:r>
              <a:rPr lang="fr-FR" sz="1300" dirty="0">
                <a:solidFill>
                  <a:srgbClr val="0070C0"/>
                </a:solidFill>
              </a:rPr>
              <a:t>premier char d’assaut.</a:t>
            </a:r>
          </a:p>
        </p:txBody>
      </p:sp>
    </p:spTree>
    <p:extLst>
      <p:ext uri="{BB962C8B-B14F-4D97-AF65-F5344CB8AC3E}">
        <p14:creationId xmlns:p14="http://schemas.microsoft.com/office/powerpoint/2010/main" val="3728164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fade">
                                      <p:cBhvr>
                                        <p:cTn id="32" dur="1000"/>
                                        <p:tgtEl>
                                          <p:spTgt spid="90"/>
                                        </p:tgtEl>
                                      </p:cBhvr>
                                    </p:animEffect>
                                    <p:anim calcmode="lin" valueType="num">
                                      <p:cBhvr>
                                        <p:cTn id="33" dur="1000" fill="hold"/>
                                        <p:tgtEl>
                                          <p:spTgt spid="90"/>
                                        </p:tgtEl>
                                        <p:attrNameLst>
                                          <p:attrName>ppt_x</p:attrName>
                                        </p:attrNameLst>
                                      </p:cBhvr>
                                      <p:tavLst>
                                        <p:tav tm="0">
                                          <p:val>
                                            <p:strVal val="#ppt_x"/>
                                          </p:val>
                                        </p:tav>
                                        <p:tav tm="100000">
                                          <p:val>
                                            <p:strVal val="#ppt_x"/>
                                          </p:val>
                                        </p:tav>
                                      </p:tavLst>
                                    </p:anim>
                                    <p:anim calcmode="lin" valueType="num">
                                      <p:cBhvr>
                                        <p:cTn id="34" dur="1000" fill="hold"/>
                                        <p:tgtEl>
                                          <p:spTgt spid="9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1000"/>
                                        <p:tgtEl>
                                          <p:spTgt spid="6"/>
                                        </p:tgtEl>
                                      </p:cBhvr>
                                    </p:animEffect>
                                    <p:anim calcmode="lin" valueType="num">
                                      <p:cBhvr>
                                        <p:cTn id="65" dur="1000" fill="hold"/>
                                        <p:tgtEl>
                                          <p:spTgt spid="6"/>
                                        </p:tgtEl>
                                        <p:attrNameLst>
                                          <p:attrName>ppt_x</p:attrName>
                                        </p:attrNameLst>
                                      </p:cBhvr>
                                      <p:tavLst>
                                        <p:tav tm="0">
                                          <p:val>
                                            <p:strVal val="#ppt_x"/>
                                          </p:val>
                                        </p:tav>
                                        <p:tav tm="100000">
                                          <p:val>
                                            <p:strVal val="#ppt_x"/>
                                          </p:val>
                                        </p:tav>
                                      </p:tavLst>
                                    </p:anim>
                                    <p:anim calcmode="lin" valueType="num">
                                      <p:cBhvr>
                                        <p:cTn id="66" dur="1000" fill="hold"/>
                                        <p:tgtEl>
                                          <p:spTgt spid="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1000"/>
                                        <p:tgtEl>
                                          <p:spTgt spid="2"/>
                                        </p:tgtEl>
                                      </p:cBhvr>
                                    </p:animEffect>
                                    <p:anim calcmode="lin" valueType="num">
                                      <p:cBhvr>
                                        <p:cTn id="80" dur="1000" fill="hold"/>
                                        <p:tgtEl>
                                          <p:spTgt spid="2"/>
                                        </p:tgtEl>
                                        <p:attrNameLst>
                                          <p:attrName>ppt_x</p:attrName>
                                        </p:attrNameLst>
                                      </p:cBhvr>
                                      <p:tavLst>
                                        <p:tav tm="0">
                                          <p:val>
                                            <p:strVal val="#ppt_x"/>
                                          </p:val>
                                        </p:tav>
                                        <p:tav tm="100000">
                                          <p:val>
                                            <p:strVal val="#ppt_x"/>
                                          </p:val>
                                        </p:tav>
                                      </p:tavLst>
                                    </p:anim>
                                    <p:anim calcmode="lin" valueType="num">
                                      <p:cBhvr>
                                        <p:cTn id="81" dur="1000" fill="hold"/>
                                        <p:tgtEl>
                                          <p:spTgt spid="2"/>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1000"/>
                                        <p:tgtEl>
                                          <p:spTgt spid="20"/>
                                        </p:tgtEl>
                                      </p:cBhvr>
                                    </p:animEffect>
                                    <p:anim calcmode="lin" valueType="num">
                                      <p:cBhvr>
                                        <p:cTn id="95" dur="1000" fill="hold"/>
                                        <p:tgtEl>
                                          <p:spTgt spid="20"/>
                                        </p:tgtEl>
                                        <p:attrNameLst>
                                          <p:attrName>ppt_x</p:attrName>
                                        </p:attrNameLst>
                                      </p:cBhvr>
                                      <p:tavLst>
                                        <p:tav tm="0">
                                          <p:val>
                                            <p:strVal val="#ppt_x"/>
                                          </p:val>
                                        </p:tav>
                                        <p:tav tm="100000">
                                          <p:val>
                                            <p:strVal val="#ppt_x"/>
                                          </p:val>
                                        </p:tav>
                                      </p:tavLst>
                                    </p:anim>
                                    <p:anim calcmode="lin" valueType="num">
                                      <p:cBhvr>
                                        <p:cTn id="9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ppt_x</p:attrName>
                                        </p:attrNameLst>
                                      </p:cBhvr>
                                      <p:tavLst>
                                        <p:tav tm="0">
                                          <p:val>
                                            <p:strVal val="#ppt_x"/>
                                          </p:val>
                                        </p:tav>
                                        <p:tav tm="100000">
                                          <p:val>
                                            <p:strVal val="#ppt_x"/>
                                          </p:val>
                                        </p:tav>
                                      </p:tavLst>
                                    </p:anim>
                                    <p:anim calcmode="lin" valueType="num">
                                      <p:cBhvr>
                                        <p:cTn id="103" dur="1000" fill="hold"/>
                                        <p:tgtEl>
                                          <p:spTgt spid="2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fade">
                                      <p:cBhvr>
                                        <p:cTn id="111" dur="1000"/>
                                        <p:tgtEl>
                                          <p:spTgt spid="31"/>
                                        </p:tgtEl>
                                      </p:cBhvr>
                                    </p:animEffect>
                                    <p:anim calcmode="lin" valueType="num">
                                      <p:cBhvr>
                                        <p:cTn id="112" dur="1000" fill="hold"/>
                                        <p:tgtEl>
                                          <p:spTgt spid="31"/>
                                        </p:tgtEl>
                                        <p:attrNameLst>
                                          <p:attrName>ppt_x</p:attrName>
                                        </p:attrNameLst>
                                      </p:cBhvr>
                                      <p:tavLst>
                                        <p:tav tm="0">
                                          <p:val>
                                            <p:strVal val="#ppt_x"/>
                                          </p:val>
                                        </p:tav>
                                        <p:tav tm="100000">
                                          <p:val>
                                            <p:strVal val="#ppt_x"/>
                                          </p:val>
                                        </p:tav>
                                      </p:tavLst>
                                    </p:anim>
                                    <p:anim calcmode="lin" valueType="num">
                                      <p:cBhvr>
                                        <p:cTn id="113" dur="1000" fill="hold"/>
                                        <p:tgtEl>
                                          <p:spTgt spid="31"/>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1000"/>
                                        <p:tgtEl>
                                          <p:spTgt spid="32"/>
                                        </p:tgtEl>
                                      </p:cBhvr>
                                    </p:animEffect>
                                    <p:anim calcmode="lin" valueType="num">
                                      <p:cBhvr>
                                        <p:cTn id="117" dur="1000" fill="hold"/>
                                        <p:tgtEl>
                                          <p:spTgt spid="32"/>
                                        </p:tgtEl>
                                        <p:attrNameLst>
                                          <p:attrName>ppt_x</p:attrName>
                                        </p:attrNameLst>
                                      </p:cBhvr>
                                      <p:tavLst>
                                        <p:tav tm="0">
                                          <p:val>
                                            <p:strVal val="#ppt_x"/>
                                          </p:val>
                                        </p:tav>
                                        <p:tav tm="100000">
                                          <p:val>
                                            <p:strVal val="#ppt_x"/>
                                          </p:val>
                                        </p:tav>
                                      </p:tavLst>
                                    </p:anim>
                                    <p:anim calcmode="lin" valueType="num">
                                      <p:cBhvr>
                                        <p:cTn id="118" dur="1000" fill="hold"/>
                                        <p:tgtEl>
                                          <p:spTgt spid="32"/>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63"/>
                                        </p:tgtEl>
                                        <p:attrNameLst>
                                          <p:attrName>style.visibility</p:attrName>
                                        </p:attrNameLst>
                                      </p:cBhvr>
                                      <p:to>
                                        <p:strVal val="visible"/>
                                      </p:to>
                                    </p:set>
                                    <p:animEffect transition="in" filter="fade">
                                      <p:cBhvr>
                                        <p:cTn id="121" dur="1000"/>
                                        <p:tgtEl>
                                          <p:spTgt spid="63"/>
                                        </p:tgtEl>
                                      </p:cBhvr>
                                    </p:animEffect>
                                    <p:anim calcmode="lin" valueType="num">
                                      <p:cBhvr>
                                        <p:cTn id="122" dur="1000" fill="hold"/>
                                        <p:tgtEl>
                                          <p:spTgt spid="63"/>
                                        </p:tgtEl>
                                        <p:attrNameLst>
                                          <p:attrName>ppt_x</p:attrName>
                                        </p:attrNameLst>
                                      </p:cBhvr>
                                      <p:tavLst>
                                        <p:tav tm="0">
                                          <p:val>
                                            <p:strVal val="#ppt_x"/>
                                          </p:val>
                                        </p:tav>
                                        <p:tav tm="100000">
                                          <p:val>
                                            <p:strVal val="#ppt_x"/>
                                          </p:val>
                                        </p:tav>
                                      </p:tavLst>
                                    </p:anim>
                                    <p:anim calcmode="lin" valueType="num">
                                      <p:cBhvr>
                                        <p:cTn id="123" dur="1000" fill="hold"/>
                                        <p:tgtEl>
                                          <p:spTgt spid="63"/>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64"/>
                                        </p:tgtEl>
                                        <p:attrNameLst>
                                          <p:attrName>style.visibility</p:attrName>
                                        </p:attrNameLst>
                                      </p:cBhvr>
                                      <p:to>
                                        <p:strVal val="visible"/>
                                      </p:to>
                                    </p:set>
                                    <p:animEffect transition="in" filter="fade">
                                      <p:cBhvr>
                                        <p:cTn id="126" dur="1000"/>
                                        <p:tgtEl>
                                          <p:spTgt spid="64"/>
                                        </p:tgtEl>
                                      </p:cBhvr>
                                    </p:animEffect>
                                    <p:anim calcmode="lin" valueType="num">
                                      <p:cBhvr>
                                        <p:cTn id="127" dur="1000" fill="hold"/>
                                        <p:tgtEl>
                                          <p:spTgt spid="64"/>
                                        </p:tgtEl>
                                        <p:attrNameLst>
                                          <p:attrName>ppt_x</p:attrName>
                                        </p:attrNameLst>
                                      </p:cBhvr>
                                      <p:tavLst>
                                        <p:tav tm="0">
                                          <p:val>
                                            <p:strVal val="#ppt_x"/>
                                          </p:val>
                                        </p:tav>
                                        <p:tav tm="100000">
                                          <p:val>
                                            <p:strVal val="#ppt_x"/>
                                          </p:val>
                                        </p:tav>
                                      </p:tavLst>
                                    </p:anim>
                                    <p:anim calcmode="lin" valueType="num">
                                      <p:cBhvr>
                                        <p:cTn id="128" dur="1000" fill="hold"/>
                                        <p:tgtEl>
                                          <p:spTgt spid="64"/>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68"/>
                                        </p:tgtEl>
                                        <p:attrNameLst>
                                          <p:attrName>style.visibility</p:attrName>
                                        </p:attrNameLst>
                                      </p:cBhvr>
                                      <p:to>
                                        <p:strVal val="visible"/>
                                      </p:to>
                                    </p:set>
                                    <p:animEffect transition="in" filter="fade">
                                      <p:cBhvr>
                                        <p:cTn id="131" dur="1000"/>
                                        <p:tgtEl>
                                          <p:spTgt spid="68"/>
                                        </p:tgtEl>
                                      </p:cBhvr>
                                    </p:animEffect>
                                    <p:anim calcmode="lin" valueType="num">
                                      <p:cBhvr>
                                        <p:cTn id="132" dur="1000" fill="hold"/>
                                        <p:tgtEl>
                                          <p:spTgt spid="68"/>
                                        </p:tgtEl>
                                        <p:attrNameLst>
                                          <p:attrName>ppt_x</p:attrName>
                                        </p:attrNameLst>
                                      </p:cBhvr>
                                      <p:tavLst>
                                        <p:tav tm="0">
                                          <p:val>
                                            <p:strVal val="#ppt_x"/>
                                          </p:val>
                                        </p:tav>
                                        <p:tav tm="100000">
                                          <p:val>
                                            <p:strVal val="#ppt_x"/>
                                          </p:val>
                                        </p:tav>
                                      </p:tavLst>
                                    </p:anim>
                                    <p:anim calcmode="lin" valueType="num">
                                      <p:cBhvr>
                                        <p:cTn id="133" dur="1000" fill="hold"/>
                                        <p:tgtEl>
                                          <p:spTgt spid="68"/>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66"/>
                                        </p:tgtEl>
                                        <p:attrNameLst>
                                          <p:attrName>style.visibility</p:attrName>
                                        </p:attrNameLst>
                                      </p:cBhvr>
                                      <p:to>
                                        <p:strVal val="visible"/>
                                      </p:to>
                                    </p:set>
                                    <p:animEffect transition="in" filter="fade">
                                      <p:cBhvr>
                                        <p:cTn id="136" dur="1000"/>
                                        <p:tgtEl>
                                          <p:spTgt spid="66"/>
                                        </p:tgtEl>
                                      </p:cBhvr>
                                    </p:animEffect>
                                    <p:anim calcmode="lin" valueType="num">
                                      <p:cBhvr>
                                        <p:cTn id="137" dur="1000" fill="hold"/>
                                        <p:tgtEl>
                                          <p:spTgt spid="66"/>
                                        </p:tgtEl>
                                        <p:attrNameLst>
                                          <p:attrName>ppt_x</p:attrName>
                                        </p:attrNameLst>
                                      </p:cBhvr>
                                      <p:tavLst>
                                        <p:tav tm="0">
                                          <p:val>
                                            <p:strVal val="#ppt_x"/>
                                          </p:val>
                                        </p:tav>
                                        <p:tav tm="100000">
                                          <p:val>
                                            <p:strVal val="#ppt_x"/>
                                          </p:val>
                                        </p:tav>
                                      </p:tavLst>
                                    </p:anim>
                                    <p:anim calcmode="lin" valueType="num">
                                      <p:cBhvr>
                                        <p:cTn id="138" dur="1000" fill="hold"/>
                                        <p:tgtEl>
                                          <p:spTgt spid="66"/>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83"/>
                                        </p:tgtEl>
                                        <p:attrNameLst>
                                          <p:attrName>style.visibility</p:attrName>
                                        </p:attrNameLst>
                                      </p:cBhvr>
                                      <p:to>
                                        <p:strVal val="visible"/>
                                      </p:to>
                                    </p:set>
                                    <p:animEffect transition="in" filter="fade">
                                      <p:cBhvr>
                                        <p:cTn id="141" dur="1000"/>
                                        <p:tgtEl>
                                          <p:spTgt spid="83"/>
                                        </p:tgtEl>
                                      </p:cBhvr>
                                    </p:animEffect>
                                    <p:anim calcmode="lin" valueType="num">
                                      <p:cBhvr>
                                        <p:cTn id="142" dur="1000" fill="hold"/>
                                        <p:tgtEl>
                                          <p:spTgt spid="83"/>
                                        </p:tgtEl>
                                        <p:attrNameLst>
                                          <p:attrName>ppt_x</p:attrName>
                                        </p:attrNameLst>
                                      </p:cBhvr>
                                      <p:tavLst>
                                        <p:tav tm="0">
                                          <p:val>
                                            <p:strVal val="#ppt_x"/>
                                          </p:val>
                                        </p:tav>
                                        <p:tav tm="100000">
                                          <p:val>
                                            <p:strVal val="#ppt_x"/>
                                          </p:val>
                                        </p:tav>
                                      </p:tavLst>
                                    </p:anim>
                                    <p:anim calcmode="lin" valueType="num">
                                      <p:cBhvr>
                                        <p:cTn id="143" dur="1000" fill="hold"/>
                                        <p:tgtEl>
                                          <p:spTgt spid="8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87"/>
                                        </p:tgtEl>
                                        <p:attrNameLst>
                                          <p:attrName>style.visibility</p:attrName>
                                        </p:attrNameLst>
                                      </p:cBhvr>
                                      <p:to>
                                        <p:strVal val="visible"/>
                                      </p:to>
                                    </p:set>
                                    <p:animEffect transition="in" filter="fade">
                                      <p:cBhvr>
                                        <p:cTn id="146" dur="1000"/>
                                        <p:tgtEl>
                                          <p:spTgt spid="87"/>
                                        </p:tgtEl>
                                      </p:cBhvr>
                                    </p:animEffect>
                                    <p:anim calcmode="lin" valueType="num">
                                      <p:cBhvr>
                                        <p:cTn id="147" dur="1000" fill="hold"/>
                                        <p:tgtEl>
                                          <p:spTgt spid="87"/>
                                        </p:tgtEl>
                                        <p:attrNameLst>
                                          <p:attrName>ppt_x</p:attrName>
                                        </p:attrNameLst>
                                      </p:cBhvr>
                                      <p:tavLst>
                                        <p:tav tm="0">
                                          <p:val>
                                            <p:strVal val="#ppt_x"/>
                                          </p:val>
                                        </p:tav>
                                        <p:tav tm="100000">
                                          <p:val>
                                            <p:strVal val="#ppt_x"/>
                                          </p:val>
                                        </p:tav>
                                      </p:tavLst>
                                    </p:anim>
                                    <p:anim calcmode="lin" valueType="num">
                                      <p:cBhvr>
                                        <p:cTn id="148" dur="1000" fill="hold"/>
                                        <p:tgtEl>
                                          <p:spTgt spid="87"/>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fade">
                                      <p:cBhvr>
                                        <p:cTn id="151" dur="1000"/>
                                        <p:tgtEl>
                                          <p:spTgt spid="33"/>
                                        </p:tgtEl>
                                      </p:cBhvr>
                                    </p:animEffect>
                                    <p:anim calcmode="lin" valueType="num">
                                      <p:cBhvr>
                                        <p:cTn id="152" dur="1000" fill="hold"/>
                                        <p:tgtEl>
                                          <p:spTgt spid="33"/>
                                        </p:tgtEl>
                                        <p:attrNameLst>
                                          <p:attrName>ppt_x</p:attrName>
                                        </p:attrNameLst>
                                      </p:cBhvr>
                                      <p:tavLst>
                                        <p:tav tm="0">
                                          <p:val>
                                            <p:strVal val="#ppt_x"/>
                                          </p:val>
                                        </p:tav>
                                        <p:tav tm="100000">
                                          <p:val>
                                            <p:strVal val="#ppt_x"/>
                                          </p:val>
                                        </p:tav>
                                      </p:tavLst>
                                    </p:anim>
                                    <p:anim calcmode="lin" valueType="num">
                                      <p:cBhvr>
                                        <p:cTn id="153" dur="1000" fill="hold"/>
                                        <p:tgtEl>
                                          <p:spTgt spid="33"/>
                                        </p:tgtEl>
                                        <p:attrNameLst>
                                          <p:attrName>ppt_y</p:attrName>
                                        </p:attrNameLst>
                                      </p:cBhvr>
                                      <p:tavLst>
                                        <p:tav tm="0">
                                          <p:val>
                                            <p:strVal val="#ppt_y+.1"/>
                                          </p:val>
                                        </p:tav>
                                        <p:tav tm="100000">
                                          <p:val>
                                            <p:strVal val="#ppt_y"/>
                                          </p:val>
                                        </p:tav>
                                      </p:tavLst>
                                    </p:anim>
                                  </p:childTnLst>
                                </p:cTn>
                              </p:par>
                              <p:par>
                                <p:cTn id="154" presetID="42" presetClass="entr" presetSubtype="0" fill="hold" nodeType="withEffect">
                                  <p:stCondLst>
                                    <p:cond delay="0"/>
                                  </p:stCondLst>
                                  <p:childTnLst>
                                    <p:set>
                                      <p:cBhvr>
                                        <p:cTn id="155" dur="1" fill="hold">
                                          <p:stCondLst>
                                            <p:cond delay="0"/>
                                          </p:stCondLst>
                                        </p:cTn>
                                        <p:tgtEl>
                                          <p:spTgt spid="85"/>
                                        </p:tgtEl>
                                        <p:attrNameLst>
                                          <p:attrName>style.visibility</p:attrName>
                                        </p:attrNameLst>
                                      </p:cBhvr>
                                      <p:to>
                                        <p:strVal val="visible"/>
                                      </p:to>
                                    </p:set>
                                    <p:animEffect transition="in" filter="fade">
                                      <p:cBhvr>
                                        <p:cTn id="156" dur="1000"/>
                                        <p:tgtEl>
                                          <p:spTgt spid="85"/>
                                        </p:tgtEl>
                                      </p:cBhvr>
                                    </p:animEffect>
                                    <p:anim calcmode="lin" valueType="num">
                                      <p:cBhvr>
                                        <p:cTn id="157" dur="1000" fill="hold"/>
                                        <p:tgtEl>
                                          <p:spTgt spid="85"/>
                                        </p:tgtEl>
                                        <p:attrNameLst>
                                          <p:attrName>ppt_x</p:attrName>
                                        </p:attrNameLst>
                                      </p:cBhvr>
                                      <p:tavLst>
                                        <p:tav tm="0">
                                          <p:val>
                                            <p:strVal val="#ppt_x"/>
                                          </p:val>
                                        </p:tav>
                                        <p:tav tm="100000">
                                          <p:val>
                                            <p:strVal val="#ppt_x"/>
                                          </p:val>
                                        </p:tav>
                                      </p:tavLst>
                                    </p:anim>
                                    <p:anim calcmode="lin" valueType="num">
                                      <p:cBhvr>
                                        <p:cTn id="158" dur="1000" fill="hold"/>
                                        <p:tgtEl>
                                          <p:spTgt spid="85"/>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11"/>
                                        </p:tgtEl>
                                        <p:attrNameLst>
                                          <p:attrName>style.visibility</p:attrName>
                                        </p:attrNameLst>
                                      </p:cBhvr>
                                      <p:to>
                                        <p:strVal val="visible"/>
                                      </p:to>
                                    </p:set>
                                    <p:animEffect transition="in" filter="fade">
                                      <p:cBhvr>
                                        <p:cTn id="161" dur="1000"/>
                                        <p:tgtEl>
                                          <p:spTgt spid="11"/>
                                        </p:tgtEl>
                                      </p:cBhvr>
                                    </p:animEffect>
                                    <p:anim calcmode="lin" valueType="num">
                                      <p:cBhvr>
                                        <p:cTn id="162" dur="1000" fill="hold"/>
                                        <p:tgtEl>
                                          <p:spTgt spid="11"/>
                                        </p:tgtEl>
                                        <p:attrNameLst>
                                          <p:attrName>ppt_x</p:attrName>
                                        </p:attrNameLst>
                                      </p:cBhvr>
                                      <p:tavLst>
                                        <p:tav tm="0">
                                          <p:val>
                                            <p:strVal val="#ppt_x"/>
                                          </p:val>
                                        </p:tav>
                                        <p:tav tm="100000">
                                          <p:val>
                                            <p:strVal val="#ppt_x"/>
                                          </p:val>
                                        </p:tav>
                                      </p:tavLst>
                                    </p:anim>
                                    <p:anim calcmode="lin" valueType="num">
                                      <p:cBhvr>
                                        <p:cTn id="163" dur="1000" fill="hold"/>
                                        <p:tgtEl>
                                          <p:spTgt spid="11"/>
                                        </p:tgtEl>
                                        <p:attrNameLst>
                                          <p:attrName>ppt_y</p:attrName>
                                        </p:attrNameLst>
                                      </p:cBhvr>
                                      <p:tavLst>
                                        <p:tav tm="0">
                                          <p:val>
                                            <p:strVal val="#ppt_y+.1"/>
                                          </p:val>
                                        </p:tav>
                                        <p:tav tm="100000">
                                          <p:val>
                                            <p:strVal val="#ppt_y"/>
                                          </p:val>
                                        </p:tav>
                                      </p:tavLst>
                                    </p:anim>
                                  </p:childTnLst>
                                </p:cTn>
                              </p:par>
                              <p:par>
                                <p:cTn id="164" presetID="42" presetClass="entr" presetSubtype="0" fill="hold" nodeType="withEffect">
                                  <p:stCondLst>
                                    <p:cond delay="0"/>
                                  </p:stCondLst>
                                  <p:childTnLst>
                                    <p:set>
                                      <p:cBhvr>
                                        <p:cTn id="165" dur="1" fill="hold">
                                          <p:stCondLst>
                                            <p:cond delay="0"/>
                                          </p:stCondLst>
                                        </p:cTn>
                                        <p:tgtEl>
                                          <p:spTgt spid="89"/>
                                        </p:tgtEl>
                                        <p:attrNameLst>
                                          <p:attrName>style.visibility</p:attrName>
                                        </p:attrNameLst>
                                      </p:cBhvr>
                                      <p:to>
                                        <p:strVal val="visible"/>
                                      </p:to>
                                    </p:set>
                                    <p:animEffect transition="in" filter="fade">
                                      <p:cBhvr>
                                        <p:cTn id="166" dur="1000"/>
                                        <p:tgtEl>
                                          <p:spTgt spid="89"/>
                                        </p:tgtEl>
                                      </p:cBhvr>
                                    </p:animEffect>
                                    <p:anim calcmode="lin" valueType="num">
                                      <p:cBhvr>
                                        <p:cTn id="167" dur="1000" fill="hold"/>
                                        <p:tgtEl>
                                          <p:spTgt spid="89"/>
                                        </p:tgtEl>
                                        <p:attrNameLst>
                                          <p:attrName>ppt_x</p:attrName>
                                        </p:attrNameLst>
                                      </p:cBhvr>
                                      <p:tavLst>
                                        <p:tav tm="0">
                                          <p:val>
                                            <p:strVal val="#ppt_x"/>
                                          </p:val>
                                        </p:tav>
                                        <p:tav tm="100000">
                                          <p:val>
                                            <p:strVal val="#ppt_x"/>
                                          </p:val>
                                        </p:tav>
                                      </p:tavLst>
                                    </p:anim>
                                    <p:anim calcmode="lin" valueType="num">
                                      <p:cBhvr>
                                        <p:cTn id="168" dur="1000" fill="hold"/>
                                        <p:tgtEl>
                                          <p:spTgt spid="89"/>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94"/>
                                        </p:tgtEl>
                                        <p:attrNameLst>
                                          <p:attrName>style.visibility</p:attrName>
                                        </p:attrNameLst>
                                      </p:cBhvr>
                                      <p:to>
                                        <p:strVal val="visible"/>
                                      </p:to>
                                    </p:set>
                                    <p:animEffect transition="in" filter="fade">
                                      <p:cBhvr>
                                        <p:cTn id="171" dur="1000"/>
                                        <p:tgtEl>
                                          <p:spTgt spid="94"/>
                                        </p:tgtEl>
                                      </p:cBhvr>
                                    </p:animEffect>
                                    <p:anim calcmode="lin" valueType="num">
                                      <p:cBhvr>
                                        <p:cTn id="172" dur="1000" fill="hold"/>
                                        <p:tgtEl>
                                          <p:spTgt spid="94"/>
                                        </p:tgtEl>
                                        <p:attrNameLst>
                                          <p:attrName>ppt_x</p:attrName>
                                        </p:attrNameLst>
                                      </p:cBhvr>
                                      <p:tavLst>
                                        <p:tav tm="0">
                                          <p:val>
                                            <p:strVal val="#ppt_x"/>
                                          </p:val>
                                        </p:tav>
                                        <p:tav tm="100000">
                                          <p:val>
                                            <p:strVal val="#ppt_x"/>
                                          </p:val>
                                        </p:tav>
                                      </p:tavLst>
                                    </p:anim>
                                    <p:anim calcmode="lin" valueType="num">
                                      <p:cBhvr>
                                        <p:cTn id="173" dur="1000" fill="hold"/>
                                        <p:tgtEl>
                                          <p:spTgt spid="94"/>
                                        </p:tgtEl>
                                        <p:attrNameLst>
                                          <p:attrName>ppt_y</p:attrName>
                                        </p:attrNameLst>
                                      </p:cBhvr>
                                      <p:tavLst>
                                        <p:tav tm="0">
                                          <p:val>
                                            <p:strVal val="#ppt_y+.1"/>
                                          </p:val>
                                        </p:tav>
                                        <p:tav tm="100000">
                                          <p:val>
                                            <p:strVal val="#ppt_y"/>
                                          </p:val>
                                        </p:tav>
                                      </p:tavLst>
                                    </p:anim>
                                  </p:childTnLst>
                                </p:cTn>
                              </p:par>
                              <p:par>
                                <p:cTn id="174" presetID="42" presetClass="entr" presetSubtype="0" fill="hold" nodeType="withEffect">
                                  <p:stCondLst>
                                    <p:cond delay="0"/>
                                  </p:stCondLst>
                                  <p:childTnLst>
                                    <p:set>
                                      <p:cBhvr>
                                        <p:cTn id="175" dur="1" fill="hold">
                                          <p:stCondLst>
                                            <p:cond delay="0"/>
                                          </p:stCondLst>
                                        </p:cTn>
                                        <p:tgtEl>
                                          <p:spTgt spid="95"/>
                                        </p:tgtEl>
                                        <p:attrNameLst>
                                          <p:attrName>style.visibility</p:attrName>
                                        </p:attrNameLst>
                                      </p:cBhvr>
                                      <p:to>
                                        <p:strVal val="visible"/>
                                      </p:to>
                                    </p:set>
                                    <p:animEffect transition="in" filter="fade">
                                      <p:cBhvr>
                                        <p:cTn id="176" dur="1000"/>
                                        <p:tgtEl>
                                          <p:spTgt spid="95"/>
                                        </p:tgtEl>
                                      </p:cBhvr>
                                    </p:animEffect>
                                    <p:anim calcmode="lin" valueType="num">
                                      <p:cBhvr>
                                        <p:cTn id="177" dur="1000" fill="hold"/>
                                        <p:tgtEl>
                                          <p:spTgt spid="95"/>
                                        </p:tgtEl>
                                        <p:attrNameLst>
                                          <p:attrName>ppt_x</p:attrName>
                                        </p:attrNameLst>
                                      </p:cBhvr>
                                      <p:tavLst>
                                        <p:tav tm="0">
                                          <p:val>
                                            <p:strVal val="#ppt_x"/>
                                          </p:val>
                                        </p:tav>
                                        <p:tav tm="100000">
                                          <p:val>
                                            <p:strVal val="#ppt_x"/>
                                          </p:val>
                                        </p:tav>
                                      </p:tavLst>
                                    </p:anim>
                                    <p:anim calcmode="lin" valueType="num">
                                      <p:cBhvr>
                                        <p:cTn id="178" dur="1000" fill="hold"/>
                                        <p:tgtEl>
                                          <p:spTgt spid="95"/>
                                        </p:tgtEl>
                                        <p:attrNameLst>
                                          <p:attrName>ppt_y</p:attrName>
                                        </p:attrNameLst>
                                      </p:cBhvr>
                                      <p:tavLst>
                                        <p:tav tm="0">
                                          <p:val>
                                            <p:strVal val="#ppt_y+.1"/>
                                          </p:val>
                                        </p:tav>
                                        <p:tav tm="100000">
                                          <p:val>
                                            <p:strVal val="#ppt_y"/>
                                          </p:val>
                                        </p:tav>
                                      </p:tavLst>
                                    </p:anim>
                                  </p:childTnLst>
                                </p:cTn>
                              </p:par>
                              <p:par>
                                <p:cTn id="179" presetID="42" presetClass="entr" presetSubtype="0" fill="hold" nodeType="withEffect">
                                  <p:stCondLst>
                                    <p:cond delay="0"/>
                                  </p:stCondLst>
                                  <p:childTnLst>
                                    <p:set>
                                      <p:cBhvr>
                                        <p:cTn id="180" dur="1" fill="hold">
                                          <p:stCondLst>
                                            <p:cond delay="0"/>
                                          </p:stCondLst>
                                        </p:cTn>
                                        <p:tgtEl>
                                          <p:spTgt spid="93"/>
                                        </p:tgtEl>
                                        <p:attrNameLst>
                                          <p:attrName>style.visibility</p:attrName>
                                        </p:attrNameLst>
                                      </p:cBhvr>
                                      <p:to>
                                        <p:strVal val="visible"/>
                                      </p:to>
                                    </p:set>
                                    <p:animEffect transition="in" filter="fade">
                                      <p:cBhvr>
                                        <p:cTn id="181" dur="1000"/>
                                        <p:tgtEl>
                                          <p:spTgt spid="93"/>
                                        </p:tgtEl>
                                      </p:cBhvr>
                                    </p:animEffect>
                                    <p:anim calcmode="lin" valueType="num">
                                      <p:cBhvr>
                                        <p:cTn id="182" dur="1000" fill="hold"/>
                                        <p:tgtEl>
                                          <p:spTgt spid="93"/>
                                        </p:tgtEl>
                                        <p:attrNameLst>
                                          <p:attrName>ppt_x</p:attrName>
                                        </p:attrNameLst>
                                      </p:cBhvr>
                                      <p:tavLst>
                                        <p:tav tm="0">
                                          <p:val>
                                            <p:strVal val="#ppt_x"/>
                                          </p:val>
                                        </p:tav>
                                        <p:tav tm="100000">
                                          <p:val>
                                            <p:strVal val="#ppt_x"/>
                                          </p:val>
                                        </p:tav>
                                      </p:tavLst>
                                    </p:anim>
                                    <p:anim calcmode="lin" valueType="num">
                                      <p:cBhvr>
                                        <p:cTn id="183" dur="1000" fill="hold"/>
                                        <p:tgtEl>
                                          <p:spTgt spid="93"/>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animEffect transition="in" filter="fade">
                                      <p:cBhvr>
                                        <p:cTn id="186" dur="1000"/>
                                        <p:tgtEl>
                                          <p:spTgt spid="96"/>
                                        </p:tgtEl>
                                      </p:cBhvr>
                                    </p:animEffect>
                                    <p:anim calcmode="lin" valueType="num">
                                      <p:cBhvr>
                                        <p:cTn id="187" dur="1000" fill="hold"/>
                                        <p:tgtEl>
                                          <p:spTgt spid="96"/>
                                        </p:tgtEl>
                                        <p:attrNameLst>
                                          <p:attrName>ppt_x</p:attrName>
                                        </p:attrNameLst>
                                      </p:cBhvr>
                                      <p:tavLst>
                                        <p:tav tm="0">
                                          <p:val>
                                            <p:strVal val="#ppt_x"/>
                                          </p:val>
                                        </p:tav>
                                        <p:tav tm="100000">
                                          <p:val>
                                            <p:strVal val="#ppt_x"/>
                                          </p:val>
                                        </p:tav>
                                      </p:tavLst>
                                    </p:anim>
                                    <p:anim calcmode="lin" valueType="num">
                                      <p:cBhvr>
                                        <p:cTn id="188" dur="1000" fill="hold"/>
                                        <p:tgtEl>
                                          <p:spTgt spid="96"/>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91"/>
                                        </p:tgtEl>
                                        <p:attrNameLst>
                                          <p:attrName>style.visibility</p:attrName>
                                        </p:attrNameLst>
                                      </p:cBhvr>
                                      <p:to>
                                        <p:strVal val="visible"/>
                                      </p:to>
                                    </p:set>
                                    <p:animEffect transition="in" filter="fade">
                                      <p:cBhvr>
                                        <p:cTn id="191" dur="1000"/>
                                        <p:tgtEl>
                                          <p:spTgt spid="91"/>
                                        </p:tgtEl>
                                      </p:cBhvr>
                                    </p:animEffect>
                                    <p:anim calcmode="lin" valueType="num">
                                      <p:cBhvr>
                                        <p:cTn id="192" dur="1000" fill="hold"/>
                                        <p:tgtEl>
                                          <p:spTgt spid="91"/>
                                        </p:tgtEl>
                                        <p:attrNameLst>
                                          <p:attrName>ppt_x</p:attrName>
                                        </p:attrNameLst>
                                      </p:cBhvr>
                                      <p:tavLst>
                                        <p:tav tm="0">
                                          <p:val>
                                            <p:strVal val="#ppt_x"/>
                                          </p:val>
                                        </p:tav>
                                        <p:tav tm="100000">
                                          <p:val>
                                            <p:strVal val="#ppt_x"/>
                                          </p:val>
                                        </p:tav>
                                      </p:tavLst>
                                    </p:anim>
                                    <p:anim calcmode="lin" valueType="num">
                                      <p:cBhvr>
                                        <p:cTn id="193"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24" grpId="0"/>
      <p:bldP spid="29" grpId="0"/>
      <p:bldP spid="30" grpId="0"/>
      <p:bldP spid="32" grpId="0"/>
      <p:bldP spid="64" grpId="0"/>
      <p:bldP spid="73" grpId="0"/>
      <p:bldP spid="83" grpId="0"/>
      <p:bldP spid="87" grpId="0"/>
      <p:bldP spid="91" grpId="0"/>
      <p:bldP spid="94" grpId="0"/>
      <p:bldP spid="96" grpId="0"/>
      <p:bldP spid="11" grpId="0"/>
      <p:bldP spid="13" grpId="0"/>
      <p:bldP spid="2" grpId="0"/>
      <p:bldP spid="25" grpId="0"/>
      <p:bldP spid="27"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A20C-C1ED-6B36-8144-2DD18897D6DF}"/>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D3153D4F-D875-C841-83F1-006314951521}"/>
              </a:ext>
            </a:extLst>
          </p:cNvPr>
          <p:cNvGraphicFramePr>
            <a:graphicFrameLocks noGrp="1"/>
          </p:cNvGraphicFramePr>
          <p:nvPr>
            <p:extLst>
              <p:ext uri="{D42A27DB-BD31-4B8C-83A1-F6EECF244321}">
                <p14:modId xmlns:p14="http://schemas.microsoft.com/office/powerpoint/2010/main" val="2196894848"/>
              </p:ext>
            </p:extLst>
          </p:nvPr>
        </p:nvGraphicFramePr>
        <p:xfrm>
          <a:off x="198407" y="719666"/>
          <a:ext cx="11825793" cy="5790646"/>
        </p:xfrm>
        <a:graphic>
          <a:graphicData uri="http://schemas.openxmlformats.org/drawingml/2006/table">
            <a:tbl>
              <a:tblPr firstRow="1" bandRow="1">
                <a:tableStyleId>{5940675A-B579-460E-94D1-54222C63F5DA}</a:tableStyleId>
              </a:tblPr>
              <a:tblGrid>
                <a:gridCol w="6059909">
                  <a:extLst>
                    <a:ext uri="{9D8B030D-6E8A-4147-A177-3AD203B41FA5}">
                      <a16:colId xmlns:a16="http://schemas.microsoft.com/office/drawing/2014/main" val="3919520880"/>
                    </a:ext>
                  </a:extLst>
                </a:gridCol>
                <a:gridCol w="5765884">
                  <a:extLst>
                    <a:ext uri="{9D8B030D-6E8A-4147-A177-3AD203B41FA5}">
                      <a16:colId xmlns:a16="http://schemas.microsoft.com/office/drawing/2014/main" val="997813985"/>
                    </a:ext>
                  </a:extLst>
                </a:gridCol>
              </a:tblGrid>
              <a:tr h="268306">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1662183">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2863836888"/>
                  </a:ext>
                </a:extLst>
              </a:tr>
              <a:tr h="3762703">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4246683398"/>
                  </a:ext>
                </a:extLst>
              </a:tr>
            </a:tbl>
          </a:graphicData>
        </a:graphic>
      </p:graphicFrame>
      <p:sp>
        <p:nvSpPr>
          <p:cNvPr id="7" name="ZoneTexte 6">
            <a:extLst>
              <a:ext uri="{FF2B5EF4-FFF2-40B4-BE49-F238E27FC236}">
                <a16:creationId xmlns:a16="http://schemas.microsoft.com/office/drawing/2014/main" id="{08985907-4739-B44F-144B-E1925B8C2D5F}"/>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4DC22E61-C9C6-30FE-D8B4-E31F218BD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6AD12435-5B54-F95C-177A-01452D7ADBAB}"/>
              </a:ext>
            </a:extLst>
          </p:cNvPr>
          <p:cNvSpPr txBox="1"/>
          <p:nvPr/>
        </p:nvSpPr>
        <p:spPr>
          <a:xfrm>
            <a:off x="198408" y="386343"/>
            <a:ext cx="932428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3.3</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armes</a:t>
            </a:r>
            <a:r>
              <a:rPr lang="fr-FR" b="1" dirty="0">
                <a:solidFill>
                  <a:srgbClr val="0070C0"/>
                </a:solidFill>
                <a:latin typeface="Calibri" panose="020F0502020204030204" pitchFamily="34" charset="0"/>
                <a:cs typeface="Calibri" panose="020F0502020204030204" pitchFamily="34" charset="0"/>
              </a:rPr>
              <a:t> emblématiques des Premières et Seconde Guerre mondiales</a:t>
            </a:r>
          </a:p>
        </p:txBody>
      </p:sp>
      <p:sp>
        <p:nvSpPr>
          <p:cNvPr id="15" name="ZoneTexte 14">
            <a:extLst>
              <a:ext uri="{FF2B5EF4-FFF2-40B4-BE49-F238E27FC236}">
                <a16:creationId xmlns:a16="http://schemas.microsoft.com/office/drawing/2014/main" id="{4F2F09CE-5089-7075-C2DE-398D02E59F01}"/>
              </a:ext>
            </a:extLst>
          </p:cNvPr>
          <p:cNvSpPr txBox="1"/>
          <p:nvPr/>
        </p:nvSpPr>
        <p:spPr>
          <a:xfrm>
            <a:off x="3357589" y="2767477"/>
            <a:ext cx="2827284" cy="1138773"/>
          </a:xfrm>
          <a:prstGeom prst="rect">
            <a:avLst/>
          </a:prstGeom>
          <a:noFill/>
        </p:spPr>
        <p:txBody>
          <a:bodyPr wrap="square" rtlCol="0">
            <a:spAutoFit/>
          </a:bodyPr>
          <a:lstStyle/>
          <a:p>
            <a:r>
              <a:rPr lang="fr-FR" sz="1600" b="1" dirty="0">
                <a:solidFill>
                  <a:srgbClr val="FF0000"/>
                </a:solidFill>
              </a:rPr>
              <a:t>Grosse Bertha </a:t>
            </a:r>
            <a:r>
              <a:rPr lang="fr-FR" sz="1400" dirty="0"/>
              <a:t>(1914-1918)</a:t>
            </a:r>
          </a:p>
          <a:p>
            <a:r>
              <a:rPr lang="fr-FR" sz="1300" b="1" dirty="0"/>
              <a:t>Calibre : </a:t>
            </a:r>
            <a:r>
              <a:rPr lang="fr-FR" sz="1300" dirty="0"/>
              <a:t>420mm</a:t>
            </a:r>
          </a:p>
          <a:p>
            <a:pPr>
              <a:tabLst>
                <a:tab pos="809625" algn="l"/>
              </a:tabLst>
            </a:pPr>
            <a:r>
              <a:rPr lang="fr-FR" sz="1300" b="1" dirty="0"/>
              <a:t>Portée : 	</a:t>
            </a:r>
            <a:r>
              <a:rPr lang="fr-FR" sz="1300" dirty="0"/>
              <a:t>obus 400 kg – 12 500 m</a:t>
            </a:r>
          </a:p>
          <a:p>
            <a:pPr>
              <a:tabLst>
                <a:tab pos="809625" algn="l"/>
              </a:tabLst>
            </a:pPr>
            <a:r>
              <a:rPr lang="fr-FR" sz="1300" dirty="0"/>
              <a:t>	obus 800kg – 9 300 m</a:t>
            </a:r>
          </a:p>
          <a:p>
            <a:pPr>
              <a:tabLst>
                <a:tab pos="809625" algn="l"/>
              </a:tabLst>
            </a:pPr>
            <a:r>
              <a:rPr lang="fr-FR" sz="1300" b="1" dirty="0"/>
              <a:t>Quantité produite : </a:t>
            </a:r>
            <a:r>
              <a:rPr lang="fr-FR" sz="1300" dirty="0"/>
              <a:t>12</a:t>
            </a:r>
          </a:p>
        </p:txBody>
      </p:sp>
      <p:sp>
        <p:nvSpPr>
          <p:cNvPr id="29" name="ZoneTexte 28">
            <a:extLst>
              <a:ext uri="{FF2B5EF4-FFF2-40B4-BE49-F238E27FC236}">
                <a16:creationId xmlns:a16="http://schemas.microsoft.com/office/drawing/2014/main" id="{EC4F45C0-2721-C35D-8606-71038A5442AE}"/>
              </a:ext>
            </a:extLst>
          </p:cNvPr>
          <p:cNvSpPr txBox="1"/>
          <p:nvPr/>
        </p:nvSpPr>
        <p:spPr>
          <a:xfrm>
            <a:off x="138515" y="2697996"/>
            <a:ext cx="2028504" cy="369332"/>
          </a:xfrm>
          <a:prstGeom prst="rect">
            <a:avLst/>
          </a:prstGeom>
          <a:noFill/>
        </p:spPr>
        <p:txBody>
          <a:bodyPr wrap="none" rtlCol="0">
            <a:spAutoFit/>
          </a:bodyPr>
          <a:lstStyle/>
          <a:p>
            <a:r>
              <a:rPr lang="fr-FR" b="1" dirty="0">
                <a:solidFill>
                  <a:schemeClr val="tx1">
                    <a:lumMod val="85000"/>
                    <a:lumOff val="15000"/>
                  </a:schemeClr>
                </a:solidFill>
              </a:rPr>
              <a:t>Obusier &amp; Mortiers</a:t>
            </a:r>
          </a:p>
        </p:txBody>
      </p:sp>
      <p:pic>
        <p:nvPicPr>
          <p:cNvPr id="10" name="Image 9">
            <a:extLst>
              <a:ext uri="{FF2B5EF4-FFF2-40B4-BE49-F238E27FC236}">
                <a16:creationId xmlns:a16="http://schemas.microsoft.com/office/drawing/2014/main" id="{0ED0D33F-208A-203B-DE1F-55E60EC486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01" y="2943719"/>
            <a:ext cx="2484434" cy="1566187"/>
          </a:xfrm>
          <a:prstGeom prst="rect">
            <a:avLst/>
          </a:prstGeom>
        </p:spPr>
      </p:pic>
      <p:pic>
        <p:nvPicPr>
          <p:cNvPr id="11" name="Image 10">
            <a:hlinkClick r:id="rId6"/>
            <a:extLst>
              <a:ext uri="{FF2B5EF4-FFF2-40B4-BE49-F238E27FC236}">
                <a16:creationId xmlns:a16="http://schemas.microsoft.com/office/drawing/2014/main" id="{A04780F6-E3EA-4B22-6D27-7DBB6ACD45B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809" y="1486961"/>
            <a:ext cx="745875" cy="859749"/>
          </a:xfrm>
          <a:prstGeom prst="rect">
            <a:avLst/>
          </a:prstGeom>
        </p:spPr>
      </p:pic>
      <p:sp>
        <p:nvSpPr>
          <p:cNvPr id="13" name="ZoneTexte 12">
            <a:extLst>
              <a:ext uri="{FF2B5EF4-FFF2-40B4-BE49-F238E27FC236}">
                <a16:creationId xmlns:a16="http://schemas.microsoft.com/office/drawing/2014/main" id="{7D990DCB-AA11-BE48-13E6-1A3EED48D8BC}"/>
              </a:ext>
            </a:extLst>
          </p:cNvPr>
          <p:cNvSpPr txBox="1"/>
          <p:nvPr/>
        </p:nvSpPr>
        <p:spPr>
          <a:xfrm>
            <a:off x="152547" y="1012526"/>
            <a:ext cx="537327" cy="369332"/>
          </a:xfrm>
          <a:prstGeom prst="rect">
            <a:avLst/>
          </a:prstGeom>
          <a:noFill/>
        </p:spPr>
        <p:txBody>
          <a:bodyPr wrap="none" rtlCol="0">
            <a:spAutoFit/>
          </a:bodyPr>
          <a:lstStyle/>
          <a:p>
            <a:r>
              <a:rPr lang="fr-FR" b="1" dirty="0">
                <a:solidFill>
                  <a:schemeClr val="tx1">
                    <a:lumMod val="85000"/>
                    <a:lumOff val="15000"/>
                  </a:schemeClr>
                </a:solidFill>
              </a:rPr>
              <a:t>Gaz</a:t>
            </a:r>
          </a:p>
        </p:txBody>
      </p:sp>
      <p:graphicFrame>
        <p:nvGraphicFramePr>
          <p:cNvPr id="16" name="Tableau 15">
            <a:extLst>
              <a:ext uri="{FF2B5EF4-FFF2-40B4-BE49-F238E27FC236}">
                <a16:creationId xmlns:a16="http://schemas.microsoft.com/office/drawing/2014/main" id="{B7E31D88-9B2F-92E8-CDA7-7462F0BF8778}"/>
              </a:ext>
            </a:extLst>
          </p:cNvPr>
          <p:cNvGraphicFramePr>
            <a:graphicFrameLocks noGrp="1"/>
          </p:cNvGraphicFramePr>
          <p:nvPr>
            <p:extLst>
              <p:ext uri="{D42A27DB-BD31-4B8C-83A1-F6EECF244321}">
                <p14:modId xmlns:p14="http://schemas.microsoft.com/office/powerpoint/2010/main" val="1127990971"/>
              </p:ext>
            </p:extLst>
          </p:nvPr>
        </p:nvGraphicFramePr>
        <p:xfrm>
          <a:off x="977462" y="1126903"/>
          <a:ext cx="5236424" cy="1371600"/>
        </p:xfrm>
        <a:graphic>
          <a:graphicData uri="http://schemas.openxmlformats.org/drawingml/2006/table">
            <a:tbl>
              <a:tblPr firstRow="1" bandRow="1">
                <a:tableStyleId>{5940675A-B579-460E-94D1-54222C63F5DA}</a:tableStyleId>
              </a:tblPr>
              <a:tblGrid>
                <a:gridCol w="2070538">
                  <a:extLst>
                    <a:ext uri="{9D8B030D-6E8A-4147-A177-3AD203B41FA5}">
                      <a16:colId xmlns:a16="http://schemas.microsoft.com/office/drawing/2014/main" val="1341191728"/>
                    </a:ext>
                  </a:extLst>
                </a:gridCol>
                <a:gridCol w="966952">
                  <a:extLst>
                    <a:ext uri="{9D8B030D-6E8A-4147-A177-3AD203B41FA5}">
                      <a16:colId xmlns:a16="http://schemas.microsoft.com/office/drawing/2014/main" val="2241240319"/>
                    </a:ext>
                  </a:extLst>
                </a:gridCol>
                <a:gridCol w="2198934">
                  <a:extLst>
                    <a:ext uri="{9D8B030D-6E8A-4147-A177-3AD203B41FA5}">
                      <a16:colId xmlns:a16="http://schemas.microsoft.com/office/drawing/2014/main" val="1121661441"/>
                    </a:ext>
                  </a:extLst>
                </a:gridCol>
              </a:tblGrid>
              <a:tr h="0">
                <a:tc>
                  <a:txBody>
                    <a:bodyPr/>
                    <a:lstStyle/>
                    <a:p>
                      <a:pPr algn="ctr"/>
                      <a:r>
                        <a:rPr lang="fr-FR" sz="1200" b="1" dirty="0">
                          <a:solidFill>
                            <a:srgbClr val="FF0000"/>
                          </a:solidFill>
                        </a:rPr>
                        <a:t>quelques GAZ utilisés</a:t>
                      </a:r>
                    </a:p>
                  </a:txBody>
                  <a:tcPr anchor="ctr"/>
                </a:tc>
                <a:tc>
                  <a:txBody>
                    <a:bodyPr/>
                    <a:lstStyle/>
                    <a:p>
                      <a:pPr algn="ctr"/>
                      <a:r>
                        <a:rPr lang="fr-FR" sz="1000" dirty="0"/>
                        <a:t>nature</a:t>
                      </a:r>
                    </a:p>
                  </a:txBody>
                  <a:tcPr anchor="ctr"/>
                </a:tc>
                <a:tc>
                  <a:txBody>
                    <a:bodyPr/>
                    <a:lstStyle/>
                    <a:p>
                      <a:pPr algn="ctr"/>
                      <a:r>
                        <a:rPr lang="fr-FR" sz="1100" b="0" dirty="0">
                          <a:solidFill>
                            <a:srgbClr val="FF0000"/>
                          </a:solidFill>
                        </a:rPr>
                        <a:t>Effets </a:t>
                      </a:r>
                      <a:r>
                        <a:rPr lang="fr-FR" sz="1100" b="1" dirty="0">
                          <a:solidFill>
                            <a:srgbClr val="FF0000"/>
                          </a:solidFill>
                        </a:rPr>
                        <a:t>létaux</a:t>
                      </a:r>
                      <a:r>
                        <a:rPr lang="fr-FR" sz="1100" b="0" dirty="0">
                          <a:solidFill>
                            <a:srgbClr val="FF0000"/>
                          </a:solidFill>
                        </a:rPr>
                        <a:t> ou </a:t>
                      </a:r>
                      <a:r>
                        <a:rPr lang="fr-FR" sz="1100" b="1" dirty="0">
                          <a:solidFill>
                            <a:srgbClr val="FF0000"/>
                          </a:solidFill>
                        </a:rPr>
                        <a:t>incapacitants </a:t>
                      </a:r>
                    </a:p>
                  </a:txBody>
                  <a:tcPr anchor="ctr"/>
                </a:tc>
                <a:extLst>
                  <a:ext uri="{0D108BD9-81ED-4DB2-BD59-A6C34878D82A}">
                    <a16:rowId xmlns:a16="http://schemas.microsoft.com/office/drawing/2014/main" val="445119869"/>
                  </a:ext>
                </a:extLst>
              </a:tr>
              <a:tr h="0">
                <a:tc>
                  <a:txBody>
                    <a:bodyPr/>
                    <a:lstStyle/>
                    <a:p>
                      <a:r>
                        <a:rPr lang="fr-FR" sz="1200" b="1" dirty="0" err="1"/>
                        <a:t>Bertholite</a:t>
                      </a:r>
                      <a:r>
                        <a:rPr lang="fr-FR" sz="1200" b="1" dirty="0"/>
                        <a:t> (dichlore)</a:t>
                      </a:r>
                      <a:endParaRPr lang="fr-FR" sz="1200" dirty="0"/>
                    </a:p>
                  </a:txBody>
                  <a:tcPr anchor="ctr"/>
                </a:tc>
                <a:tc>
                  <a:txBody>
                    <a:bodyPr/>
                    <a:lstStyle/>
                    <a:p>
                      <a:pPr algn="ctr"/>
                      <a:r>
                        <a:rPr lang="fr-FR" sz="1000" dirty="0"/>
                        <a:t>non- persistant</a:t>
                      </a:r>
                    </a:p>
                  </a:txBody>
                  <a:tcPr anchor="ctr"/>
                </a:tc>
                <a:tc>
                  <a:txBody>
                    <a:bodyPr/>
                    <a:lstStyle/>
                    <a:p>
                      <a:pPr algn="ctr"/>
                      <a:r>
                        <a:rPr lang="fr-FR" sz="1100" b="0" dirty="0">
                          <a:solidFill>
                            <a:srgbClr val="FF0000"/>
                          </a:solidFill>
                        </a:rPr>
                        <a:t>suffocation, irritation des poumons</a:t>
                      </a:r>
                    </a:p>
                  </a:txBody>
                  <a:tcPr anchor="ctr"/>
                </a:tc>
                <a:extLst>
                  <a:ext uri="{0D108BD9-81ED-4DB2-BD59-A6C34878D82A}">
                    <a16:rowId xmlns:a16="http://schemas.microsoft.com/office/drawing/2014/main" val="1972225225"/>
                  </a:ext>
                </a:extLst>
              </a:tr>
              <a:tr h="0">
                <a:tc>
                  <a:txBody>
                    <a:bodyPr/>
                    <a:lstStyle/>
                    <a:p>
                      <a:r>
                        <a:rPr lang="fr-FR" sz="1200" b="1" dirty="0" err="1"/>
                        <a:t>Bromacétate</a:t>
                      </a:r>
                      <a:r>
                        <a:rPr lang="fr-FR" sz="1200" b="1" dirty="0"/>
                        <a:t> d’éthyle</a:t>
                      </a:r>
                      <a:endParaRPr lang="fr-FR" sz="1200" dirty="0"/>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000" dirty="0"/>
                        <a:t>non- persistant</a:t>
                      </a:r>
                    </a:p>
                  </a:txBody>
                  <a:tcPr anchor="ctr"/>
                </a:tc>
                <a:tc>
                  <a:txBody>
                    <a:bodyPr/>
                    <a:lstStyle/>
                    <a:p>
                      <a:pPr marL="0" algn="ctr" defTabSz="457200" rtl="0" eaLnBrk="1" latinLnBrk="0" hangingPunct="1"/>
                      <a:r>
                        <a:rPr lang="fr-FR" sz="1100" b="0" kern="1200" dirty="0">
                          <a:solidFill>
                            <a:srgbClr val="FF0000"/>
                          </a:solidFill>
                          <a:latin typeface="+mn-lt"/>
                          <a:ea typeface="+mn-ea"/>
                          <a:cs typeface="+mn-cs"/>
                        </a:rPr>
                        <a:t>lacrymogène, pouvant être létal</a:t>
                      </a:r>
                    </a:p>
                  </a:txBody>
                  <a:tcPr anchor="ctr"/>
                </a:tc>
                <a:extLst>
                  <a:ext uri="{0D108BD9-81ED-4DB2-BD59-A6C34878D82A}">
                    <a16:rowId xmlns:a16="http://schemas.microsoft.com/office/drawing/2014/main" val="1286857828"/>
                  </a:ext>
                </a:extLst>
              </a:tr>
              <a:tr h="186020">
                <a:tc>
                  <a:txBody>
                    <a:bodyPr/>
                    <a:lstStyle/>
                    <a:p>
                      <a:r>
                        <a:rPr lang="fr-FR" sz="1200" b="1" dirty="0"/>
                        <a:t>Gaz moutarde (ypérite)</a:t>
                      </a:r>
                      <a:endParaRPr lang="fr-FR" sz="1200" dirty="0"/>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000" dirty="0"/>
                        <a:t>persistant</a:t>
                      </a:r>
                    </a:p>
                  </a:txBody>
                  <a:tcPr anchor="ctr"/>
                </a:tc>
                <a:tc>
                  <a:txBody>
                    <a:bodyPr/>
                    <a:lstStyle/>
                    <a:p>
                      <a:pPr algn="ctr"/>
                      <a:r>
                        <a:rPr lang="fr-FR" sz="1100" b="0" dirty="0">
                          <a:solidFill>
                            <a:srgbClr val="FF0000"/>
                          </a:solidFill>
                        </a:rPr>
                        <a:t>Vésicant (brûlures graves)</a:t>
                      </a:r>
                    </a:p>
                  </a:txBody>
                  <a:tcPr anchor="ctr"/>
                </a:tc>
                <a:extLst>
                  <a:ext uri="{0D108BD9-81ED-4DB2-BD59-A6C34878D82A}">
                    <a16:rowId xmlns:a16="http://schemas.microsoft.com/office/drawing/2014/main" val="432203247"/>
                  </a:ext>
                </a:extLst>
              </a:tr>
              <a:tr h="197606">
                <a:tc>
                  <a:txBody>
                    <a:bodyPr/>
                    <a:lstStyle/>
                    <a:p>
                      <a:r>
                        <a:rPr lang="fr-FR" sz="1200" b="1" kern="1200" dirty="0">
                          <a:solidFill>
                            <a:schemeClr val="tx1"/>
                          </a:solidFill>
                          <a:latin typeface="+mn-lt"/>
                          <a:ea typeface="+mn-ea"/>
                          <a:cs typeface="+mn-cs"/>
                        </a:rPr>
                        <a:t>Phosgène </a:t>
                      </a:r>
                      <a:r>
                        <a:rPr lang="fr-FR" sz="1000" b="1" kern="1200" dirty="0">
                          <a:solidFill>
                            <a:schemeClr val="tx1"/>
                          </a:solidFill>
                          <a:latin typeface="+mn-lt"/>
                          <a:ea typeface="+mn-ea"/>
                          <a:cs typeface="+mn-cs"/>
                        </a:rPr>
                        <a:t>(85% des tués par gaz)</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000" dirty="0"/>
                        <a:t>non- persistant</a:t>
                      </a:r>
                    </a:p>
                  </a:txBody>
                  <a:tcPr anchor="ctr"/>
                </a:tc>
                <a:tc>
                  <a:txBody>
                    <a:bodyPr/>
                    <a:lstStyle/>
                    <a:p>
                      <a:pPr marL="0" algn="ctr" defTabSz="457200" rtl="0" eaLnBrk="1" latinLnBrk="0" hangingPunct="1"/>
                      <a:r>
                        <a:rPr lang="fr-FR" sz="1100" b="0" kern="1200" dirty="0">
                          <a:solidFill>
                            <a:srgbClr val="FF0000"/>
                          </a:solidFill>
                          <a:latin typeface="+mn-lt"/>
                          <a:ea typeface="+mn-ea"/>
                          <a:cs typeface="+mn-cs"/>
                        </a:rPr>
                        <a:t>suffocation, asphyxie (après 24h)</a:t>
                      </a:r>
                    </a:p>
                  </a:txBody>
                  <a:tcPr anchor="ctr"/>
                </a:tc>
                <a:extLst>
                  <a:ext uri="{0D108BD9-81ED-4DB2-BD59-A6C34878D82A}">
                    <a16:rowId xmlns:a16="http://schemas.microsoft.com/office/drawing/2014/main" val="480417501"/>
                  </a:ext>
                </a:extLst>
              </a:tr>
            </a:tbl>
          </a:graphicData>
        </a:graphic>
      </p:graphicFrame>
      <p:pic>
        <p:nvPicPr>
          <p:cNvPr id="97" name="Image 96">
            <a:extLst>
              <a:ext uri="{FF2B5EF4-FFF2-40B4-BE49-F238E27FC236}">
                <a16:creationId xmlns:a16="http://schemas.microsoft.com/office/drawing/2014/main" id="{EF3C3D7B-3262-1586-7B2E-702E90455E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95917" y="2818111"/>
            <a:ext cx="560119" cy="370248"/>
          </a:xfrm>
          <a:prstGeom prst="rect">
            <a:avLst/>
          </a:prstGeom>
        </p:spPr>
      </p:pic>
      <p:sp>
        <p:nvSpPr>
          <p:cNvPr id="19" name="ZoneTexte 18">
            <a:extLst>
              <a:ext uri="{FF2B5EF4-FFF2-40B4-BE49-F238E27FC236}">
                <a16:creationId xmlns:a16="http://schemas.microsoft.com/office/drawing/2014/main" id="{E1A682E2-48D8-1206-B87A-3C6D9930ACA2}"/>
              </a:ext>
            </a:extLst>
          </p:cNvPr>
          <p:cNvSpPr txBox="1"/>
          <p:nvPr/>
        </p:nvSpPr>
        <p:spPr>
          <a:xfrm>
            <a:off x="167800" y="4455738"/>
            <a:ext cx="3313829" cy="938719"/>
          </a:xfrm>
          <a:prstGeom prst="rect">
            <a:avLst/>
          </a:prstGeom>
          <a:noFill/>
        </p:spPr>
        <p:txBody>
          <a:bodyPr wrap="square" rtlCol="0">
            <a:spAutoFit/>
          </a:bodyPr>
          <a:lstStyle/>
          <a:p>
            <a:r>
              <a:rPr lang="fr-FR" sz="1600" b="1" i="1" dirty="0" err="1">
                <a:solidFill>
                  <a:srgbClr val="FF0000"/>
                </a:solidFill>
              </a:rPr>
              <a:t>Minenwerfer</a:t>
            </a:r>
            <a:r>
              <a:rPr lang="fr-FR" sz="1600" b="1" dirty="0">
                <a:solidFill>
                  <a:srgbClr val="FF0000"/>
                </a:solidFill>
              </a:rPr>
              <a:t> à tir courbe </a:t>
            </a:r>
            <a:r>
              <a:rPr lang="fr-FR" sz="1400" dirty="0"/>
              <a:t>(1914-1918)</a:t>
            </a:r>
          </a:p>
          <a:p>
            <a:r>
              <a:rPr lang="fr-FR" sz="1300" b="1" dirty="0"/>
              <a:t>Calibre : </a:t>
            </a:r>
            <a:r>
              <a:rPr lang="fr-FR" sz="1300" dirty="0"/>
              <a:t>76 mm</a:t>
            </a:r>
          </a:p>
          <a:p>
            <a:pPr>
              <a:tabLst>
                <a:tab pos="809625" algn="l"/>
              </a:tabLst>
            </a:pPr>
            <a:r>
              <a:rPr lang="fr-FR" sz="1300" b="1" dirty="0"/>
              <a:t>Portée : 	</a:t>
            </a:r>
            <a:r>
              <a:rPr lang="fr-FR" sz="1300" dirty="0"/>
              <a:t>obus 4,5 kg – 1 000 m</a:t>
            </a:r>
          </a:p>
          <a:p>
            <a:pPr>
              <a:tabLst>
                <a:tab pos="809625" algn="l"/>
              </a:tabLst>
            </a:pPr>
            <a:r>
              <a:rPr lang="fr-FR" sz="1300" b="1" dirty="0"/>
              <a:t>Quantité produite : </a:t>
            </a:r>
            <a:r>
              <a:rPr lang="fr-FR" sz="1300" dirty="0"/>
              <a:t>160</a:t>
            </a:r>
          </a:p>
        </p:txBody>
      </p:sp>
      <p:pic>
        <p:nvPicPr>
          <p:cNvPr id="20" name="Image 19">
            <a:extLst>
              <a:ext uri="{FF2B5EF4-FFF2-40B4-BE49-F238E27FC236}">
                <a16:creationId xmlns:a16="http://schemas.microsoft.com/office/drawing/2014/main" id="{4CEB5A24-4D22-E872-ECAA-1C208667D8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1397" y="4744722"/>
            <a:ext cx="560119" cy="370248"/>
          </a:xfrm>
          <a:prstGeom prst="rect">
            <a:avLst/>
          </a:prstGeom>
        </p:spPr>
      </p:pic>
      <p:pic>
        <p:nvPicPr>
          <p:cNvPr id="23" name="Image 22">
            <a:extLst>
              <a:ext uri="{FF2B5EF4-FFF2-40B4-BE49-F238E27FC236}">
                <a16:creationId xmlns:a16="http://schemas.microsoft.com/office/drawing/2014/main" id="{15647B5A-3753-AEBA-A072-909008FD8B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5644" y="5364153"/>
            <a:ext cx="2003382" cy="1140654"/>
          </a:xfrm>
          <a:prstGeom prst="rect">
            <a:avLst/>
          </a:prstGeom>
        </p:spPr>
      </p:pic>
      <p:sp>
        <p:nvSpPr>
          <p:cNvPr id="25" name="ZoneTexte 24">
            <a:extLst>
              <a:ext uri="{FF2B5EF4-FFF2-40B4-BE49-F238E27FC236}">
                <a16:creationId xmlns:a16="http://schemas.microsoft.com/office/drawing/2014/main" id="{DEF6F3A7-51D6-4F5D-13C2-1E55B1FC73F1}"/>
              </a:ext>
            </a:extLst>
          </p:cNvPr>
          <p:cNvSpPr txBox="1"/>
          <p:nvPr/>
        </p:nvSpPr>
        <p:spPr>
          <a:xfrm>
            <a:off x="3258599" y="3989649"/>
            <a:ext cx="2827284" cy="938719"/>
          </a:xfrm>
          <a:prstGeom prst="rect">
            <a:avLst/>
          </a:prstGeom>
          <a:noFill/>
        </p:spPr>
        <p:txBody>
          <a:bodyPr wrap="square" rtlCol="0">
            <a:spAutoFit/>
          </a:bodyPr>
          <a:lstStyle/>
          <a:p>
            <a:r>
              <a:rPr lang="fr-FR" sz="1600" b="1" dirty="0">
                <a:solidFill>
                  <a:srgbClr val="FF0000"/>
                </a:solidFill>
              </a:rPr>
              <a:t>Mortier </a:t>
            </a:r>
            <a:r>
              <a:rPr lang="fr-FR" sz="1600" b="1" i="1" dirty="0">
                <a:solidFill>
                  <a:srgbClr val="FF0000"/>
                </a:solidFill>
              </a:rPr>
              <a:t>Stokes</a:t>
            </a:r>
            <a:r>
              <a:rPr lang="fr-FR" sz="1600" b="1" dirty="0">
                <a:solidFill>
                  <a:srgbClr val="FF0000"/>
                </a:solidFill>
              </a:rPr>
              <a:t> </a:t>
            </a:r>
            <a:r>
              <a:rPr lang="fr-FR" sz="1400" dirty="0"/>
              <a:t>(1915)</a:t>
            </a:r>
          </a:p>
          <a:p>
            <a:r>
              <a:rPr lang="fr-FR" sz="1300" b="1" dirty="0"/>
              <a:t>Calibre : </a:t>
            </a:r>
            <a:r>
              <a:rPr lang="fr-FR" sz="1300" dirty="0"/>
              <a:t>81 mm</a:t>
            </a:r>
          </a:p>
          <a:p>
            <a:pPr>
              <a:tabLst>
                <a:tab pos="809625" algn="l"/>
              </a:tabLst>
            </a:pPr>
            <a:r>
              <a:rPr lang="fr-FR" sz="1300" b="1" dirty="0"/>
              <a:t>Capacité : 	</a:t>
            </a:r>
            <a:r>
              <a:rPr lang="fr-FR" sz="1300" dirty="0"/>
              <a:t>obus 4,84 kg – 700 m</a:t>
            </a:r>
          </a:p>
          <a:p>
            <a:pPr>
              <a:tabLst>
                <a:tab pos="809625" algn="l"/>
              </a:tabLst>
            </a:pPr>
            <a:r>
              <a:rPr lang="fr-FR" sz="1300" b="1" dirty="0"/>
              <a:t>Quantité produite : </a:t>
            </a:r>
            <a:r>
              <a:rPr lang="fr-FR" sz="1300" dirty="0"/>
              <a:t>11 330</a:t>
            </a:r>
          </a:p>
        </p:txBody>
      </p:sp>
      <p:pic>
        <p:nvPicPr>
          <p:cNvPr id="34" name="Image 33">
            <a:extLst>
              <a:ext uri="{FF2B5EF4-FFF2-40B4-BE49-F238E27FC236}">
                <a16:creationId xmlns:a16="http://schemas.microsoft.com/office/drawing/2014/main" id="{FCA72972-F756-029B-6A30-8391BBACDB6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23647" y="4653324"/>
            <a:ext cx="1561210" cy="2165904"/>
          </a:xfrm>
          <a:prstGeom prst="rect">
            <a:avLst/>
          </a:prstGeom>
        </p:spPr>
      </p:pic>
      <p:pic>
        <p:nvPicPr>
          <p:cNvPr id="36" name="Image 35">
            <a:extLst>
              <a:ext uri="{FF2B5EF4-FFF2-40B4-BE49-F238E27FC236}">
                <a16:creationId xmlns:a16="http://schemas.microsoft.com/office/drawing/2014/main" id="{8C4EB09C-3582-546F-E5AC-91807B4ECFC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67429" y="4079047"/>
            <a:ext cx="617093" cy="307567"/>
          </a:xfrm>
          <a:prstGeom prst="rect">
            <a:avLst/>
          </a:prstGeom>
        </p:spPr>
      </p:pic>
      <p:sp>
        <p:nvSpPr>
          <p:cNvPr id="37" name="ZoneTexte 36">
            <a:extLst>
              <a:ext uri="{FF2B5EF4-FFF2-40B4-BE49-F238E27FC236}">
                <a16:creationId xmlns:a16="http://schemas.microsoft.com/office/drawing/2014/main" id="{399C5E3D-FDDC-B931-B7A9-58418EF9DCBC}"/>
              </a:ext>
            </a:extLst>
          </p:cNvPr>
          <p:cNvSpPr txBox="1"/>
          <p:nvPr/>
        </p:nvSpPr>
        <p:spPr>
          <a:xfrm>
            <a:off x="8772402" y="2705884"/>
            <a:ext cx="958917" cy="369332"/>
          </a:xfrm>
          <a:prstGeom prst="rect">
            <a:avLst/>
          </a:prstGeom>
          <a:noFill/>
        </p:spPr>
        <p:txBody>
          <a:bodyPr wrap="none" rtlCol="0">
            <a:spAutoFit/>
          </a:bodyPr>
          <a:lstStyle/>
          <a:p>
            <a:r>
              <a:rPr lang="fr-FR" b="1" dirty="0">
                <a:solidFill>
                  <a:schemeClr val="tx1">
                    <a:lumMod val="85000"/>
                    <a:lumOff val="15000"/>
                  </a:schemeClr>
                </a:solidFill>
              </a:rPr>
              <a:t>V1 &amp; V2</a:t>
            </a:r>
          </a:p>
        </p:txBody>
      </p:sp>
      <p:sp>
        <p:nvSpPr>
          <p:cNvPr id="38" name="ZoneTexte 37">
            <a:extLst>
              <a:ext uri="{FF2B5EF4-FFF2-40B4-BE49-F238E27FC236}">
                <a16:creationId xmlns:a16="http://schemas.microsoft.com/office/drawing/2014/main" id="{6DFB0297-8ADF-5F82-E9D9-FA914B1741E9}"/>
              </a:ext>
            </a:extLst>
          </p:cNvPr>
          <p:cNvSpPr txBox="1"/>
          <p:nvPr/>
        </p:nvSpPr>
        <p:spPr>
          <a:xfrm>
            <a:off x="6219664" y="1077880"/>
            <a:ext cx="3418885" cy="369332"/>
          </a:xfrm>
          <a:prstGeom prst="rect">
            <a:avLst/>
          </a:prstGeom>
          <a:noFill/>
        </p:spPr>
        <p:txBody>
          <a:bodyPr wrap="none" rtlCol="0">
            <a:spAutoFit/>
          </a:bodyPr>
          <a:lstStyle/>
          <a:p>
            <a:r>
              <a:rPr lang="fr-FR" b="1" dirty="0">
                <a:solidFill>
                  <a:schemeClr val="tx1">
                    <a:lumMod val="85000"/>
                    <a:lumOff val="15000"/>
                  </a:schemeClr>
                </a:solidFill>
              </a:rPr>
              <a:t>Projet Manhattan</a:t>
            </a:r>
            <a:r>
              <a:rPr lang="fr-FR" sz="1400" b="1" dirty="0">
                <a:solidFill>
                  <a:schemeClr val="tx1">
                    <a:lumMod val="85000"/>
                    <a:lumOff val="15000"/>
                  </a:schemeClr>
                </a:solidFill>
              </a:rPr>
              <a:t> - Bombes nucléaires</a:t>
            </a:r>
          </a:p>
        </p:txBody>
      </p:sp>
      <p:pic>
        <p:nvPicPr>
          <p:cNvPr id="41" name="Image 40">
            <a:extLst>
              <a:ext uri="{FF2B5EF4-FFF2-40B4-BE49-F238E27FC236}">
                <a16:creationId xmlns:a16="http://schemas.microsoft.com/office/drawing/2014/main" id="{4EAA96DD-E90C-16CC-60E9-300FA5A834D0}"/>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9493078" y="1130517"/>
            <a:ext cx="2531122" cy="1243843"/>
          </a:xfrm>
          <a:prstGeom prst="rect">
            <a:avLst/>
          </a:prstGeom>
        </p:spPr>
      </p:pic>
      <p:sp>
        <p:nvSpPr>
          <p:cNvPr id="42" name="ZoneTexte 41">
            <a:extLst>
              <a:ext uri="{FF2B5EF4-FFF2-40B4-BE49-F238E27FC236}">
                <a16:creationId xmlns:a16="http://schemas.microsoft.com/office/drawing/2014/main" id="{991A3C09-25C2-DF1E-ACA8-270273E4304C}"/>
              </a:ext>
            </a:extLst>
          </p:cNvPr>
          <p:cNvSpPr txBox="1"/>
          <p:nvPr/>
        </p:nvSpPr>
        <p:spPr>
          <a:xfrm>
            <a:off x="6213886" y="1311175"/>
            <a:ext cx="2827284" cy="938719"/>
          </a:xfrm>
          <a:prstGeom prst="rect">
            <a:avLst/>
          </a:prstGeom>
          <a:noFill/>
        </p:spPr>
        <p:txBody>
          <a:bodyPr wrap="square" rtlCol="0">
            <a:spAutoFit/>
          </a:bodyPr>
          <a:lstStyle/>
          <a:p>
            <a:r>
              <a:rPr lang="fr-FR" sz="1600" b="1" i="1" dirty="0">
                <a:solidFill>
                  <a:srgbClr val="FF0000"/>
                </a:solidFill>
              </a:rPr>
              <a:t>Little Boy </a:t>
            </a:r>
            <a:r>
              <a:rPr lang="fr-FR" sz="1400" dirty="0"/>
              <a:t>(1945)</a:t>
            </a:r>
          </a:p>
          <a:p>
            <a:r>
              <a:rPr lang="fr-FR" sz="1300" b="1" dirty="0"/>
              <a:t>Nucléaire : </a:t>
            </a:r>
            <a:r>
              <a:rPr lang="fr-FR" sz="1300" dirty="0"/>
              <a:t>fission – uranium 235</a:t>
            </a:r>
          </a:p>
          <a:p>
            <a:pPr>
              <a:tabLst>
                <a:tab pos="809625" algn="l"/>
              </a:tabLst>
            </a:pPr>
            <a:r>
              <a:rPr lang="fr-FR" sz="1300" b="1" dirty="0"/>
              <a:t>Poids : </a:t>
            </a:r>
            <a:r>
              <a:rPr lang="fr-FR" sz="1300" dirty="0"/>
              <a:t>4 400 kg</a:t>
            </a:r>
          </a:p>
          <a:p>
            <a:pPr>
              <a:tabLst>
                <a:tab pos="809625" algn="l"/>
              </a:tabLst>
            </a:pPr>
            <a:r>
              <a:rPr lang="fr-FR" sz="1300" b="1" dirty="0"/>
              <a:t>Puissance : </a:t>
            </a:r>
            <a:r>
              <a:rPr lang="fr-FR" sz="1300" dirty="0"/>
              <a:t>15 Kt. de TNT</a:t>
            </a:r>
          </a:p>
        </p:txBody>
      </p:sp>
      <p:sp>
        <p:nvSpPr>
          <p:cNvPr id="43" name="ZoneTexte 42">
            <a:extLst>
              <a:ext uri="{FF2B5EF4-FFF2-40B4-BE49-F238E27FC236}">
                <a16:creationId xmlns:a16="http://schemas.microsoft.com/office/drawing/2014/main" id="{83A75C16-5035-D5E6-370A-110975077E16}"/>
              </a:ext>
            </a:extLst>
          </p:cNvPr>
          <p:cNvSpPr txBox="1"/>
          <p:nvPr/>
        </p:nvSpPr>
        <p:spPr>
          <a:xfrm>
            <a:off x="8109049" y="1891970"/>
            <a:ext cx="2827284" cy="938719"/>
          </a:xfrm>
          <a:prstGeom prst="rect">
            <a:avLst/>
          </a:prstGeom>
          <a:noFill/>
        </p:spPr>
        <p:txBody>
          <a:bodyPr wrap="square" rtlCol="0">
            <a:spAutoFit/>
          </a:bodyPr>
          <a:lstStyle/>
          <a:p>
            <a:r>
              <a:rPr lang="fr-FR" sz="1600" b="1" i="1" dirty="0">
                <a:solidFill>
                  <a:srgbClr val="FF0000"/>
                </a:solidFill>
              </a:rPr>
              <a:t>Fat Boy </a:t>
            </a:r>
            <a:r>
              <a:rPr lang="fr-FR" sz="1400" dirty="0"/>
              <a:t>(1945)</a:t>
            </a:r>
          </a:p>
          <a:p>
            <a:r>
              <a:rPr lang="fr-FR" sz="1300" b="1" dirty="0"/>
              <a:t>Nucléaire : </a:t>
            </a:r>
            <a:r>
              <a:rPr lang="fr-FR" sz="1300" dirty="0"/>
              <a:t>fission – plutonium 239</a:t>
            </a:r>
          </a:p>
          <a:p>
            <a:pPr>
              <a:tabLst>
                <a:tab pos="809625" algn="l"/>
              </a:tabLst>
            </a:pPr>
            <a:r>
              <a:rPr lang="fr-FR" sz="1300" b="1" dirty="0"/>
              <a:t>Poids : </a:t>
            </a:r>
            <a:r>
              <a:rPr lang="fr-FR" sz="1300" dirty="0"/>
              <a:t>4 400 kg</a:t>
            </a:r>
          </a:p>
          <a:p>
            <a:pPr>
              <a:tabLst>
                <a:tab pos="809625" algn="l"/>
              </a:tabLst>
            </a:pPr>
            <a:r>
              <a:rPr lang="fr-FR" sz="1300" b="1" dirty="0"/>
              <a:t>Puissance : </a:t>
            </a:r>
            <a:r>
              <a:rPr lang="fr-FR" sz="1300" dirty="0"/>
              <a:t>21 Kt. de TNT</a:t>
            </a:r>
          </a:p>
        </p:txBody>
      </p:sp>
      <p:cxnSp>
        <p:nvCxnSpPr>
          <p:cNvPr id="45" name="Connecteur droit avec flèche 44">
            <a:extLst>
              <a:ext uri="{FF2B5EF4-FFF2-40B4-BE49-F238E27FC236}">
                <a16:creationId xmlns:a16="http://schemas.microsoft.com/office/drawing/2014/main" id="{E55713B5-329A-75A7-48FE-EF924C6797A0}"/>
              </a:ext>
            </a:extLst>
          </p:cNvPr>
          <p:cNvCxnSpPr>
            <a:cxnSpLocks/>
          </p:cNvCxnSpPr>
          <p:nvPr/>
        </p:nvCxnSpPr>
        <p:spPr>
          <a:xfrm flipH="1">
            <a:off x="7769902" y="1560533"/>
            <a:ext cx="14819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9A44A8DF-9725-5D62-0D8F-330DF1B79491}"/>
              </a:ext>
            </a:extLst>
          </p:cNvPr>
          <p:cNvCxnSpPr>
            <a:cxnSpLocks/>
          </p:cNvCxnSpPr>
          <p:nvPr/>
        </p:nvCxnSpPr>
        <p:spPr>
          <a:xfrm>
            <a:off x="9406759" y="2080796"/>
            <a:ext cx="110358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94988E11-3612-C9F3-52C9-16D9DA04D5A5}"/>
              </a:ext>
            </a:extLst>
          </p:cNvPr>
          <p:cNvSpPr txBox="1"/>
          <p:nvPr/>
        </p:nvSpPr>
        <p:spPr>
          <a:xfrm>
            <a:off x="7886012" y="1260030"/>
            <a:ext cx="1384674" cy="369332"/>
          </a:xfrm>
          <a:prstGeom prst="rect">
            <a:avLst/>
          </a:prstGeom>
          <a:noFill/>
        </p:spPr>
        <p:txBody>
          <a:bodyPr wrap="none" rtlCol="0">
            <a:spAutoFit/>
          </a:bodyPr>
          <a:lstStyle/>
          <a:p>
            <a:r>
              <a:rPr lang="fr-FR" b="1" dirty="0">
                <a:solidFill>
                  <a:srgbClr val="7030A0"/>
                </a:solidFill>
              </a:rPr>
              <a:t>HIROSHIMA </a:t>
            </a:r>
          </a:p>
        </p:txBody>
      </p:sp>
      <p:sp>
        <p:nvSpPr>
          <p:cNvPr id="56" name="ZoneTexte 55">
            <a:extLst>
              <a:ext uri="{FF2B5EF4-FFF2-40B4-BE49-F238E27FC236}">
                <a16:creationId xmlns:a16="http://schemas.microsoft.com/office/drawing/2014/main" id="{C9BF0A17-2C2E-2E8B-6040-9B3BF7C0C605}"/>
              </a:ext>
            </a:extLst>
          </p:cNvPr>
          <p:cNvSpPr txBox="1"/>
          <p:nvPr/>
        </p:nvSpPr>
        <p:spPr>
          <a:xfrm>
            <a:off x="9306704" y="1778736"/>
            <a:ext cx="1246623" cy="369332"/>
          </a:xfrm>
          <a:prstGeom prst="rect">
            <a:avLst/>
          </a:prstGeom>
          <a:noFill/>
        </p:spPr>
        <p:txBody>
          <a:bodyPr wrap="none" rtlCol="0">
            <a:spAutoFit/>
          </a:bodyPr>
          <a:lstStyle/>
          <a:p>
            <a:r>
              <a:rPr lang="fr-FR" b="1" dirty="0">
                <a:solidFill>
                  <a:srgbClr val="7030A0"/>
                </a:solidFill>
              </a:rPr>
              <a:t>NAGASAKI </a:t>
            </a:r>
          </a:p>
        </p:txBody>
      </p:sp>
      <p:pic>
        <p:nvPicPr>
          <p:cNvPr id="58" name="Image 57">
            <a:extLst>
              <a:ext uri="{FF2B5EF4-FFF2-40B4-BE49-F238E27FC236}">
                <a16:creationId xmlns:a16="http://schemas.microsoft.com/office/drawing/2014/main" id="{F7C5DB10-D286-69AB-E98D-2D1A42B7C43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31631" y="4326075"/>
            <a:ext cx="2933592" cy="1098932"/>
          </a:xfrm>
          <a:prstGeom prst="rect">
            <a:avLst/>
          </a:prstGeom>
        </p:spPr>
      </p:pic>
      <p:pic>
        <p:nvPicPr>
          <p:cNvPr id="60" name="Image 59">
            <a:extLst>
              <a:ext uri="{FF2B5EF4-FFF2-40B4-BE49-F238E27FC236}">
                <a16:creationId xmlns:a16="http://schemas.microsoft.com/office/drawing/2014/main" id="{A66ABE12-F039-AC9D-97AE-7636DA9AEE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307044" y="3188358"/>
            <a:ext cx="658104" cy="3282191"/>
          </a:xfrm>
          <a:prstGeom prst="rect">
            <a:avLst/>
          </a:prstGeom>
        </p:spPr>
      </p:pic>
      <p:sp>
        <p:nvSpPr>
          <p:cNvPr id="61" name="ZoneTexte 60">
            <a:extLst>
              <a:ext uri="{FF2B5EF4-FFF2-40B4-BE49-F238E27FC236}">
                <a16:creationId xmlns:a16="http://schemas.microsoft.com/office/drawing/2014/main" id="{7706E6E0-396D-30D4-0ED6-DF6CD59469B5}"/>
              </a:ext>
            </a:extLst>
          </p:cNvPr>
          <p:cNvSpPr txBox="1"/>
          <p:nvPr/>
        </p:nvSpPr>
        <p:spPr>
          <a:xfrm>
            <a:off x="8802804" y="3032833"/>
            <a:ext cx="2827284" cy="1154162"/>
          </a:xfrm>
          <a:prstGeom prst="rect">
            <a:avLst/>
          </a:prstGeom>
          <a:noFill/>
        </p:spPr>
        <p:txBody>
          <a:bodyPr wrap="square" rtlCol="0">
            <a:spAutoFit/>
          </a:bodyPr>
          <a:lstStyle/>
          <a:p>
            <a:r>
              <a:rPr lang="fr-FR" sz="1600" b="1" dirty="0">
                <a:solidFill>
                  <a:srgbClr val="FF0000"/>
                </a:solidFill>
              </a:rPr>
              <a:t>V1 </a:t>
            </a:r>
            <a:r>
              <a:rPr lang="fr-FR" sz="1400" dirty="0"/>
              <a:t>(1944-1945)</a:t>
            </a:r>
          </a:p>
          <a:p>
            <a:r>
              <a:rPr lang="fr-FR" sz="1400" i="1" dirty="0"/>
              <a:t>Bombe volante, premier missile </a:t>
            </a:r>
          </a:p>
          <a:p>
            <a:r>
              <a:rPr lang="fr-FR" sz="1300" b="1" dirty="0"/>
              <a:t>Charge : </a:t>
            </a:r>
            <a:r>
              <a:rPr lang="fr-FR" sz="1300" dirty="0"/>
              <a:t>850 kg de TNT</a:t>
            </a:r>
          </a:p>
          <a:p>
            <a:pPr>
              <a:tabLst>
                <a:tab pos="809625" algn="l"/>
              </a:tabLst>
            </a:pPr>
            <a:r>
              <a:rPr lang="fr-FR" sz="1300" b="1" dirty="0"/>
              <a:t>Portée : 	</a:t>
            </a:r>
            <a:r>
              <a:rPr lang="fr-FR" sz="1300" dirty="0"/>
              <a:t>210 km</a:t>
            </a:r>
          </a:p>
          <a:p>
            <a:pPr>
              <a:tabLst>
                <a:tab pos="809625" algn="l"/>
              </a:tabLst>
            </a:pPr>
            <a:r>
              <a:rPr lang="fr-FR" sz="1300" b="1" dirty="0"/>
              <a:t>Quantité produite : </a:t>
            </a:r>
            <a:r>
              <a:rPr lang="fr-FR" sz="1300" dirty="0"/>
              <a:t>35 000</a:t>
            </a:r>
          </a:p>
        </p:txBody>
      </p:sp>
      <p:sp>
        <p:nvSpPr>
          <p:cNvPr id="62" name="ZoneTexte 61">
            <a:extLst>
              <a:ext uri="{FF2B5EF4-FFF2-40B4-BE49-F238E27FC236}">
                <a16:creationId xmlns:a16="http://schemas.microsoft.com/office/drawing/2014/main" id="{CDB706CB-C366-E2D3-0701-29BEFFA7F8C2}"/>
              </a:ext>
            </a:extLst>
          </p:cNvPr>
          <p:cNvSpPr txBox="1"/>
          <p:nvPr/>
        </p:nvSpPr>
        <p:spPr>
          <a:xfrm>
            <a:off x="8891751" y="5364152"/>
            <a:ext cx="2696741" cy="1154162"/>
          </a:xfrm>
          <a:prstGeom prst="rect">
            <a:avLst/>
          </a:prstGeom>
          <a:noFill/>
        </p:spPr>
        <p:txBody>
          <a:bodyPr wrap="square" rtlCol="0">
            <a:spAutoFit/>
          </a:bodyPr>
          <a:lstStyle/>
          <a:p>
            <a:r>
              <a:rPr lang="fr-FR" sz="1600" b="1" dirty="0">
                <a:solidFill>
                  <a:srgbClr val="FF0000"/>
                </a:solidFill>
              </a:rPr>
              <a:t>V2 </a:t>
            </a:r>
            <a:r>
              <a:rPr lang="fr-FR" sz="1400" dirty="0"/>
              <a:t>(1943-1945)</a:t>
            </a:r>
          </a:p>
          <a:p>
            <a:r>
              <a:rPr lang="fr-FR" sz="1400" i="1" dirty="0"/>
              <a:t>Premier missile balistique </a:t>
            </a:r>
            <a:r>
              <a:rPr lang="fr-FR" sz="1300" i="1" dirty="0"/>
              <a:t>(fusée)</a:t>
            </a:r>
          </a:p>
          <a:p>
            <a:r>
              <a:rPr lang="fr-FR" sz="1300" b="1" dirty="0"/>
              <a:t>Charge : </a:t>
            </a:r>
            <a:r>
              <a:rPr lang="fr-FR" sz="1300" dirty="0"/>
              <a:t>980 kg de TNT</a:t>
            </a:r>
          </a:p>
          <a:p>
            <a:pPr>
              <a:tabLst>
                <a:tab pos="809625" algn="l"/>
              </a:tabLst>
            </a:pPr>
            <a:r>
              <a:rPr lang="fr-FR" sz="1300" b="1" dirty="0"/>
              <a:t>Portée : 	</a:t>
            </a:r>
            <a:r>
              <a:rPr lang="fr-FR" sz="1300" dirty="0"/>
              <a:t>320 km</a:t>
            </a:r>
          </a:p>
          <a:p>
            <a:pPr>
              <a:tabLst>
                <a:tab pos="809625" algn="l"/>
              </a:tabLst>
            </a:pPr>
            <a:r>
              <a:rPr lang="fr-FR" sz="1300" b="1" dirty="0"/>
              <a:t>Quantité produite : </a:t>
            </a:r>
            <a:r>
              <a:rPr lang="fr-FR" sz="1300" dirty="0"/>
              <a:t>4 000</a:t>
            </a:r>
          </a:p>
        </p:txBody>
      </p:sp>
      <p:sp>
        <p:nvSpPr>
          <p:cNvPr id="5" name="ZoneTexte 4">
            <a:extLst>
              <a:ext uri="{FF2B5EF4-FFF2-40B4-BE49-F238E27FC236}">
                <a16:creationId xmlns:a16="http://schemas.microsoft.com/office/drawing/2014/main" id="{82D5DD71-01FD-1B71-8393-359EFC7D182E}"/>
              </a:ext>
            </a:extLst>
          </p:cNvPr>
          <p:cNvSpPr txBox="1"/>
          <p:nvPr/>
        </p:nvSpPr>
        <p:spPr>
          <a:xfrm>
            <a:off x="208032" y="6557648"/>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sp>
        <p:nvSpPr>
          <p:cNvPr id="6" name="ZoneTexte 5">
            <a:extLst>
              <a:ext uri="{FF2B5EF4-FFF2-40B4-BE49-F238E27FC236}">
                <a16:creationId xmlns:a16="http://schemas.microsoft.com/office/drawing/2014/main" id="{F9A5AFD4-CE24-DA6C-E75B-9AC105627210}"/>
              </a:ext>
            </a:extLst>
          </p:cNvPr>
          <p:cNvSpPr txBox="1"/>
          <p:nvPr/>
        </p:nvSpPr>
        <p:spPr>
          <a:xfrm>
            <a:off x="159905" y="2462950"/>
            <a:ext cx="6166852" cy="292388"/>
          </a:xfrm>
          <a:prstGeom prst="rect">
            <a:avLst/>
          </a:prstGeom>
          <a:noFill/>
        </p:spPr>
        <p:txBody>
          <a:bodyPr wrap="square">
            <a:spAutoFit/>
          </a:bodyPr>
          <a:lstStyle/>
          <a:p>
            <a:pPr algn="ctr"/>
            <a:r>
              <a:rPr lang="fr-FR" sz="1300" dirty="0">
                <a:solidFill>
                  <a:srgbClr val="0070C0"/>
                </a:solidFill>
              </a:rPr>
              <a:t>Les gaz sont utilisés, pour la première fois, par les Allemands, à la Bataille d’Ypres (1915).</a:t>
            </a:r>
          </a:p>
        </p:txBody>
      </p:sp>
      <p:sp>
        <p:nvSpPr>
          <p:cNvPr id="12" name="ZoneTexte 11">
            <a:extLst>
              <a:ext uri="{FF2B5EF4-FFF2-40B4-BE49-F238E27FC236}">
                <a16:creationId xmlns:a16="http://schemas.microsoft.com/office/drawing/2014/main" id="{79E434D2-7BDA-37B7-0CB6-C17F915B641D}"/>
              </a:ext>
            </a:extLst>
          </p:cNvPr>
          <p:cNvSpPr txBox="1"/>
          <p:nvPr/>
        </p:nvSpPr>
        <p:spPr>
          <a:xfrm>
            <a:off x="6231544" y="2120520"/>
            <a:ext cx="1764634" cy="692497"/>
          </a:xfrm>
          <a:prstGeom prst="rect">
            <a:avLst/>
          </a:prstGeom>
          <a:noFill/>
        </p:spPr>
        <p:txBody>
          <a:bodyPr wrap="square">
            <a:spAutoFit/>
          </a:bodyPr>
          <a:lstStyle/>
          <a:p>
            <a:r>
              <a:rPr lang="fr-FR" sz="1300" b="1" dirty="0">
                <a:solidFill>
                  <a:srgbClr val="0070C0"/>
                </a:solidFill>
              </a:rPr>
              <a:t>Bilan des 2 bombardements :</a:t>
            </a:r>
            <a:r>
              <a:rPr lang="fr-FR" sz="1300" dirty="0">
                <a:solidFill>
                  <a:srgbClr val="0070C0"/>
                </a:solidFill>
              </a:rPr>
              <a:t> </a:t>
            </a:r>
          </a:p>
          <a:p>
            <a:r>
              <a:rPr lang="fr-FR" sz="1300" dirty="0">
                <a:solidFill>
                  <a:srgbClr val="0070C0"/>
                </a:solidFill>
              </a:rPr>
              <a:t>environ 200 000 morts. </a:t>
            </a:r>
          </a:p>
        </p:txBody>
      </p:sp>
      <p:sp>
        <p:nvSpPr>
          <p:cNvPr id="14" name="ZoneTexte 13">
            <a:extLst>
              <a:ext uri="{FF2B5EF4-FFF2-40B4-BE49-F238E27FC236}">
                <a16:creationId xmlns:a16="http://schemas.microsoft.com/office/drawing/2014/main" id="{7F232769-7526-A8A6-D993-E66407845F21}"/>
              </a:ext>
            </a:extLst>
          </p:cNvPr>
          <p:cNvSpPr txBox="1"/>
          <p:nvPr/>
        </p:nvSpPr>
        <p:spPr>
          <a:xfrm>
            <a:off x="3308325" y="4859766"/>
            <a:ext cx="1851706" cy="892552"/>
          </a:xfrm>
          <a:prstGeom prst="rect">
            <a:avLst/>
          </a:prstGeom>
          <a:noFill/>
        </p:spPr>
        <p:txBody>
          <a:bodyPr wrap="square">
            <a:spAutoFit/>
          </a:bodyPr>
          <a:lstStyle/>
          <a:p>
            <a:pPr algn="ctr"/>
            <a:r>
              <a:rPr lang="fr-FR" sz="1300" dirty="0">
                <a:solidFill>
                  <a:srgbClr val="0070C0"/>
                </a:solidFill>
              </a:rPr>
              <a:t>premier mortier d’infanterie moderne pour atteindre les tranchées ennemies.</a:t>
            </a:r>
          </a:p>
        </p:txBody>
      </p:sp>
      <p:sp>
        <p:nvSpPr>
          <p:cNvPr id="17" name="ZoneTexte 16">
            <a:extLst>
              <a:ext uri="{FF2B5EF4-FFF2-40B4-BE49-F238E27FC236}">
                <a16:creationId xmlns:a16="http://schemas.microsoft.com/office/drawing/2014/main" id="{0B34709E-EC20-EE06-75C9-2A6109F18819}"/>
              </a:ext>
            </a:extLst>
          </p:cNvPr>
          <p:cNvSpPr txBox="1"/>
          <p:nvPr/>
        </p:nvSpPr>
        <p:spPr>
          <a:xfrm>
            <a:off x="21173" y="5685366"/>
            <a:ext cx="1851706" cy="892552"/>
          </a:xfrm>
          <a:prstGeom prst="rect">
            <a:avLst/>
          </a:prstGeom>
          <a:noFill/>
        </p:spPr>
        <p:txBody>
          <a:bodyPr wrap="square">
            <a:spAutoFit/>
          </a:bodyPr>
          <a:lstStyle/>
          <a:p>
            <a:pPr algn="ctr"/>
            <a:r>
              <a:rPr lang="fr-FR" sz="1300" dirty="0">
                <a:solidFill>
                  <a:srgbClr val="0070C0"/>
                </a:solidFill>
              </a:rPr>
              <a:t>pièce d’artillerie précurseur du mortier moderne et du lance-grenades.</a:t>
            </a:r>
          </a:p>
        </p:txBody>
      </p:sp>
      <p:pic>
        <p:nvPicPr>
          <p:cNvPr id="24" name="Image 23">
            <a:extLst>
              <a:ext uri="{FF2B5EF4-FFF2-40B4-BE49-F238E27FC236}">
                <a16:creationId xmlns:a16="http://schemas.microsoft.com/office/drawing/2014/main" id="{65001107-915D-4D28-360C-2D8059F94FC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75086" y="4367178"/>
            <a:ext cx="2600476" cy="2007721"/>
          </a:xfrm>
          <a:prstGeom prst="rect">
            <a:avLst/>
          </a:prstGeom>
        </p:spPr>
      </p:pic>
      <p:sp>
        <p:nvSpPr>
          <p:cNvPr id="26" name="ZoneTexte 25">
            <a:extLst>
              <a:ext uri="{FF2B5EF4-FFF2-40B4-BE49-F238E27FC236}">
                <a16:creationId xmlns:a16="http://schemas.microsoft.com/office/drawing/2014/main" id="{261D706F-E82D-4CE9-53DB-6BB4DC3B4F9F}"/>
              </a:ext>
            </a:extLst>
          </p:cNvPr>
          <p:cNvSpPr txBox="1"/>
          <p:nvPr/>
        </p:nvSpPr>
        <p:spPr>
          <a:xfrm>
            <a:off x="6256870" y="2754090"/>
            <a:ext cx="2827284" cy="1138773"/>
          </a:xfrm>
          <a:prstGeom prst="rect">
            <a:avLst/>
          </a:prstGeom>
          <a:noFill/>
        </p:spPr>
        <p:txBody>
          <a:bodyPr wrap="square" rtlCol="0">
            <a:spAutoFit/>
          </a:bodyPr>
          <a:lstStyle/>
          <a:p>
            <a:r>
              <a:rPr lang="fr-FR" sz="1600" b="1" dirty="0">
                <a:solidFill>
                  <a:srgbClr val="FF0000"/>
                </a:solidFill>
              </a:rPr>
              <a:t>Mortier Karl </a:t>
            </a:r>
            <a:r>
              <a:rPr lang="fr-FR" sz="1400" dirty="0"/>
              <a:t>(1914-1918)</a:t>
            </a:r>
          </a:p>
          <a:p>
            <a:r>
              <a:rPr lang="fr-FR" sz="1300" b="1" dirty="0"/>
              <a:t>Calibre : </a:t>
            </a:r>
            <a:r>
              <a:rPr lang="fr-FR" sz="1300" dirty="0"/>
              <a:t>600mm</a:t>
            </a:r>
          </a:p>
          <a:p>
            <a:pPr>
              <a:tabLst>
                <a:tab pos="809625" algn="l"/>
              </a:tabLst>
            </a:pPr>
            <a:r>
              <a:rPr lang="fr-FR" sz="1300" b="1" dirty="0"/>
              <a:t>Portée : 	</a:t>
            </a:r>
            <a:r>
              <a:rPr lang="fr-FR" sz="1300" dirty="0"/>
              <a:t>obus 2 170 kg – 4 300m</a:t>
            </a:r>
          </a:p>
          <a:p>
            <a:pPr>
              <a:tabLst>
                <a:tab pos="809625" algn="l"/>
              </a:tabLst>
            </a:pPr>
            <a:r>
              <a:rPr lang="fr-FR" sz="1300" b="1" dirty="0"/>
              <a:t>Quantité produite : </a:t>
            </a:r>
            <a:r>
              <a:rPr lang="fr-FR" sz="1300" dirty="0"/>
              <a:t>6</a:t>
            </a:r>
          </a:p>
          <a:p>
            <a:pPr>
              <a:tabLst>
                <a:tab pos="809625" algn="l"/>
              </a:tabLst>
            </a:pPr>
            <a:r>
              <a:rPr lang="fr-FR" sz="1300" b="1" dirty="0"/>
              <a:t>Consommation :</a:t>
            </a:r>
            <a:r>
              <a:rPr lang="fr-FR" sz="1300" dirty="0"/>
              <a:t> 2 000 l / 100 km</a:t>
            </a:r>
          </a:p>
        </p:txBody>
      </p:sp>
      <p:pic>
        <p:nvPicPr>
          <p:cNvPr id="27" name="Image 26">
            <a:extLst>
              <a:ext uri="{FF2B5EF4-FFF2-40B4-BE49-F238E27FC236}">
                <a16:creationId xmlns:a16="http://schemas.microsoft.com/office/drawing/2014/main" id="{3D3AD506-63C9-D284-DF90-6C2850DF1A8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16943" y="2768104"/>
            <a:ext cx="571786" cy="342491"/>
          </a:xfrm>
          <a:prstGeom prst="rect">
            <a:avLst/>
          </a:prstGeom>
        </p:spPr>
      </p:pic>
      <p:sp>
        <p:nvSpPr>
          <p:cNvPr id="28" name="ZoneTexte 27">
            <a:extLst>
              <a:ext uri="{FF2B5EF4-FFF2-40B4-BE49-F238E27FC236}">
                <a16:creationId xmlns:a16="http://schemas.microsoft.com/office/drawing/2014/main" id="{561B0DB3-9DD1-46E0-2410-22F9F602362C}"/>
              </a:ext>
            </a:extLst>
          </p:cNvPr>
          <p:cNvSpPr txBox="1"/>
          <p:nvPr/>
        </p:nvSpPr>
        <p:spPr>
          <a:xfrm>
            <a:off x="6197239" y="3766956"/>
            <a:ext cx="1851706" cy="692497"/>
          </a:xfrm>
          <a:prstGeom prst="rect">
            <a:avLst/>
          </a:prstGeom>
          <a:noFill/>
        </p:spPr>
        <p:txBody>
          <a:bodyPr wrap="square">
            <a:spAutoFit/>
          </a:bodyPr>
          <a:lstStyle/>
          <a:p>
            <a:pPr algn="ctr"/>
            <a:r>
              <a:rPr lang="fr-FR" sz="1300" dirty="0">
                <a:solidFill>
                  <a:srgbClr val="0070C0"/>
                </a:solidFill>
              </a:rPr>
              <a:t>Plus grosse pièce d'artillerie automotrice jamais construite.</a:t>
            </a:r>
          </a:p>
        </p:txBody>
      </p:sp>
      <p:sp>
        <p:nvSpPr>
          <p:cNvPr id="30" name="ZoneTexte 29">
            <a:extLst>
              <a:ext uri="{FF2B5EF4-FFF2-40B4-BE49-F238E27FC236}">
                <a16:creationId xmlns:a16="http://schemas.microsoft.com/office/drawing/2014/main" id="{07E97351-0948-CD04-6162-BA5F4F469AA6}"/>
              </a:ext>
            </a:extLst>
          </p:cNvPr>
          <p:cNvSpPr txBox="1"/>
          <p:nvPr/>
        </p:nvSpPr>
        <p:spPr>
          <a:xfrm>
            <a:off x="21701" y="3374805"/>
            <a:ext cx="1383236" cy="892552"/>
          </a:xfrm>
          <a:prstGeom prst="rect">
            <a:avLst/>
          </a:prstGeom>
          <a:noFill/>
        </p:spPr>
        <p:txBody>
          <a:bodyPr wrap="square">
            <a:spAutoFit/>
          </a:bodyPr>
          <a:lstStyle/>
          <a:p>
            <a:pPr algn="ctr"/>
            <a:r>
              <a:rPr lang="fr-FR" sz="1300" dirty="0">
                <a:solidFill>
                  <a:srgbClr val="0070C0"/>
                </a:solidFill>
              </a:rPr>
              <a:t>Utilisée pour briser les défenses fortifiées.</a:t>
            </a:r>
          </a:p>
        </p:txBody>
      </p:sp>
    </p:spTree>
    <p:extLst>
      <p:ext uri="{BB962C8B-B14F-4D97-AF65-F5344CB8AC3E}">
        <p14:creationId xmlns:p14="http://schemas.microsoft.com/office/powerpoint/2010/main" val="205000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1000"/>
                                        <p:tgtEl>
                                          <p:spTgt spid="45"/>
                                        </p:tgtEl>
                                      </p:cBhvr>
                                    </p:animEffect>
                                    <p:anim calcmode="lin" valueType="num">
                                      <p:cBhvr>
                                        <p:cTn id="43" dur="1000" fill="hold"/>
                                        <p:tgtEl>
                                          <p:spTgt spid="45"/>
                                        </p:tgtEl>
                                        <p:attrNameLst>
                                          <p:attrName>ppt_x</p:attrName>
                                        </p:attrNameLst>
                                      </p:cBhvr>
                                      <p:tavLst>
                                        <p:tav tm="0">
                                          <p:val>
                                            <p:strVal val="#ppt_x"/>
                                          </p:val>
                                        </p:tav>
                                        <p:tav tm="100000">
                                          <p:val>
                                            <p:strVal val="#ppt_x"/>
                                          </p:val>
                                        </p:tav>
                                      </p:tavLst>
                                    </p:anim>
                                    <p:anim calcmode="lin" valueType="num">
                                      <p:cBhvr>
                                        <p:cTn id="44" dur="1000" fill="hold"/>
                                        <p:tgtEl>
                                          <p:spTgt spid="4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000"/>
                                        <p:tgtEl>
                                          <p:spTgt spid="55"/>
                                        </p:tgtEl>
                                      </p:cBhvr>
                                    </p:animEffect>
                                    <p:anim calcmode="lin" valueType="num">
                                      <p:cBhvr>
                                        <p:cTn id="53" dur="1000" fill="hold"/>
                                        <p:tgtEl>
                                          <p:spTgt spid="55"/>
                                        </p:tgtEl>
                                        <p:attrNameLst>
                                          <p:attrName>ppt_x</p:attrName>
                                        </p:attrNameLst>
                                      </p:cBhvr>
                                      <p:tavLst>
                                        <p:tav tm="0">
                                          <p:val>
                                            <p:strVal val="#ppt_x"/>
                                          </p:val>
                                        </p:tav>
                                        <p:tav tm="100000">
                                          <p:val>
                                            <p:strVal val="#ppt_x"/>
                                          </p:val>
                                        </p:tav>
                                      </p:tavLst>
                                    </p:anim>
                                    <p:anim calcmode="lin" valueType="num">
                                      <p:cBhvr>
                                        <p:cTn id="54" dur="1000" fill="hold"/>
                                        <p:tgtEl>
                                          <p:spTgt spid="5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1000"/>
                                        <p:tgtEl>
                                          <p:spTgt spid="56"/>
                                        </p:tgtEl>
                                      </p:cBhvr>
                                    </p:animEffect>
                                    <p:anim calcmode="lin" valueType="num">
                                      <p:cBhvr>
                                        <p:cTn id="58" dur="1000" fill="hold"/>
                                        <p:tgtEl>
                                          <p:spTgt spid="56"/>
                                        </p:tgtEl>
                                        <p:attrNameLst>
                                          <p:attrName>ppt_x</p:attrName>
                                        </p:attrNameLst>
                                      </p:cBhvr>
                                      <p:tavLst>
                                        <p:tav tm="0">
                                          <p:val>
                                            <p:strVal val="#ppt_x"/>
                                          </p:val>
                                        </p:tav>
                                        <p:tav tm="100000">
                                          <p:val>
                                            <p:strVal val="#ppt_x"/>
                                          </p:val>
                                        </p:tav>
                                      </p:tavLst>
                                    </p:anim>
                                    <p:anim calcmode="lin" valueType="num">
                                      <p:cBhvr>
                                        <p:cTn id="59" dur="1000" fill="hold"/>
                                        <p:tgtEl>
                                          <p:spTgt spid="5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000"/>
                                        <p:tgtEl>
                                          <p:spTgt spid="43"/>
                                        </p:tgtEl>
                                      </p:cBhvr>
                                    </p:animEffect>
                                    <p:anim calcmode="lin" valueType="num">
                                      <p:cBhvr>
                                        <p:cTn id="63" dur="1000" fill="hold"/>
                                        <p:tgtEl>
                                          <p:spTgt spid="43"/>
                                        </p:tgtEl>
                                        <p:attrNameLst>
                                          <p:attrName>ppt_x</p:attrName>
                                        </p:attrNameLst>
                                      </p:cBhvr>
                                      <p:tavLst>
                                        <p:tav tm="0">
                                          <p:val>
                                            <p:strVal val="#ppt_x"/>
                                          </p:val>
                                        </p:tav>
                                        <p:tav tm="100000">
                                          <p:val>
                                            <p:strVal val="#ppt_x"/>
                                          </p:val>
                                        </p:tav>
                                      </p:tavLst>
                                    </p:anim>
                                    <p:anim calcmode="lin" valueType="num">
                                      <p:cBhvr>
                                        <p:cTn id="64" dur="1000" fill="hold"/>
                                        <p:tgtEl>
                                          <p:spTgt spid="4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1000"/>
                                        <p:tgtEl>
                                          <p:spTgt spid="29"/>
                                        </p:tgtEl>
                                      </p:cBhvr>
                                    </p:animEffect>
                                    <p:anim calcmode="lin" valueType="num">
                                      <p:cBhvr>
                                        <p:cTn id="80" dur="1000" fill="hold"/>
                                        <p:tgtEl>
                                          <p:spTgt spid="29"/>
                                        </p:tgtEl>
                                        <p:attrNameLst>
                                          <p:attrName>ppt_x</p:attrName>
                                        </p:attrNameLst>
                                      </p:cBhvr>
                                      <p:tavLst>
                                        <p:tav tm="0">
                                          <p:val>
                                            <p:strVal val="#ppt_x"/>
                                          </p:val>
                                        </p:tav>
                                        <p:tav tm="100000">
                                          <p:val>
                                            <p:strVal val="#ppt_x"/>
                                          </p:val>
                                        </p:tav>
                                      </p:tavLst>
                                    </p:anim>
                                    <p:anim calcmode="lin" valueType="num">
                                      <p:cBhvr>
                                        <p:cTn id="81" dur="1000" fill="hold"/>
                                        <p:tgtEl>
                                          <p:spTgt spid="29"/>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1000"/>
                                        <p:tgtEl>
                                          <p:spTgt spid="10"/>
                                        </p:tgtEl>
                                      </p:cBhvr>
                                    </p:animEffect>
                                    <p:anim calcmode="lin" valueType="num">
                                      <p:cBhvr>
                                        <p:cTn id="85" dur="1000" fill="hold"/>
                                        <p:tgtEl>
                                          <p:spTgt spid="10"/>
                                        </p:tgtEl>
                                        <p:attrNameLst>
                                          <p:attrName>ppt_x</p:attrName>
                                        </p:attrNameLst>
                                      </p:cBhvr>
                                      <p:tavLst>
                                        <p:tav tm="0">
                                          <p:val>
                                            <p:strVal val="#ppt_x"/>
                                          </p:val>
                                        </p:tav>
                                        <p:tav tm="100000">
                                          <p:val>
                                            <p:strVal val="#ppt_x"/>
                                          </p:val>
                                        </p:tav>
                                      </p:tavLst>
                                    </p:anim>
                                    <p:anim calcmode="lin" valueType="num">
                                      <p:cBhvr>
                                        <p:cTn id="86" dur="1000" fill="hold"/>
                                        <p:tgtEl>
                                          <p:spTgt spid="1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1000"/>
                                        <p:tgtEl>
                                          <p:spTgt spid="97"/>
                                        </p:tgtEl>
                                      </p:cBhvr>
                                    </p:animEffect>
                                    <p:anim calcmode="lin" valueType="num">
                                      <p:cBhvr>
                                        <p:cTn id="90" dur="1000" fill="hold"/>
                                        <p:tgtEl>
                                          <p:spTgt spid="97"/>
                                        </p:tgtEl>
                                        <p:attrNameLst>
                                          <p:attrName>ppt_x</p:attrName>
                                        </p:attrNameLst>
                                      </p:cBhvr>
                                      <p:tavLst>
                                        <p:tav tm="0">
                                          <p:val>
                                            <p:strVal val="#ppt_x"/>
                                          </p:val>
                                        </p:tav>
                                        <p:tav tm="100000">
                                          <p:val>
                                            <p:strVal val="#ppt_x"/>
                                          </p:val>
                                        </p:tav>
                                      </p:tavLst>
                                    </p:anim>
                                    <p:anim calcmode="lin" valueType="num">
                                      <p:cBhvr>
                                        <p:cTn id="91" dur="1000" fill="hold"/>
                                        <p:tgtEl>
                                          <p:spTgt spid="9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1000"/>
                                        <p:tgtEl>
                                          <p:spTgt spid="19"/>
                                        </p:tgtEl>
                                      </p:cBhvr>
                                    </p:animEffect>
                                    <p:anim calcmode="lin" valueType="num">
                                      <p:cBhvr>
                                        <p:cTn id="95" dur="1000" fill="hold"/>
                                        <p:tgtEl>
                                          <p:spTgt spid="19"/>
                                        </p:tgtEl>
                                        <p:attrNameLst>
                                          <p:attrName>ppt_x</p:attrName>
                                        </p:attrNameLst>
                                      </p:cBhvr>
                                      <p:tavLst>
                                        <p:tav tm="0">
                                          <p:val>
                                            <p:strVal val="#ppt_x"/>
                                          </p:val>
                                        </p:tav>
                                        <p:tav tm="100000">
                                          <p:val>
                                            <p:strVal val="#ppt_x"/>
                                          </p:val>
                                        </p:tav>
                                      </p:tavLst>
                                    </p:anim>
                                    <p:anim calcmode="lin" valueType="num">
                                      <p:cBhvr>
                                        <p:cTn id="96" dur="1000" fill="hold"/>
                                        <p:tgtEl>
                                          <p:spTgt spid="19"/>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fade">
                                      <p:cBhvr>
                                        <p:cTn id="99" dur="1000"/>
                                        <p:tgtEl>
                                          <p:spTgt spid="20"/>
                                        </p:tgtEl>
                                      </p:cBhvr>
                                    </p:animEffect>
                                    <p:anim calcmode="lin" valueType="num">
                                      <p:cBhvr>
                                        <p:cTn id="100" dur="1000" fill="hold"/>
                                        <p:tgtEl>
                                          <p:spTgt spid="20"/>
                                        </p:tgtEl>
                                        <p:attrNameLst>
                                          <p:attrName>ppt_x</p:attrName>
                                        </p:attrNameLst>
                                      </p:cBhvr>
                                      <p:tavLst>
                                        <p:tav tm="0">
                                          <p:val>
                                            <p:strVal val="#ppt_x"/>
                                          </p:val>
                                        </p:tav>
                                        <p:tav tm="100000">
                                          <p:val>
                                            <p:strVal val="#ppt_x"/>
                                          </p:val>
                                        </p:tav>
                                      </p:tavLst>
                                    </p:anim>
                                    <p:anim calcmode="lin" valueType="num">
                                      <p:cBhvr>
                                        <p:cTn id="101" dur="1000" fill="hold"/>
                                        <p:tgtEl>
                                          <p:spTgt spid="20"/>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fade">
                                      <p:cBhvr>
                                        <p:cTn id="104" dur="1000"/>
                                        <p:tgtEl>
                                          <p:spTgt spid="23"/>
                                        </p:tgtEl>
                                      </p:cBhvr>
                                    </p:animEffect>
                                    <p:anim calcmode="lin" valueType="num">
                                      <p:cBhvr>
                                        <p:cTn id="105" dur="1000" fill="hold"/>
                                        <p:tgtEl>
                                          <p:spTgt spid="23"/>
                                        </p:tgtEl>
                                        <p:attrNameLst>
                                          <p:attrName>ppt_x</p:attrName>
                                        </p:attrNameLst>
                                      </p:cBhvr>
                                      <p:tavLst>
                                        <p:tav tm="0">
                                          <p:val>
                                            <p:strVal val="#ppt_x"/>
                                          </p:val>
                                        </p:tav>
                                        <p:tav tm="100000">
                                          <p:val>
                                            <p:strVal val="#ppt_x"/>
                                          </p:val>
                                        </p:tav>
                                      </p:tavLst>
                                    </p:anim>
                                    <p:anim calcmode="lin" valueType="num">
                                      <p:cBhvr>
                                        <p:cTn id="106" dur="1000" fill="hold"/>
                                        <p:tgtEl>
                                          <p:spTgt spid="2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1000"/>
                                        <p:tgtEl>
                                          <p:spTgt spid="25"/>
                                        </p:tgtEl>
                                      </p:cBhvr>
                                    </p:animEffect>
                                    <p:anim calcmode="lin" valueType="num">
                                      <p:cBhvr>
                                        <p:cTn id="110" dur="1000" fill="hold"/>
                                        <p:tgtEl>
                                          <p:spTgt spid="25"/>
                                        </p:tgtEl>
                                        <p:attrNameLst>
                                          <p:attrName>ppt_x</p:attrName>
                                        </p:attrNameLst>
                                      </p:cBhvr>
                                      <p:tavLst>
                                        <p:tav tm="0">
                                          <p:val>
                                            <p:strVal val="#ppt_x"/>
                                          </p:val>
                                        </p:tav>
                                        <p:tav tm="100000">
                                          <p:val>
                                            <p:strVal val="#ppt_x"/>
                                          </p:val>
                                        </p:tav>
                                      </p:tavLst>
                                    </p:anim>
                                    <p:anim calcmode="lin" valueType="num">
                                      <p:cBhvr>
                                        <p:cTn id="111" dur="1000" fill="hold"/>
                                        <p:tgtEl>
                                          <p:spTgt spid="25"/>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1000"/>
                                        <p:tgtEl>
                                          <p:spTgt spid="36"/>
                                        </p:tgtEl>
                                      </p:cBhvr>
                                    </p:animEffect>
                                    <p:anim calcmode="lin" valueType="num">
                                      <p:cBhvr>
                                        <p:cTn id="115" dur="1000" fill="hold"/>
                                        <p:tgtEl>
                                          <p:spTgt spid="36"/>
                                        </p:tgtEl>
                                        <p:attrNameLst>
                                          <p:attrName>ppt_x</p:attrName>
                                        </p:attrNameLst>
                                      </p:cBhvr>
                                      <p:tavLst>
                                        <p:tav tm="0">
                                          <p:val>
                                            <p:strVal val="#ppt_x"/>
                                          </p:val>
                                        </p:tav>
                                        <p:tav tm="100000">
                                          <p:val>
                                            <p:strVal val="#ppt_x"/>
                                          </p:val>
                                        </p:tav>
                                      </p:tavLst>
                                    </p:anim>
                                    <p:anim calcmode="lin" valueType="num">
                                      <p:cBhvr>
                                        <p:cTn id="116" dur="1000" fill="hold"/>
                                        <p:tgtEl>
                                          <p:spTgt spid="36"/>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1000"/>
                                        <p:tgtEl>
                                          <p:spTgt spid="37"/>
                                        </p:tgtEl>
                                      </p:cBhvr>
                                    </p:animEffect>
                                    <p:anim calcmode="lin" valueType="num">
                                      <p:cBhvr>
                                        <p:cTn id="120" dur="1000" fill="hold"/>
                                        <p:tgtEl>
                                          <p:spTgt spid="37"/>
                                        </p:tgtEl>
                                        <p:attrNameLst>
                                          <p:attrName>ppt_x</p:attrName>
                                        </p:attrNameLst>
                                      </p:cBhvr>
                                      <p:tavLst>
                                        <p:tav tm="0">
                                          <p:val>
                                            <p:strVal val="#ppt_x"/>
                                          </p:val>
                                        </p:tav>
                                        <p:tav tm="100000">
                                          <p:val>
                                            <p:strVal val="#ppt_x"/>
                                          </p:val>
                                        </p:tav>
                                      </p:tavLst>
                                    </p:anim>
                                    <p:anim calcmode="lin" valueType="num">
                                      <p:cBhvr>
                                        <p:cTn id="121" dur="1000" fill="hold"/>
                                        <p:tgtEl>
                                          <p:spTgt spid="37"/>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fade">
                                      <p:cBhvr>
                                        <p:cTn id="124" dur="1000"/>
                                        <p:tgtEl>
                                          <p:spTgt spid="58"/>
                                        </p:tgtEl>
                                      </p:cBhvr>
                                    </p:animEffect>
                                    <p:anim calcmode="lin" valueType="num">
                                      <p:cBhvr>
                                        <p:cTn id="125" dur="1000" fill="hold"/>
                                        <p:tgtEl>
                                          <p:spTgt spid="58"/>
                                        </p:tgtEl>
                                        <p:attrNameLst>
                                          <p:attrName>ppt_x</p:attrName>
                                        </p:attrNameLst>
                                      </p:cBhvr>
                                      <p:tavLst>
                                        <p:tav tm="0">
                                          <p:val>
                                            <p:strVal val="#ppt_x"/>
                                          </p:val>
                                        </p:tav>
                                        <p:tav tm="100000">
                                          <p:val>
                                            <p:strVal val="#ppt_x"/>
                                          </p:val>
                                        </p:tav>
                                      </p:tavLst>
                                    </p:anim>
                                    <p:anim calcmode="lin" valueType="num">
                                      <p:cBhvr>
                                        <p:cTn id="126" dur="1000" fill="hold"/>
                                        <p:tgtEl>
                                          <p:spTgt spid="58"/>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60"/>
                                        </p:tgtEl>
                                        <p:attrNameLst>
                                          <p:attrName>style.visibility</p:attrName>
                                        </p:attrNameLst>
                                      </p:cBhvr>
                                      <p:to>
                                        <p:strVal val="visible"/>
                                      </p:to>
                                    </p:set>
                                    <p:animEffect transition="in" filter="fade">
                                      <p:cBhvr>
                                        <p:cTn id="129" dur="1000"/>
                                        <p:tgtEl>
                                          <p:spTgt spid="60"/>
                                        </p:tgtEl>
                                      </p:cBhvr>
                                    </p:animEffect>
                                    <p:anim calcmode="lin" valueType="num">
                                      <p:cBhvr>
                                        <p:cTn id="130" dur="1000" fill="hold"/>
                                        <p:tgtEl>
                                          <p:spTgt spid="60"/>
                                        </p:tgtEl>
                                        <p:attrNameLst>
                                          <p:attrName>ppt_x</p:attrName>
                                        </p:attrNameLst>
                                      </p:cBhvr>
                                      <p:tavLst>
                                        <p:tav tm="0">
                                          <p:val>
                                            <p:strVal val="#ppt_x"/>
                                          </p:val>
                                        </p:tav>
                                        <p:tav tm="100000">
                                          <p:val>
                                            <p:strVal val="#ppt_x"/>
                                          </p:val>
                                        </p:tav>
                                      </p:tavLst>
                                    </p:anim>
                                    <p:anim calcmode="lin" valueType="num">
                                      <p:cBhvr>
                                        <p:cTn id="131" dur="1000" fill="hold"/>
                                        <p:tgtEl>
                                          <p:spTgt spid="60"/>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61"/>
                                        </p:tgtEl>
                                        <p:attrNameLst>
                                          <p:attrName>style.visibility</p:attrName>
                                        </p:attrNameLst>
                                      </p:cBhvr>
                                      <p:to>
                                        <p:strVal val="visible"/>
                                      </p:to>
                                    </p:set>
                                    <p:animEffect transition="in" filter="fade">
                                      <p:cBhvr>
                                        <p:cTn id="134" dur="1000"/>
                                        <p:tgtEl>
                                          <p:spTgt spid="61"/>
                                        </p:tgtEl>
                                      </p:cBhvr>
                                    </p:animEffect>
                                    <p:anim calcmode="lin" valueType="num">
                                      <p:cBhvr>
                                        <p:cTn id="135" dur="1000" fill="hold"/>
                                        <p:tgtEl>
                                          <p:spTgt spid="61"/>
                                        </p:tgtEl>
                                        <p:attrNameLst>
                                          <p:attrName>ppt_x</p:attrName>
                                        </p:attrNameLst>
                                      </p:cBhvr>
                                      <p:tavLst>
                                        <p:tav tm="0">
                                          <p:val>
                                            <p:strVal val="#ppt_x"/>
                                          </p:val>
                                        </p:tav>
                                        <p:tav tm="100000">
                                          <p:val>
                                            <p:strVal val="#ppt_x"/>
                                          </p:val>
                                        </p:tav>
                                      </p:tavLst>
                                    </p:anim>
                                    <p:anim calcmode="lin" valueType="num">
                                      <p:cBhvr>
                                        <p:cTn id="136" dur="1000" fill="hold"/>
                                        <p:tgtEl>
                                          <p:spTgt spid="61"/>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62"/>
                                        </p:tgtEl>
                                        <p:attrNameLst>
                                          <p:attrName>style.visibility</p:attrName>
                                        </p:attrNameLst>
                                      </p:cBhvr>
                                      <p:to>
                                        <p:strVal val="visible"/>
                                      </p:to>
                                    </p:set>
                                    <p:animEffect transition="in" filter="fade">
                                      <p:cBhvr>
                                        <p:cTn id="139" dur="1000"/>
                                        <p:tgtEl>
                                          <p:spTgt spid="62"/>
                                        </p:tgtEl>
                                      </p:cBhvr>
                                    </p:animEffect>
                                    <p:anim calcmode="lin" valueType="num">
                                      <p:cBhvr>
                                        <p:cTn id="140" dur="1000" fill="hold"/>
                                        <p:tgtEl>
                                          <p:spTgt spid="62"/>
                                        </p:tgtEl>
                                        <p:attrNameLst>
                                          <p:attrName>ppt_x</p:attrName>
                                        </p:attrNameLst>
                                      </p:cBhvr>
                                      <p:tavLst>
                                        <p:tav tm="0">
                                          <p:val>
                                            <p:strVal val="#ppt_x"/>
                                          </p:val>
                                        </p:tav>
                                        <p:tav tm="100000">
                                          <p:val>
                                            <p:strVal val="#ppt_x"/>
                                          </p:val>
                                        </p:tav>
                                      </p:tavLst>
                                    </p:anim>
                                    <p:anim calcmode="lin" valueType="num">
                                      <p:cBhvr>
                                        <p:cTn id="141" dur="1000" fill="hold"/>
                                        <p:tgtEl>
                                          <p:spTgt spid="62"/>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14"/>
                                        </p:tgtEl>
                                        <p:attrNameLst>
                                          <p:attrName>style.visibility</p:attrName>
                                        </p:attrNameLst>
                                      </p:cBhvr>
                                      <p:to>
                                        <p:strVal val="visible"/>
                                      </p:to>
                                    </p:set>
                                    <p:animEffect transition="in" filter="fade">
                                      <p:cBhvr>
                                        <p:cTn id="144" dur="1000"/>
                                        <p:tgtEl>
                                          <p:spTgt spid="14"/>
                                        </p:tgtEl>
                                      </p:cBhvr>
                                    </p:animEffect>
                                    <p:anim calcmode="lin" valueType="num">
                                      <p:cBhvr>
                                        <p:cTn id="145" dur="1000" fill="hold"/>
                                        <p:tgtEl>
                                          <p:spTgt spid="14"/>
                                        </p:tgtEl>
                                        <p:attrNameLst>
                                          <p:attrName>ppt_x</p:attrName>
                                        </p:attrNameLst>
                                      </p:cBhvr>
                                      <p:tavLst>
                                        <p:tav tm="0">
                                          <p:val>
                                            <p:strVal val="#ppt_x"/>
                                          </p:val>
                                        </p:tav>
                                        <p:tav tm="100000">
                                          <p:val>
                                            <p:strVal val="#ppt_x"/>
                                          </p:val>
                                        </p:tav>
                                      </p:tavLst>
                                    </p:anim>
                                    <p:anim calcmode="lin" valueType="num">
                                      <p:cBhvr>
                                        <p:cTn id="146" dur="1000" fill="hold"/>
                                        <p:tgtEl>
                                          <p:spTgt spid="14"/>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17"/>
                                        </p:tgtEl>
                                        <p:attrNameLst>
                                          <p:attrName>style.visibility</p:attrName>
                                        </p:attrNameLst>
                                      </p:cBhvr>
                                      <p:to>
                                        <p:strVal val="visible"/>
                                      </p:to>
                                    </p:set>
                                    <p:animEffect transition="in" filter="fade">
                                      <p:cBhvr>
                                        <p:cTn id="149" dur="1000"/>
                                        <p:tgtEl>
                                          <p:spTgt spid="17"/>
                                        </p:tgtEl>
                                      </p:cBhvr>
                                    </p:animEffect>
                                    <p:anim calcmode="lin" valueType="num">
                                      <p:cBhvr>
                                        <p:cTn id="150" dur="1000" fill="hold"/>
                                        <p:tgtEl>
                                          <p:spTgt spid="17"/>
                                        </p:tgtEl>
                                        <p:attrNameLst>
                                          <p:attrName>ppt_x</p:attrName>
                                        </p:attrNameLst>
                                      </p:cBhvr>
                                      <p:tavLst>
                                        <p:tav tm="0">
                                          <p:val>
                                            <p:strVal val="#ppt_x"/>
                                          </p:val>
                                        </p:tav>
                                        <p:tav tm="100000">
                                          <p:val>
                                            <p:strVal val="#ppt_x"/>
                                          </p:val>
                                        </p:tav>
                                      </p:tavLst>
                                    </p:anim>
                                    <p:anim calcmode="lin" valueType="num">
                                      <p:cBhvr>
                                        <p:cTn id="151" dur="1000" fill="hold"/>
                                        <p:tgtEl>
                                          <p:spTgt spid="17"/>
                                        </p:tgtEl>
                                        <p:attrNameLst>
                                          <p:attrName>ppt_y</p:attrName>
                                        </p:attrNameLst>
                                      </p:cBhvr>
                                      <p:tavLst>
                                        <p:tav tm="0">
                                          <p:val>
                                            <p:strVal val="#ppt_y+.1"/>
                                          </p:val>
                                        </p:tav>
                                        <p:tav tm="100000">
                                          <p:val>
                                            <p:strVal val="#ppt_y"/>
                                          </p:val>
                                        </p:tav>
                                      </p:tavLst>
                                    </p:anim>
                                  </p:childTnLst>
                                </p:cTn>
                              </p:par>
                              <p:par>
                                <p:cTn id="152" presetID="42" presetClass="entr" presetSubtype="0" fill="hold" nodeType="withEffect">
                                  <p:stCondLst>
                                    <p:cond delay="0"/>
                                  </p:stCondLst>
                                  <p:childTnLst>
                                    <p:set>
                                      <p:cBhvr>
                                        <p:cTn id="153" dur="1" fill="hold">
                                          <p:stCondLst>
                                            <p:cond delay="0"/>
                                          </p:stCondLst>
                                        </p:cTn>
                                        <p:tgtEl>
                                          <p:spTgt spid="24"/>
                                        </p:tgtEl>
                                        <p:attrNameLst>
                                          <p:attrName>style.visibility</p:attrName>
                                        </p:attrNameLst>
                                      </p:cBhvr>
                                      <p:to>
                                        <p:strVal val="visible"/>
                                      </p:to>
                                    </p:set>
                                    <p:animEffect transition="in" filter="fade">
                                      <p:cBhvr>
                                        <p:cTn id="154" dur="1000"/>
                                        <p:tgtEl>
                                          <p:spTgt spid="24"/>
                                        </p:tgtEl>
                                      </p:cBhvr>
                                    </p:animEffect>
                                    <p:anim calcmode="lin" valueType="num">
                                      <p:cBhvr>
                                        <p:cTn id="155" dur="1000" fill="hold"/>
                                        <p:tgtEl>
                                          <p:spTgt spid="24"/>
                                        </p:tgtEl>
                                        <p:attrNameLst>
                                          <p:attrName>ppt_x</p:attrName>
                                        </p:attrNameLst>
                                      </p:cBhvr>
                                      <p:tavLst>
                                        <p:tav tm="0">
                                          <p:val>
                                            <p:strVal val="#ppt_x"/>
                                          </p:val>
                                        </p:tav>
                                        <p:tav tm="100000">
                                          <p:val>
                                            <p:strVal val="#ppt_x"/>
                                          </p:val>
                                        </p:tav>
                                      </p:tavLst>
                                    </p:anim>
                                    <p:anim calcmode="lin" valueType="num">
                                      <p:cBhvr>
                                        <p:cTn id="156" dur="1000" fill="hold"/>
                                        <p:tgtEl>
                                          <p:spTgt spid="24"/>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26"/>
                                        </p:tgtEl>
                                        <p:attrNameLst>
                                          <p:attrName>style.visibility</p:attrName>
                                        </p:attrNameLst>
                                      </p:cBhvr>
                                      <p:to>
                                        <p:strVal val="visible"/>
                                      </p:to>
                                    </p:set>
                                    <p:animEffect transition="in" filter="fade">
                                      <p:cBhvr>
                                        <p:cTn id="159" dur="1000"/>
                                        <p:tgtEl>
                                          <p:spTgt spid="26"/>
                                        </p:tgtEl>
                                      </p:cBhvr>
                                    </p:animEffect>
                                    <p:anim calcmode="lin" valueType="num">
                                      <p:cBhvr>
                                        <p:cTn id="160" dur="1000" fill="hold"/>
                                        <p:tgtEl>
                                          <p:spTgt spid="26"/>
                                        </p:tgtEl>
                                        <p:attrNameLst>
                                          <p:attrName>ppt_x</p:attrName>
                                        </p:attrNameLst>
                                      </p:cBhvr>
                                      <p:tavLst>
                                        <p:tav tm="0">
                                          <p:val>
                                            <p:strVal val="#ppt_x"/>
                                          </p:val>
                                        </p:tav>
                                        <p:tav tm="100000">
                                          <p:val>
                                            <p:strVal val="#ppt_x"/>
                                          </p:val>
                                        </p:tav>
                                      </p:tavLst>
                                    </p:anim>
                                    <p:anim calcmode="lin" valueType="num">
                                      <p:cBhvr>
                                        <p:cTn id="161" dur="1000" fill="hold"/>
                                        <p:tgtEl>
                                          <p:spTgt spid="26"/>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fade">
                                      <p:cBhvr>
                                        <p:cTn id="164" dur="1000"/>
                                        <p:tgtEl>
                                          <p:spTgt spid="27"/>
                                        </p:tgtEl>
                                      </p:cBhvr>
                                    </p:animEffect>
                                    <p:anim calcmode="lin" valueType="num">
                                      <p:cBhvr>
                                        <p:cTn id="165" dur="1000" fill="hold"/>
                                        <p:tgtEl>
                                          <p:spTgt spid="27"/>
                                        </p:tgtEl>
                                        <p:attrNameLst>
                                          <p:attrName>ppt_x</p:attrName>
                                        </p:attrNameLst>
                                      </p:cBhvr>
                                      <p:tavLst>
                                        <p:tav tm="0">
                                          <p:val>
                                            <p:strVal val="#ppt_x"/>
                                          </p:val>
                                        </p:tav>
                                        <p:tav tm="100000">
                                          <p:val>
                                            <p:strVal val="#ppt_x"/>
                                          </p:val>
                                        </p:tav>
                                      </p:tavLst>
                                    </p:anim>
                                    <p:anim calcmode="lin" valueType="num">
                                      <p:cBhvr>
                                        <p:cTn id="166" dur="1000" fill="hold"/>
                                        <p:tgtEl>
                                          <p:spTgt spid="27"/>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fade">
                                      <p:cBhvr>
                                        <p:cTn id="169" dur="1000"/>
                                        <p:tgtEl>
                                          <p:spTgt spid="28"/>
                                        </p:tgtEl>
                                      </p:cBhvr>
                                    </p:animEffect>
                                    <p:anim calcmode="lin" valueType="num">
                                      <p:cBhvr>
                                        <p:cTn id="170" dur="1000" fill="hold"/>
                                        <p:tgtEl>
                                          <p:spTgt spid="28"/>
                                        </p:tgtEl>
                                        <p:attrNameLst>
                                          <p:attrName>ppt_x</p:attrName>
                                        </p:attrNameLst>
                                      </p:cBhvr>
                                      <p:tavLst>
                                        <p:tav tm="0">
                                          <p:val>
                                            <p:strVal val="#ppt_x"/>
                                          </p:val>
                                        </p:tav>
                                        <p:tav tm="100000">
                                          <p:val>
                                            <p:strVal val="#ppt_x"/>
                                          </p:val>
                                        </p:tav>
                                      </p:tavLst>
                                    </p:anim>
                                    <p:anim calcmode="lin" valueType="num">
                                      <p:cBhvr>
                                        <p:cTn id="171" dur="1000" fill="hold"/>
                                        <p:tgtEl>
                                          <p:spTgt spid="28"/>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0"/>
                                  </p:stCondLst>
                                  <p:childTnLst>
                                    <p:set>
                                      <p:cBhvr>
                                        <p:cTn id="173" dur="1" fill="hold">
                                          <p:stCondLst>
                                            <p:cond delay="0"/>
                                          </p:stCondLst>
                                        </p:cTn>
                                        <p:tgtEl>
                                          <p:spTgt spid="30"/>
                                        </p:tgtEl>
                                        <p:attrNameLst>
                                          <p:attrName>style.visibility</p:attrName>
                                        </p:attrNameLst>
                                      </p:cBhvr>
                                      <p:to>
                                        <p:strVal val="visible"/>
                                      </p:to>
                                    </p:set>
                                    <p:animEffect transition="in" filter="fade">
                                      <p:cBhvr>
                                        <p:cTn id="174" dur="1000"/>
                                        <p:tgtEl>
                                          <p:spTgt spid="30"/>
                                        </p:tgtEl>
                                      </p:cBhvr>
                                    </p:animEffect>
                                    <p:anim calcmode="lin" valueType="num">
                                      <p:cBhvr>
                                        <p:cTn id="175" dur="1000" fill="hold"/>
                                        <p:tgtEl>
                                          <p:spTgt spid="30"/>
                                        </p:tgtEl>
                                        <p:attrNameLst>
                                          <p:attrName>ppt_x</p:attrName>
                                        </p:attrNameLst>
                                      </p:cBhvr>
                                      <p:tavLst>
                                        <p:tav tm="0">
                                          <p:val>
                                            <p:strVal val="#ppt_x"/>
                                          </p:val>
                                        </p:tav>
                                        <p:tav tm="100000">
                                          <p:val>
                                            <p:strVal val="#ppt_x"/>
                                          </p:val>
                                        </p:tav>
                                      </p:tavLst>
                                    </p:anim>
                                    <p:anim calcmode="lin" valueType="num">
                                      <p:cBhvr>
                                        <p:cTn id="176" dur="1000" fill="hold"/>
                                        <p:tgtEl>
                                          <p:spTgt spid="30"/>
                                        </p:tgtEl>
                                        <p:attrNameLst>
                                          <p:attrName>ppt_y</p:attrName>
                                        </p:attrNameLst>
                                      </p:cBhvr>
                                      <p:tavLst>
                                        <p:tav tm="0">
                                          <p:val>
                                            <p:strVal val="#ppt_y+.1"/>
                                          </p:val>
                                        </p:tav>
                                        <p:tav tm="100000">
                                          <p:val>
                                            <p:strVal val="#ppt_y"/>
                                          </p:val>
                                        </p:tav>
                                      </p:tavLst>
                                    </p:anim>
                                  </p:childTnLst>
                                </p:cTn>
                              </p:par>
                              <p:par>
                                <p:cTn id="177" presetID="42" presetClass="entr" presetSubtype="0" fill="hold" nodeType="withEffect">
                                  <p:stCondLst>
                                    <p:cond delay="0"/>
                                  </p:stCondLst>
                                  <p:childTnLst>
                                    <p:set>
                                      <p:cBhvr>
                                        <p:cTn id="178" dur="1" fill="hold">
                                          <p:stCondLst>
                                            <p:cond delay="0"/>
                                          </p:stCondLst>
                                        </p:cTn>
                                        <p:tgtEl>
                                          <p:spTgt spid="34"/>
                                        </p:tgtEl>
                                        <p:attrNameLst>
                                          <p:attrName>style.visibility</p:attrName>
                                        </p:attrNameLst>
                                      </p:cBhvr>
                                      <p:to>
                                        <p:strVal val="visible"/>
                                      </p:to>
                                    </p:set>
                                    <p:animEffect transition="in" filter="fade">
                                      <p:cBhvr>
                                        <p:cTn id="179" dur="1000"/>
                                        <p:tgtEl>
                                          <p:spTgt spid="34"/>
                                        </p:tgtEl>
                                      </p:cBhvr>
                                    </p:animEffect>
                                    <p:anim calcmode="lin" valueType="num">
                                      <p:cBhvr>
                                        <p:cTn id="180" dur="1000" fill="hold"/>
                                        <p:tgtEl>
                                          <p:spTgt spid="34"/>
                                        </p:tgtEl>
                                        <p:attrNameLst>
                                          <p:attrName>ppt_x</p:attrName>
                                        </p:attrNameLst>
                                      </p:cBhvr>
                                      <p:tavLst>
                                        <p:tav tm="0">
                                          <p:val>
                                            <p:strVal val="#ppt_x"/>
                                          </p:val>
                                        </p:tav>
                                        <p:tav tm="100000">
                                          <p:val>
                                            <p:strVal val="#ppt_x"/>
                                          </p:val>
                                        </p:tav>
                                      </p:tavLst>
                                    </p:anim>
                                    <p:anim calcmode="lin" valueType="num">
                                      <p:cBhvr>
                                        <p:cTn id="18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p:bldP spid="13" grpId="0"/>
      <p:bldP spid="19" grpId="0"/>
      <p:bldP spid="25" grpId="0"/>
      <p:bldP spid="37" grpId="0"/>
      <p:bldP spid="38" grpId="0"/>
      <p:bldP spid="42" grpId="0"/>
      <p:bldP spid="43" grpId="0"/>
      <p:bldP spid="55" grpId="0"/>
      <p:bldP spid="56" grpId="0"/>
      <p:bldP spid="61" grpId="0"/>
      <p:bldP spid="62" grpId="0"/>
      <p:bldP spid="6" grpId="0"/>
      <p:bldP spid="12" grpId="0"/>
      <p:bldP spid="14" grpId="0"/>
      <p:bldP spid="17" grpId="0"/>
      <p:bldP spid="26" grpId="0"/>
      <p:bldP spid="28"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7698F-34DC-B165-7C40-25363CDBDCAC}"/>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ECA235EB-6BCF-4A0A-0A35-4957EC508D03}"/>
              </a:ext>
            </a:extLst>
          </p:cNvPr>
          <p:cNvGraphicFramePr>
            <a:graphicFrameLocks noGrp="1"/>
          </p:cNvGraphicFramePr>
          <p:nvPr>
            <p:extLst>
              <p:ext uri="{D42A27DB-BD31-4B8C-83A1-F6EECF244321}">
                <p14:modId xmlns:p14="http://schemas.microsoft.com/office/powerpoint/2010/main" val="3421390808"/>
              </p:ext>
            </p:extLst>
          </p:nvPr>
        </p:nvGraphicFramePr>
        <p:xfrm>
          <a:off x="198407" y="719665"/>
          <a:ext cx="11825793" cy="5791971"/>
        </p:xfrm>
        <a:graphic>
          <a:graphicData uri="http://schemas.openxmlformats.org/drawingml/2006/table">
            <a:tbl>
              <a:tblPr firstRow="1" bandRow="1">
                <a:tableStyleId>{5940675A-B579-460E-94D1-54222C63F5DA}</a:tableStyleId>
              </a:tblPr>
              <a:tblGrid>
                <a:gridCol w="6059909">
                  <a:extLst>
                    <a:ext uri="{9D8B030D-6E8A-4147-A177-3AD203B41FA5}">
                      <a16:colId xmlns:a16="http://schemas.microsoft.com/office/drawing/2014/main" val="3919520880"/>
                    </a:ext>
                  </a:extLst>
                </a:gridCol>
                <a:gridCol w="5765884">
                  <a:extLst>
                    <a:ext uri="{9D8B030D-6E8A-4147-A177-3AD203B41FA5}">
                      <a16:colId xmlns:a16="http://schemas.microsoft.com/office/drawing/2014/main" val="997813985"/>
                    </a:ext>
                  </a:extLst>
                </a:gridCol>
              </a:tblGrid>
              <a:tr h="287099">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5426211">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2863836888"/>
                  </a:ext>
                </a:extLst>
              </a:tr>
            </a:tbl>
          </a:graphicData>
        </a:graphic>
      </p:graphicFrame>
      <p:sp>
        <p:nvSpPr>
          <p:cNvPr id="22" name="ZoneTexte 21">
            <a:extLst>
              <a:ext uri="{FF2B5EF4-FFF2-40B4-BE49-F238E27FC236}">
                <a16:creationId xmlns:a16="http://schemas.microsoft.com/office/drawing/2014/main" id="{476E32C7-FB53-FC0A-DB37-E11FADDFCC01}"/>
              </a:ext>
            </a:extLst>
          </p:cNvPr>
          <p:cNvSpPr txBox="1"/>
          <p:nvPr/>
        </p:nvSpPr>
        <p:spPr>
          <a:xfrm>
            <a:off x="6301201" y="2143393"/>
            <a:ext cx="3624259" cy="1231106"/>
          </a:xfrm>
          <a:prstGeom prst="rect">
            <a:avLst/>
          </a:prstGeom>
          <a:noFill/>
        </p:spPr>
        <p:txBody>
          <a:bodyPr wrap="square" rtlCol="0">
            <a:spAutoFit/>
          </a:bodyPr>
          <a:lstStyle/>
          <a:p>
            <a:r>
              <a:rPr lang="fr-FR" sz="1400" b="1" dirty="0">
                <a:solidFill>
                  <a:srgbClr val="FF0000"/>
                </a:solidFill>
              </a:rPr>
              <a:t>Messerschmitt </a:t>
            </a:r>
            <a:r>
              <a:rPr lang="fr-FR" sz="1400" b="1" dirty="0" err="1">
                <a:solidFill>
                  <a:srgbClr val="FF0000"/>
                </a:solidFill>
              </a:rPr>
              <a:t>Bf</a:t>
            </a:r>
            <a:r>
              <a:rPr lang="fr-FR" sz="1400" b="1" dirty="0">
                <a:solidFill>
                  <a:srgbClr val="FF0000"/>
                </a:solidFill>
              </a:rPr>
              <a:t> 109 </a:t>
            </a:r>
            <a:r>
              <a:rPr lang="fr-FR" sz="1200" dirty="0"/>
              <a:t>(1935-1965)</a:t>
            </a:r>
          </a:p>
          <a:p>
            <a:r>
              <a:rPr lang="fr-FR" sz="1200" b="1" dirty="0"/>
              <a:t>Fonction(s) : </a:t>
            </a:r>
            <a:r>
              <a:rPr lang="fr-FR" sz="1200" dirty="0"/>
              <a:t>avion de chasse</a:t>
            </a:r>
          </a:p>
          <a:p>
            <a:pPr>
              <a:tabLst>
                <a:tab pos="809625" algn="l"/>
              </a:tabLst>
            </a:pPr>
            <a:r>
              <a:rPr lang="fr-FR" sz="1200" b="1" dirty="0"/>
              <a:t>Vitesse max : </a:t>
            </a:r>
            <a:r>
              <a:rPr lang="fr-FR" sz="1200" dirty="0"/>
              <a:t>570 à 729 km/h (selon modèle)</a:t>
            </a:r>
            <a:endParaRPr lang="fr-FR" sz="1200" b="1" dirty="0"/>
          </a:p>
          <a:p>
            <a:pPr>
              <a:tabLst>
                <a:tab pos="809625" algn="l"/>
              </a:tabLst>
            </a:pPr>
            <a:r>
              <a:rPr lang="fr-FR" sz="1200" b="1" dirty="0"/>
              <a:t>Rayon d’action : </a:t>
            </a:r>
            <a:r>
              <a:rPr lang="fr-FR" sz="1200" dirty="0"/>
              <a:t>850 km</a:t>
            </a:r>
          </a:p>
          <a:p>
            <a:pPr>
              <a:tabLst>
                <a:tab pos="809625" algn="l"/>
              </a:tabLst>
            </a:pPr>
            <a:r>
              <a:rPr lang="fr-FR" sz="1200" b="1" dirty="0"/>
              <a:t>Plafond : </a:t>
            </a:r>
            <a:r>
              <a:rPr lang="fr-FR" sz="1200" dirty="0"/>
              <a:t>12 000 m</a:t>
            </a:r>
          </a:p>
          <a:p>
            <a:pPr>
              <a:tabLst>
                <a:tab pos="809625" algn="l"/>
              </a:tabLst>
            </a:pPr>
            <a:r>
              <a:rPr lang="fr-FR" sz="1200" b="1" dirty="0"/>
              <a:t>Production 1939-1945 : </a:t>
            </a:r>
            <a:r>
              <a:rPr lang="fr-FR" sz="1200" dirty="0"/>
              <a:t>environ 35 000</a:t>
            </a:r>
          </a:p>
        </p:txBody>
      </p:sp>
      <p:sp>
        <p:nvSpPr>
          <p:cNvPr id="7" name="ZoneTexte 6">
            <a:extLst>
              <a:ext uri="{FF2B5EF4-FFF2-40B4-BE49-F238E27FC236}">
                <a16:creationId xmlns:a16="http://schemas.microsoft.com/office/drawing/2014/main" id="{C2C67886-AC20-936E-1CBA-3328CAACBF54}"/>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2CE56FA6-F6E2-0EAD-BCDF-F50A1735B4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83F37936-3105-1E2C-7339-3E0782599DC2}"/>
              </a:ext>
            </a:extLst>
          </p:cNvPr>
          <p:cNvSpPr txBox="1"/>
          <p:nvPr/>
        </p:nvSpPr>
        <p:spPr>
          <a:xfrm>
            <a:off x="198408" y="386343"/>
            <a:ext cx="10621992"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3.4</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engins aéronautiques</a:t>
            </a:r>
            <a:r>
              <a:rPr lang="fr-FR" b="1" dirty="0">
                <a:solidFill>
                  <a:srgbClr val="0070C0"/>
                </a:solidFill>
                <a:latin typeface="Calibri" panose="020F0502020204030204" pitchFamily="34" charset="0"/>
                <a:cs typeface="Calibri" panose="020F0502020204030204" pitchFamily="34" charset="0"/>
              </a:rPr>
              <a:t> emblématiques des Premières et Seconde Guerre mondiales</a:t>
            </a:r>
          </a:p>
        </p:txBody>
      </p:sp>
      <p:pic>
        <p:nvPicPr>
          <p:cNvPr id="2" name="Image 1">
            <a:extLst>
              <a:ext uri="{FF2B5EF4-FFF2-40B4-BE49-F238E27FC236}">
                <a16:creationId xmlns:a16="http://schemas.microsoft.com/office/drawing/2014/main" id="{414D4624-023B-DC85-984A-87B71316A1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61941" y="4306343"/>
            <a:ext cx="617092" cy="307566"/>
          </a:xfrm>
          <a:prstGeom prst="rect">
            <a:avLst/>
          </a:prstGeom>
        </p:spPr>
      </p:pic>
      <p:pic>
        <p:nvPicPr>
          <p:cNvPr id="17" name="Image 16">
            <a:extLst>
              <a:ext uri="{FF2B5EF4-FFF2-40B4-BE49-F238E27FC236}">
                <a16:creationId xmlns:a16="http://schemas.microsoft.com/office/drawing/2014/main" id="{ADA5A2E1-EBCF-3D88-0B6B-8E01088025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746" y="2454526"/>
            <a:ext cx="2625546" cy="940423"/>
          </a:xfrm>
          <a:prstGeom prst="rect">
            <a:avLst/>
          </a:prstGeom>
        </p:spPr>
      </p:pic>
      <p:pic>
        <p:nvPicPr>
          <p:cNvPr id="19" name="Image 18">
            <a:extLst>
              <a:ext uri="{FF2B5EF4-FFF2-40B4-BE49-F238E27FC236}">
                <a16:creationId xmlns:a16="http://schemas.microsoft.com/office/drawing/2014/main" id="{224BB584-E305-9C6C-C948-E2C27363FC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300" y="3726428"/>
            <a:ext cx="1981856" cy="1058064"/>
          </a:xfrm>
          <a:prstGeom prst="rect">
            <a:avLst/>
          </a:prstGeom>
        </p:spPr>
      </p:pic>
      <p:pic>
        <p:nvPicPr>
          <p:cNvPr id="21" name="Image 20">
            <a:extLst>
              <a:ext uri="{FF2B5EF4-FFF2-40B4-BE49-F238E27FC236}">
                <a16:creationId xmlns:a16="http://schemas.microsoft.com/office/drawing/2014/main" id="{73AABD85-30B1-E069-5E18-A7369865AF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300" y="1145702"/>
            <a:ext cx="3624259" cy="716257"/>
          </a:xfrm>
          <a:prstGeom prst="rect">
            <a:avLst/>
          </a:prstGeom>
        </p:spPr>
      </p:pic>
      <p:sp>
        <p:nvSpPr>
          <p:cNvPr id="10" name="ZoneTexte 9">
            <a:extLst>
              <a:ext uri="{FF2B5EF4-FFF2-40B4-BE49-F238E27FC236}">
                <a16:creationId xmlns:a16="http://schemas.microsoft.com/office/drawing/2014/main" id="{4A74D89C-1CD7-C99B-185E-52AE805FEAAC}"/>
              </a:ext>
            </a:extLst>
          </p:cNvPr>
          <p:cNvSpPr txBox="1"/>
          <p:nvPr/>
        </p:nvSpPr>
        <p:spPr>
          <a:xfrm>
            <a:off x="3755061" y="1023438"/>
            <a:ext cx="2558411" cy="1446550"/>
          </a:xfrm>
          <a:prstGeom prst="rect">
            <a:avLst/>
          </a:prstGeom>
          <a:noFill/>
        </p:spPr>
        <p:txBody>
          <a:bodyPr wrap="square" rtlCol="0">
            <a:spAutoFit/>
          </a:bodyPr>
          <a:lstStyle/>
          <a:p>
            <a:r>
              <a:rPr lang="fr-FR" sz="1600" b="1" dirty="0">
                <a:solidFill>
                  <a:srgbClr val="FF0000"/>
                </a:solidFill>
              </a:rPr>
              <a:t>Zeppelin </a:t>
            </a:r>
            <a:r>
              <a:rPr lang="fr-FR" sz="1400" dirty="0"/>
              <a:t>(1900 – 1</a:t>
            </a:r>
            <a:r>
              <a:rPr lang="fr-FR" sz="1400" baseline="30000" dirty="0"/>
              <a:t>er</a:t>
            </a:r>
            <a:r>
              <a:rPr lang="fr-FR" sz="1400" dirty="0"/>
              <a:t> vol)</a:t>
            </a:r>
          </a:p>
          <a:p>
            <a:r>
              <a:rPr lang="fr-FR" sz="1200" i="1" dirty="0"/>
              <a:t>Ballon dirigeable à coque rigide</a:t>
            </a:r>
          </a:p>
          <a:p>
            <a:r>
              <a:rPr lang="fr-FR" sz="1200" b="1" dirty="0"/>
              <a:t>Fonction(s) : </a:t>
            </a:r>
            <a:r>
              <a:rPr lang="fr-FR" sz="1200" dirty="0"/>
              <a:t>obs. / bombardement</a:t>
            </a:r>
          </a:p>
          <a:p>
            <a:pPr>
              <a:tabLst>
                <a:tab pos="809625" algn="l"/>
              </a:tabLst>
            </a:pPr>
            <a:r>
              <a:rPr lang="fr-FR" sz="1200" b="1" dirty="0"/>
              <a:t>Vitesse max : </a:t>
            </a:r>
            <a:r>
              <a:rPr lang="fr-FR" sz="1200" dirty="0"/>
              <a:t>130 km/h</a:t>
            </a:r>
            <a:endParaRPr lang="fr-FR" sz="1200" b="1" dirty="0"/>
          </a:p>
          <a:p>
            <a:pPr>
              <a:tabLst>
                <a:tab pos="809625" algn="l"/>
              </a:tabLst>
            </a:pPr>
            <a:r>
              <a:rPr lang="fr-FR" sz="1200" b="1" dirty="0"/>
              <a:t>Rayon d’action : </a:t>
            </a:r>
            <a:r>
              <a:rPr lang="fr-FR" sz="1200" dirty="0"/>
              <a:t>7 400 km</a:t>
            </a:r>
          </a:p>
          <a:p>
            <a:pPr>
              <a:tabLst>
                <a:tab pos="809625" algn="l"/>
              </a:tabLst>
            </a:pPr>
            <a:r>
              <a:rPr lang="fr-FR" sz="1200" b="1" dirty="0"/>
              <a:t>Plafond : </a:t>
            </a:r>
            <a:r>
              <a:rPr lang="fr-FR" sz="1200" dirty="0"/>
              <a:t>1 800 à 3 750 m</a:t>
            </a:r>
          </a:p>
          <a:p>
            <a:pPr>
              <a:tabLst>
                <a:tab pos="809625" algn="l"/>
              </a:tabLst>
            </a:pPr>
            <a:r>
              <a:rPr lang="fr-FR" sz="1200" b="1" dirty="0"/>
              <a:t>Flotte en 1914 : </a:t>
            </a:r>
            <a:r>
              <a:rPr lang="fr-FR" sz="1200" dirty="0"/>
              <a:t>20</a:t>
            </a:r>
          </a:p>
        </p:txBody>
      </p:sp>
      <p:pic>
        <p:nvPicPr>
          <p:cNvPr id="11" name="Image 10">
            <a:extLst>
              <a:ext uri="{FF2B5EF4-FFF2-40B4-BE49-F238E27FC236}">
                <a16:creationId xmlns:a16="http://schemas.microsoft.com/office/drawing/2014/main" id="{D1236DFD-3E28-7D5B-E39B-1525AF2675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15158" y="2210643"/>
            <a:ext cx="560119" cy="370248"/>
          </a:xfrm>
          <a:prstGeom prst="rect">
            <a:avLst/>
          </a:prstGeom>
        </p:spPr>
      </p:pic>
      <p:pic>
        <p:nvPicPr>
          <p:cNvPr id="12" name="Image 11">
            <a:extLst>
              <a:ext uri="{FF2B5EF4-FFF2-40B4-BE49-F238E27FC236}">
                <a16:creationId xmlns:a16="http://schemas.microsoft.com/office/drawing/2014/main" id="{5B2CA728-B1AF-758F-50B1-1FFC8BA3B1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21634" y="991519"/>
            <a:ext cx="2110218" cy="1132399"/>
          </a:xfrm>
          <a:prstGeom prst="rect">
            <a:avLst/>
          </a:prstGeom>
        </p:spPr>
      </p:pic>
      <p:pic>
        <p:nvPicPr>
          <p:cNvPr id="15" name="Image 14">
            <a:extLst>
              <a:ext uri="{FF2B5EF4-FFF2-40B4-BE49-F238E27FC236}">
                <a16:creationId xmlns:a16="http://schemas.microsoft.com/office/drawing/2014/main" id="{E532E394-C6BD-F2FE-4EAB-930691E581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71817" y="1876454"/>
            <a:ext cx="1809852" cy="1144786"/>
          </a:xfrm>
          <a:prstGeom prst="rect">
            <a:avLst/>
          </a:prstGeom>
        </p:spPr>
      </p:pic>
      <p:pic>
        <p:nvPicPr>
          <p:cNvPr id="18" name="Image 17">
            <a:extLst>
              <a:ext uri="{FF2B5EF4-FFF2-40B4-BE49-F238E27FC236}">
                <a16:creationId xmlns:a16="http://schemas.microsoft.com/office/drawing/2014/main" id="{4371934D-75DE-8ED3-8AFC-233EEE5A31E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87248" y="2699246"/>
            <a:ext cx="1578294" cy="1453693"/>
          </a:xfrm>
          <a:prstGeom prst="rect">
            <a:avLst/>
          </a:prstGeom>
        </p:spPr>
      </p:pic>
      <p:sp>
        <p:nvSpPr>
          <p:cNvPr id="20" name="ZoneTexte 19">
            <a:extLst>
              <a:ext uri="{FF2B5EF4-FFF2-40B4-BE49-F238E27FC236}">
                <a16:creationId xmlns:a16="http://schemas.microsoft.com/office/drawing/2014/main" id="{162AD853-BAC2-1244-CE4D-27A908B8D47A}"/>
              </a:ext>
            </a:extLst>
          </p:cNvPr>
          <p:cNvSpPr txBox="1"/>
          <p:nvPr/>
        </p:nvSpPr>
        <p:spPr>
          <a:xfrm>
            <a:off x="6305026" y="1044323"/>
            <a:ext cx="3624259" cy="1231106"/>
          </a:xfrm>
          <a:prstGeom prst="rect">
            <a:avLst/>
          </a:prstGeom>
          <a:noFill/>
        </p:spPr>
        <p:txBody>
          <a:bodyPr wrap="square" rtlCol="0">
            <a:spAutoFit/>
          </a:bodyPr>
          <a:lstStyle/>
          <a:p>
            <a:r>
              <a:rPr lang="fr-FR" sz="1400" b="1" dirty="0" err="1">
                <a:solidFill>
                  <a:srgbClr val="FF0000"/>
                </a:solidFill>
              </a:rPr>
              <a:t>Supermarine</a:t>
            </a:r>
            <a:r>
              <a:rPr lang="fr-FR" sz="1400" b="1" dirty="0">
                <a:solidFill>
                  <a:srgbClr val="FF0000"/>
                </a:solidFill>
              </a:rPr>
              <a:t> Spitfire </a:t>
            </a:r>
            <a:r>
              <a:rPr lang="fr-FR" sz="1200" dirty="0"/>
              <a:t>(1936-1961)</a:t>
            </a:r>
          </a:p>
          <a:p>
            <a:r>
              <a:rPr lang="fr-FR" sz="1200" b="1" dirty="0"/>
              <a:t>Fonction(s) : </a:t>
            </a:r>
            <a:r>
              <a:rPr lang="fr-FR" sz="1200" dirty="0"/>
              <a:t>avion de chasse</a:t>
            </a:r>
          </a:p>
          <a:p>
            <a:pPr>
              <a:tabLst>
                <a:tab pos="809625" algn="l"/>
              </a:tabLst>
            </a:pPr>
            <a:r>
              <a:rPr lang="fr-FR" sz="1200" b="1" dirty="0"/>
              <a:t>Vitesse max : </a:t>
            </a:r>
            <a:r>
              <a:rPr lang="fr-FR" sz="1200" dirty="0"/>
              <a:t>650km/h</a:t>
            </a:r>
            <a:endParaRPr lang="fr-FR" sz="1200" b="1" dirty="0"/>
          </a:p>
          <a:p>
            <a:pPr>
              <a:tabLst>
                <a:tab pos="809625" algn="l"/>
              </a:tabLst>
            </a:pPr>
            <a:r>
              <a:rPr lang="fr-FR" sz="1200" b="1" dirty="0"/>
              <a:t>Rayon d’action : </a:t>
            </a:r>
            <a:r>
              <a:rPr lang="fr-FR" sz="1200" dirty="0"/>
              <a:t>724 km</a:t>
            </a:r>
          </a:p>
          <a:p>
            <a:pPr>
              <a:tabLst>
                <a:tab pos="809625" algn="l"/>
              </a:tabLst>
            </a:pPr>
            <a:r>
              <a:rPr lang="fr-FR" sz="1200" b="1" dirty="0"/>
              <a:t>Plafond : </a:t>
            </a:r>
            <a:r>
              <a:rPr lang="fr-FR" sz="1200" dirty="0"/>
              <a:t>11 125 m</a:t>
            </a:r>
          </a:p>
          <a:p>
            <a:pPr>
              <a:tabLst>
                <a:tab pos="809625" algn="l"/>
              </a:tabLst>
            </a:pPr>
            <a:r>
              <a:rPr lang="fr-FR" sz="1200" b="1" dirty="0"/>
              <a:t>Production 1939-1945 : </a:t>
            </a:r>
            <a:r>
              <a:rPr lang="fr-FR" sz="1200" dirty="0"/>
              <a:t>environ 13 000</a:t>
            </a:r>
          </a:p>
        </p:txBody>
      </p:sp>
      <p:pic>
        <p:nvPicPr>
          <p:cNvPr id="24" name="Image 23">
            <a:extLst>
              <a:ext uri="{FF2B5EF4-FFF2-40B4-BE49-F238E27FC236}">
                <a16:creationId xmlns:a16="http://schemas.microsoft.com/office/drawing/2014/main" id="{CC9484C8-958B-145C-D560-88A626856B7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62009" y="1116008"/>
            <a:ext cx="617093" cy="307567"/>
          </a:xfrm>
          <a:prstGeom prst="rect">
            <a:avLst/>
          </a:prstGeom>
        </p:spPr>
      </p:pic>
      <p:sp>
        <p:nvSpPr>
          <p:cNvPr id="25" name="ZoneTexte 24">
            <a:extLst>
              <a:ext uri="{FF2B5EF4-FFF2-40B4-BE49-F238E27FC236}">
                <a16:creationId xmlns:a16="http://schemas.microsoft.com/office/drawing/2014/main" id="{4197169C-1DA6-ED2F-5437-9C9E568A7368}"/>
              </a:ext>
            </a:extLst>
          </p:cNvPr>
          <p:cNvSpPr txBox="1"/>
          <p:nvPr/>
        </p:nvSpPr>
        <p:spPr>
          <a:xfrm>
            <a:off x="6282929" y="3256396"/>
            <a:ext cx="3624259" cy="1246495"/>
          </a:xfrm>
          <a:prstGeom prst="rect">
            <a:avLst/>
          </a:prstGeom>
          <a:noFill/>
        </p:spPr>
        <p:txBody>
          <a:bodyPr wrap="square" rtlCol="0">
            <a:spAutoFit/>
          </a:bodyPr>
          <a:lstStyle/>
          <a:p>
            <a:r>
              <a:rPr lang="fr-FR" sz="1400" b="1" dirty="0">
                <a:solidFill>
                  <a:srgbClr val="FF0000"/>
                </a:solidFill>
              </a:rPr>
              <a:t>Mitsubishi A6M « ZERO » </a:t>
            </a:r>
            <a:r>
              <a:rPr lang="fr-FR" sz="1200" dirty="0"/>
              <a:t>(1939-1945)</a:t>
            </a:r>
          </a:p>
          <a:p>
            <a:r>
              <a:rPr lang="fr-FR" sz="1300" b="1" dirty="0"/>
              <a:t>Fo</a:t>
            </a:r>
            <a:r>
              <a:rPr lang="fr-FR" sz="1200" b="1" dirty="0"/>
              <a:t>nction(s) : </a:t>
            </a:r>
            <a:r>
              <a:rPr lang="fr-FR" sz="1200" dirty="0"/>
              <a:t>chasseur-bombardier</a:t>
            </a:r>
          </a:p>
          <a:p>
            <a:pPr>
              <a:tabLst>
                <a:tab pos="809625" algn="l"/>
              </a:tabLst>
            </a:pPr>
            <a:r>
              <a:rPr lang="fr-FR" sz="1200" b="1" dirty="0"/>
              <a:t>Vitesse max : </a:t>
            </a:r>
            <a:r>
              <a:rPr lang="fr-FR" sz="1200" dirty="0"/>
              <a:t>561 km/h</a:t>
            </a:r>
            <a:endParaRPr lang="fr-FR" sz="1200" b="1" dirty="0"/>
          </a:p>
          <a:p>
            <a:pPr>
              <a:tabLst>
                <a:tab pos="809625" algn="l"/>
              </a:tabLst>
            </a:pPr>
            <a:r>
              <a:rPr lang="fr-FR" sz="1200" b="1" dirty="0"/>
              <a:t>Rayon d’action : </a:t>
            </a:r>
            <a:r>
              <a:rPr lang="fr-FR" sz="1200" dirty="0"/>
              <a:t>3 105 km</a:t>
            </a:r>
          </a:p>
          <a:p>
            <a:pPr>
              <a:tabLst>
                <a:tab pos="809625" algn="l"/>
              </a:tabLst>
            </a:pPr>
            <a:r>
              <a:rPr lang="fr-FR" sz="1200" b="1" dirty="0"/>
              <a:t>Plafond : </a:t>
            </a:r>
            <a:r>
              <a:rPr lang="fr-FR" sz="1200" dirty="0"/>
              <a:t>10 000 m</a:t>
            </a:r>
          </a:p>
          <a:p>
            <a:pPr>
              <a:tabLst>
                <a:tab pos="809625" algn="l"/>
              </a:tabLst>
            </a:pPr>
            <a:r>
              <a:rPr lang="fr-FR" sz="1200" b="1" dirty="0"/>
              <a:t>Production 1939-1945 : </a:t>
            </a:r>
            <a:r>
              <a:rPr lang="fr-FR" sz="1200" dirty="0"/>
              <a:t>environ 10 500</a:t>
            </a:r>
          </a:p>
        </p:txBody>
      </p:sp>
      <p:pic>
        <p:nvPicPr>
          <p:cNvPr id="5" name="Image 4">
            <a:extLst>
              <a:ext uri="{FF2B5EF4-FFF2-40B4-BE49-F238E27FC236}">
                <a16:creationId xmlns:a16="http://schemas.microsoft.com/office/drawing/2014/main" id="{F940A3FA-4DD9-9CB3-41BC-867FF448B56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01822" y="3326297"/>
            <a:ext cx="560119" cy="372622"/>
          </a:xfrm>
          <a:prstGeom prst="rect">
            <a:avLst/>
          </a:prstGeom>
        </p:spPr>
      </p:pic>
      <p:pic>
        <p:nvPicPr>
          <p:cNvPr id="27" name="Image 26">
            <a:extLst>
              <a:ext uri="{FF2B5EF4-FFF2-40B4-BE49-F238E27FC236}">
                <a16:creationId xmlns:a16="http://schemas.microsoft.com/office/drawing/2014/main" id="{AB98111F-AA0C-CB15-DC58-363A5325A1B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13091" y="4208518"/>
            <a:ext cx="3118761" cy="2202136"/>
          </a:xfrm>
          <a:prstGeom prst="rect">
            <a:avLst/>
          </a:prstGeom>
        </p:spPr>
      </p:pic>
      <p:sp>
        <p:nvSpPr>
          <p:cNvPr id="28" name="ZoneTexte 27">
            <a:extLst>
              <a:ext uri="{FF2B5EF4-FFF2-40B4-BE49-F238E27FC236}">
                <a16:creationId xmlns:a16="http://schemas.microsoft.com/office/drawing/2014/main" id="{220A6091-8044-68EF-8F8C-CF43D104E59C}"/>
              </a:ext>
            </a:extLst>
          </p:cNvPr>
          <p:cNvSpPr txBox="1"/>
          <p:nvPr/>
        </p:nvSpPr>
        <p:spPr>
          <a:xfrm>
            <a:off x="6282928" y="4404681"/>
            <a:ext cx="3624259" cy="1415772"/>
          </a:xfrm>
          <a:prstGeom prst="rect">
            <a:avLst/>
          </a:prstGeom>
          <a:noFill/>
        </p:spPr>
        <p:txBody>
          <a:bodyPr wrap="square" rtlCol="0">
            <a:spAutoFit/>
          </a:bodyPr>
          <a:lstStyle/>
          <a:p>
            <a:r>
              <a:rPr lang="fr-FR" sz="1400" b="1" dirty="0">
                <a:solidFill>
                  <a:srgbClr val="FF0000"/>
                </a:solidFill>
              </a:rPr>
              <a:t>Boeing B-29 </a:t>
            </a:r>
            <a:r>
              <a:rPr lang="fr-FR" sz="1400" b="1" dirty="0" err="1">
                <a:solidFill>
                  <a:srgbClr val="FF0000"/>
                </a:solidFill>
              </a:rPr>
              <a:t>Superfortress</a:t>
            </a:r>
            <a:r>
              <a:rPr lang="fr-FR" sz="1400" b="1" dirty="0">
                <a:solidFill>
                  <a:srgbClr val="FF0000"/>
                </a:solidFill>
              </a:rPr>
              <a:t> </a:t>
            </a:r>
            <a:r>
              <a:rPr lang="fr-FR" sz="1200" dirty="0"/>
              <a:t>(1942-1960)</a:t>
            </a:r>
          </a:p>
          <a:p>
            <a:r>
              <a:rPr lang="fr-FR" sz="1200" b="1" dirty="0"/>
              <a:t>Fonction(s) : </a:t>
            </a:r>
            <a:r>
              <a:rPr lang="fr-FR" sz="1200" dirty="0"/>
              <a:t>bombardier lourd</a:t>
            </a:r>
          </a:p>
          <a:p>
            <a:r>
              <a:rPr lang="fr-FR" sz="1200" b="1" dirty="0"/>
              <a:t>Équipage : </a:t>
            </a:r>
            <a:r>
              <a:rPr lang="fr-FR" sz="1200" dirty="0"/>
              <a:t>11</a:t>
            </a:r>
          </a:p>
          <a:p>
            <a:pPr>
              <a:tabLst>
                <a:tab pos="809625" algn="l"/>
              </a:tabLst>
            </a:pPr>
            <a:r>
              <a:rPr lang="fr-FR" sz="1200" b="1" dirty="0"/>
              <a:t>Vitesse max : </a:t>
            </a:r>
            <a:r>
              <a:rPr lang="fr-FR" sz="1200" dirty="0"/>
              <a:t>574 km/h</a:t>
            </a:r>
          </a:p>
          <a:p>
            <a:pPr>
              <a:tabLst>
                <a:tab pos="809625" algn="l"/>
              </a:tabLst>
            </a:pPr>
            <a:r>
              <a:rPr lang="fr-FR" sz="1200" b="1" dirty="0"/>
              <a:t>Plafond : </a:t>
            </a:r>
            <a:r>
              <a:rPr lang="fr-FR" sz="1200" dirty="0"/>
              <a:t>10 200 m</a:t>
            </a:r>
          </a:p>
          <a:p>
            <a:pPr>
              <a:tabLst>
                <a:tab pos="809625" algn="l"/>
              </a:tabLst>
            </a:pPr>
            <a:r>
              <a:rPr lang="fr-FR" sz="1200" b="1" dirty="0"/>
              <a:t>Rayon d’action : </a:t>
            </a:r>
            <a:r>
              <a:rPr lang="fr-FR" sz="1200" dirty="0"/>
              <a:t>9 000 km</a:t>
            </a:r>
          </a:p>
          <a:p>
            <a:pPr>
              <a:tabLst>
                <a:tab pos="809625" algn="l"/>
              </a:tabLst>
            </a:pPr>
            <a:r>
              <a:rPr lang="fr-FR" sz="1200" b="1" dirty="0"/>
              <a:t>Production 1939-1945 : </a:t>
            </a:r>
            <a:r>
              <a:rPr lang="fr-FR" sz="1200" dirty="0"/>
              <a:t>environ 4 000</a:t>
            </a:r>
          </a:p>
        </p:txBody>
      </p:sp>
      <p:cxnSp>
        <p:nvCxnSpPr>
          <p:cNvPr id="29" name="Connecteur droit avec flèche 28">
            <a:extLst>
              <a:ext uri="{FF2B5EF4-FFF2-40B4-BE49-F238E27FC236}">
                <a16:creationId xmlns:a16="http://schemas.microsoft.com/office/drawing/2014/main" id="{60D8B502-D457-7B33-7D7A-A3CB30C27A88}"/>
              </a:ext>
            </a:extLst>
          </p:cNvPr>
          <p:cNvCxnSpPr>
            <a:cxnSpLocks/>
          </p:cNvCxnSpPr>
          <p:nvPr/>
        </p:nvCxnSpPr>
        <p:spPr>
          <a:xfrm>
            <a:off x="7744114" y="5753778"/>
            <a:ext cx="0" cy="2580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8C146B96-6EB9-40B1-0076-0395755472E3}"/>
              </a:ext>
            </a:extLst>
          </p:cNvPr>
          <p:cNvSpPr txBox="1"/>
          <p:nvPr/>
        </p:nvSpPr>
        <p:spPr>
          <a:xfrm>
            <a:off x="6399090" y="5990913"/>
            <a:ext cx="2945984" cy="492443"/>
          </a:xfrm>
          <a:prstGeom prst="rect">
            <a:avLst/>
          </a:prstGeom>
          <a:noFill/>
        </p:spPr>
        <p:txBody>
          <a:bodyPr wrap="square">
            <a:spAutoFit/>
          </a:bodyPr>
          <a:lstStyle/>
          <a:p>
            <a:pPr algn="ctr"/>
            <a:r>
              <a:rPr lang="fr-FR" sz="1300" dirty="0">
                <a:solidFill>
                  <a:srgbClr val="0070C0"/>
                </a:solidFill>
              </a:rPr>
              <a:t>a servi notamment à larguer les bombes nucléaires sur le Japon (1945).</a:t>
            </a:r>
          </a:p>
        </p:txBody>
      </p:sp>
      <p:sp>
        <p:nvSpPr>
          <p:cNvPr id="35" name="ZoneTexte 34">
            <a:extLst>
              <a:ext uri="{FF2B5EF4-FFF2-40B4-BE49-F238E27FC236}">
                <a16:creationId xmlns:a16="http://schemas.microsoft.com/office/drawing/2014/main" id="{5625443D-6AA7-041F-62B9-AF472B104AF6}"/>
              </a:ext>
            </a:extLst>
          </p:cNvPr>
          <p:cNvSpPr txBox="1"/>
          <p:nvPr/>
        </p:nvSpPr>
        <p:spPr>
          <a:xfrm>
            <a:off x="8501584" y="3636837"/>
            <a:ext cx="1809853" cy="492443"/>
          </a:xfrm>
          <a:prstGeom prst="rect">
            <a:avLst/>
          </a:prstGeom>
          <a:noFill/>
        </p:spPr>
        <p:txBody>
          <a:bodyPr wrap="square">
            <a:spAutoFit/>
          </a:bodyPr>
          <a:lstStyle/>
          <a:p>
            <a:pPr algn="ctr"/>
            <a:r>
              <a:rPr lang="fr-FR" sz="1300" dirty="0">
                <a:solidFill>
                  <a:srgbClr val="0070C0"/>
                </a:solidFill>
              </a:rPr>
              <a:t>a participé à l’attaque sur Pearl Harbor (1941).</a:t>
            </a:r>
          </a:p>
        </p:txBody>
      </p:sp>
      <p:sp>
        <p:nvSpPr>
          <p:cNvPr id="36" name="ZoneTexte 35">
            <a:extLst>
              <a:ext uri="{FF2B5EF4-FFF2-40B4-BE49-F238E27FC236}">
                <a16:creationId xmlns:a16="http://schemas.microsoft.com/office/drawing/2014/main" id="{2E5048EA-93C1-65FD-CE6F-40BBFEA5609E}"/>
              </a:ext>
            </a:extLst>
          </p:cNvPr>
          <p:cNvSpPr txBox="1"/>
          <p:nvPr/>
        </p:nvSpPr>
        <p:spPr>
          <a:xfrm>
            <a:off x="8015519" y="1432154"/>
            <a:ext cx="1951505" cy="492443"/>
          </a:xfrm>
          <a:prstGeom prst="rect">
            <a:avLst/>
          </a:prstGeom>
          <a:noFill/>
        </p:spPr>
        <p:txBody>
          <a:bodyPr wrap="square">
            <a:spAutoFit/>
          </a:bodyPr>
          <a:lstStyle/>
          <a:p>
            <a:pPr algn="ctr"/>
            <a:r>
              <a:rPr lang="fr-FR" sz="1300" dirty="0">
                <a:solidFill>
                  <a:srgbClr val="0070C0"/>
                </a:solidFill>
              </a:rPr>
              <a:t>a participé la Bataille d’Angleterre (1940-1941).</a:t>
            </a:r>
          </a:p>
        </p:txBody>
      </p:sp>
      <p:sp>
        <p:nvSpPr>
          <p:cNvPr id="37" name="ZoneTexte 36">
            <a:extLst>
              <a:ext uri="{FF2B5EF4-FFF2-40B4-BE49-F238E27FC236}">
                <a16:creationId xmlns:a16="http://schemas.microsoft.com/office/drawing/2014/main" id="{FC27CA2D-CCF7-2629-DD66-57695F97DACE}"/>
              </a:ext>
            </a:extLst>
          </p:cNvPr>
          <p:cNvSpPr txBox="1"/>
          <p:nvPr/>
        </p:nvSpPr>
        <p:spPr>
          <a:xfrm>
            <a:off x="8616708" y="2724216"/>
            <a:ext cx="1976278" cy="492443"/>
          </a:xfrm>
          <a:prstGeom prst="rect">
            <a:avLst/>
          </a:prstGeom>
          <a:noFill/>
        </p:spPr>
        <p:txBody>
          <a:bodyPr wrap="square">
            <a:spAutoFit/>
          </a:bodyPr>
          <a:lstStyle/>
          <a:p>
            <a:pPr algn="ctr"/>
            <a:r>
              <a:rPr lang="fr-FR" sz="1300" dirty="0">
                <a:solidFill>
                  <a:srgbClr val="0070C0"/>
                </a:solidFill>
              </a:rPr>
              <a:t>a participé la Bataille d’Angleterre (1940-1941).</a:t>
            </a:r>
          </a:p>
        </p:txBody>
      </p:sp>
      <p:sp>
        <p:nvSpPr>
          <p:cNvPr id="38" name="ZoneTexte 37">
            <a:extLst>
              <a:ext uri="{FF2B5EF4-FFF2-40B4-BE49-F238E27FC236}">
                <a16:creationId xmlns:a16="http://schemas.microsoft.com/office/drawing/2014/main" id="{E394E6B6-A012-2363-5902-824EF3E31C2E}"/>
              </a:ext>
            </a:extLst>
          </p:cNvPr>
          <p:cNvSpPr txBox="1"/>
          <p:nvPr/>
        </p:nvSpPr>
        <p:spPr>
          <a:xfrm>
            <a:off x="3070476" y="2411912"/>
            <a:ext cx="3192150" cy="1231106"/>
          </a:xfrm>
          <a:prstGeom prst="rect">
            <a:avLst/>
          </a:prstGeom>
          <a:noFill/>
        </p:spPr>
        <p:txBody>
          <a:bodyPr wrap="square" rtlCol="0">
            <a:spAutoFit/>
          </a:bodyPr>
          <a:lstStyle/>
          <a:p>
            <a:r>
              <a:rPr lang="fr-FR" sz="1400" b="1" dirty="0">
                <a:solidFill>
                  <a:srgbClr val="FF0000"/>
                </a:solidFill>
              </a:rPr>
              <a:t>Voisin III </a:t>
            </a:r>
            <a:r>
              <a:rPr lang="fr-FR" sz="1200" dirty="0"/>
              <a:t>(1914-1918)</a:t>
            </a:r>
          </a:p>
          <a:p>
            <a:r>
              <a:rPr lang="fr-FR" sz="1200" b="1" dirty="0"/>
              <a:t>Fonction(s) : </a:t>
            </a:r>
            <a:r>
              <a:rPr lang="fr-FR" sz="1200" dirty="0"/>
              <a:t>bombardement, attaque au sol</a:t>
            </a:r>
          </a:p>
          <a:p>
            <a:pPr>
              <a:tabLst>
                <a:tab pos="809625" algn="l"/>
              </a:tabLst>
            </a:pPr>
            <a:r>
              <a:rPr lang="fr-FR" sz="1200" b="1" dirty="0"/>
              <a:t>Vitesse max : </a:t>
            </a:r>
            <a:r>
              <a:rPr lang="fr-FR" sz="1200" dirty="0"/>
              <a:t>110 km/h</a:t>
            </a:r>
            <a:endParaRPr lang="fr-FR" sz="1200" b="1" dirty="0"/>
          </a:p>
          <a:p>
            <a:pPr>
              <a:tabLst>
                <a:tab pos="809625" algn="l"/>
              </a:tabLst>
            </a:pPr>
            <a:r>
              <a:rPr lang="fr-FR" sz="1200" b="1" dirty="0"/>
              <a:t>Rayon d’action : </a:t>
            </a:r>
            <a:r>
              <a:rPr lang="fr-FR" sz="1200" dirty="0"/>
              <a:t>200 km</a:t>
            </a:r>
          </a:p>
          <a:p>
            <a:pPr>
              <a:tabLst>
                <a:tab pos="809625" algn="l"/>
              </a:tabLst>
            </a:pPr>
            <a:r>
              <a:rPr lang="fr-FR" sz="1200" b="1" dirty="0"/>
              <a:t>Plafond : </a:t>
            </a:r>
            <a:r>
              <a:rPr lang="fr-FR" sz="1200" dirty="0"/>
              <a:t>3 350 à 6 000 m</a:t>
            </a:r>
          </a:p>
          <a:p>
            <a:pPr>
              <a:tabLst>
                <a:tab pos="809625" algn="l"/>
              </a:tabLst>
            </a:pPr>
            <a:r>
              <a:rPr lang="fr-FR" sz="1200" b="1" dirty="0"/>
              <a:t>Production 1914-1918 : </a:t>
            </a:r>
            <a:r>
              <a:rPr lang="fr-FR" sz="1200" dirty="0"/>
              <a:t>?</a:t>
            </a:r>
          </a:p>
        </p:txBody>
      </p:sp>
      <p:pic>
        <p:nvPicPr>
          <p:cNvPr id="39" name="Image 38">
            <a:extLst>
              <a:ext uri="{FF2B5EF4-FFF2-40B4-BE49-F238E27FC236}">
                <a16:creationId xmlns:a16="http://schemas.microsoft.com/office/drawing/2014/main" id="{AA962BAB-B131-C91A-3BEE-7D764664AF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88856" y="1891594"/>
            <a:ext cx="560119" cy="370248"/>
          </a:xfrm>
          <a:prstGeom prst="rect">
            <a:avLst/>
          </a:prstGeom>
        </p:spPr>
      </p:pic>
      <p:sp>
        <p:nvSpPr>
          <p:cNvPr id="40" name="ZoneTexte 39">
            <a:extLst>
              <a:ext uri="{FF2B5EF4-FFF2-40B4-BE49-F238E27FC236}">
                <a16:creationId xmlns:a16="http://schemas.microsoft.com/office/drawing/2014/main" id="{74A4E62B-4BAB-BABA-BBDD-6E2AB21E27E9}"/>
              </a:ext>
            </a:extLst>
          </p:cNvPr>
          <p:cNvSpPr txBox="1"/>
          <p:nvPr/>
        </p:nvSpPr>
        <p:spPr>
          <a:xfrm>
            <a:off x="349241" y="3491190"/>
            <a:ext cx="5580136" cy="292388"/>
          </a:xfrm>
          <a:prstGeom prst="rect">
            <a:avLst/>
          </a:prstGeom>
          <a:noFill/>
        </p:spPr>
        <p:txBody>
          <a:bodyPr wrap="square">
            <a:spAutoFit/>
          </a:bodyPr>
          <a:lstStyle/>
          <a:p>
            <a:pPr algn="ctr"/>
            <a:r>
              <a:rPr lang="fr-FR" sz="1300" dirty="0">
                <a:solidFill>
                  <a:srgbClr val="0070C0"/>
                </a:solidFill>
              </a:rPr>
              <a:t>premier avion à remporter une victoire aérienne en abattant un avion ennemi.</a:t>
            </a:r>
          </a:p>
        </p:txBody>
      </p:sp>
      <p:sp>
        <p:nvSpPr>
          <p:cNvPr id="41" name="ZoneTexte 40">
            <a:extLst>
              <a:ext uri="{FF2B5EF4-FFF2-40B4-BE49-F238E27FC236}">
                <a16:creationId xmlns:a16="http://schemas.microsoft.com/office/drawing/2014/main" id="{7EAB33A1-429D-5595-013F-C831D93FCA81}"/>
              </a:ext>
            </a:extLst>
          </p:cNvPr>
          <p:cNvSpPr txBox="1"/>
          <p:nvPr/>
        </p:nvSpPr>
        <p:spPr>
          <a:xfrm>
            <a:off x="2353785" y="3701462"/>
            <a:ext cx="3624259" cy="1323439"/>
          </a:xfrm>
          <a:prstGeom prst="rect">
            <a:avLst/>
          </a:prstGeom>
          <a:noFill/>
        </p:spPr>
        <p:txBody>
          <a:bodyPr wrap="square" rtlCol="0">
            <a:spAutoFit/>
          </a:bodyPr>
          <a:lstStyle/>
          <a:p>
            <a:r>
              <a:rPr lang="fr-FR" sz="1400" b="1" dirty="0">
                <a:solidFill>
                  <a:srgbClr val="FF0000"/>
                </a:solidFill>
              </a:rPr>
              <a:t>Vickers F.B.5 </a:t>
            </a:r>
            <a:r>
              <a:rPr lang="fr-FR" sz="1200" dirty="0"/>
              <a:t>(1914-1916)</a:t>
            </a:r>
          </a:p>
          <a:p>
            <a:r>
              <a:rPr lang="fr-FR" sz="1300" b="1" dirty="0"/>
              <a:t>Fonction(s) : </a:t>
            </a:r>
            <a:r>
              <a:rPr lang="fr-FR" sz="1300" dirty="0"/>
              <a:t>chasseur</a:t>
            </a:r>
          </a:p>
          <a:p>
            <a:pPr>
              <a:tabLst>
                <a:tab pos="809625" algn="l"/>
              </a:tabLst>
            </a:pPr>
            <a:r>
              <a:rPr lang="fr-FR" sz="1300" b="1" dirty="0"/>
              <a:t>Vitesse max : </a:t>
            </a:r>
            <a:r>
              <a:rPr lang="fr-FR" sz="1300" dirty="0"/>
              <a:t>113 km/h</a:t>
            </a:r>
            <a:endParaRPr lang="fr-FR" sz="1300" b="1" dirty="0"/>
          </a:p>
          <a:p>
            <a:pPr>
              <a:tabLst>
                <a:tab pos="809625" algn="l"/>
              </a:tabLst>
            </a:pPr>
            <a:r>
              <a:rPr lang="fr-FR" sz="1300" b="1" dirty="0"/>
              <a:t>Rayon d’action : </a:t>
            </a:r>
            <a:r>
              <a:rPr lang="fr-FR" sz="1300" dirty="0"/>
              <a:t>400 km</a:t>
            </a:r>
          </a:p>
          <a:p>
            <a:pPr>
              <a:tabLst>
                <a:tab pos="809625" algn="l"/>
              </a:tabLst>
            </a:pPr>
            <a:r>
              <a:rPr lang="fr-FR" sz="1400" b="1" dirty="0"/>
              <a:t>Plafond : </a:t>
            </a:r>
            <a:r>
              <a:rPr lang="fr-FR" sz="1400" dirty="0"/>
              <a:t>2 750 m</a:t>
            </a:r>
          </a:p>
          <a:p>
            <a:pPr>
              <a:tabLst>
                <a:tab pos="809625" algn="l"/>
              </a:tabLst>
            </a:pPr>
            <a:r>
              <a:rPr lang="fr-FR" sz="1300" b="1" dirty="0"/>
              <a:t>Production 1914-1918 : </a:t>
            </a:r>
            <a:r>
              <a:rPr lang="fr-FR" sz="1300" dirty="0"/>
              <a:t>?</a:t>
            </a:r>
          </a:p>
        </p:txBody>
      </p:sp>
      <p:sp>
        <p:nvSpPr>
          <p:cNvPr id="42" name="ZoneTexte 41">
            <a:extLst>
              <a:ext uri="{FF2B5EF4-FFF2-40B4-BE49-F238E27FC236}">
                <a16:creationId xmlns:a16="http://schemas.microsoft.com/office/drawing/2014/main" id="{F4005F18-B0AD-1D23-81FB-ED4AA5B1ECE8}"/>
              </a:ext>
            </a:extLst>
          </p:cNvPr>
          <p:cNvSpPr txBox="1"/>
          <p:nvPr/>
        </p:nvSpPr>
        <p:spPr>
          <a:xfrm>
            <a:off x="4212096" y="4121383"/>
            <a:ext cx="1726831" cy="492443"/>
          </a:xfrm>
          <a:prstGeom prst="rect">
            <a:avLst/>
          </a:prstGeom>
          <a:noFill/>
        </p:spPr>
        <p:txBody>
          <a:bodyPr wrap="square">
            <a:spAutoFit/>
          </a:bodyPr>
          <a:lstStyle/>
          <a:p>
            <a:pPr algn="ctr"/>
            <a:r>
              <a:rPr lang="fr-FR" sz="1300" dirty="0">
                <a:solidFill>
                  <a:srgbClr val="0070C0"/>
                </a:solidFill>
              </a:rPr>
              <a:t>premier avion chasseur au monde.</a:t>
            </a:r>
          </a:p>
        </p:txBody>
      </p:sp>
      <p:pic>
        <p:nvPicPr>
          <p:cNvPr id="43" name="Image 42">
            <a:extLst>
              <a:ext uri="{FF2B5EF4-FFF2-40B4-BE49-F238E27FC236}">
                <a16:creationId xmlns:a16="http://schemas.microsoft.com/office/drawing/2014/main" id="{4F5B4835-DE86-C03E-EABF-55880207E02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06761" y="3752883"/>
            <a:ext cx="617093" cy="307567"/>
          </a:xfrm>
          <a:prstGeom prst="rect">
            <a:avLst/>
          </a:prstGeom>
        </p:spPr>
      </p:pic>
      <p:pic>
        <p:nvPicPr>
          <p:cNvPr id="44" name="Image 43">
            <a:extLst>
              <a:ext uri="{FF2B5EF4-FFF2-40B4-BE49-F238E27FC236}">
                <a16:creationId xmlns:a16="http://schemas.microsoft.com/office/drawing/2014/main" id="{1C9EF240-6CC5-6624-B42E-8AF3BB62AD0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85409" y="2970438"/>
            <a:ext cx="617092" cy="410523"/>
          </a:xfrm>
          <a:prstGeom prst="rect">
            <a:avLst/>
          </a:prstGeom>
        </p:spPr>
      </p:pic>
      <p:sp>
        <p:nvSpPr>
          <p:cNvPr id="45" name="ZoneTexte 44">
            <a:extLst>
              <a:ext uri="{FF2B5EF4-FFF2-40B4-BE49-F238E27FC236}">
                <a16:creationId xmlns:a16="http://schemas.microsoft.com/office/drawing/2014/main" id="{D151F22C-45E3-55EC-707A-47EC6E55187F}"/>
              </a:ext>
            </a:extLst>
          </p:cNvPr>
          <p:cNvSpPr txBox="1"/>
          <p:nvPr/>
        </p:nvSpPr>
        <p:spPr>
          <a:xfrm>
            <a:off x="220300" y="6231494"/>
            <a:ext cx="6013437" cy="292388"/>
          </a:xfrm>
          <a:prstGeom prst="rect">
            <a:avLst/>
          </a:prstGeom>
          <a:noFill/>
        </p:spPr>
        <p:txBody>
          <a:bodyPr wrap="square">
            <a:spAutoFit/>
          </a:bodyPr>
          <a:lstStyle/>
          <a:p>
            <a:pPr algn="ctr"/>
            <a:r>
              <a:rPr lang="fr-FR" sz="1300" dirty="0">
                <a:solidFill>
                  <a:srgbClr val="0070C0"/>
                </a:solidFill>
              </a:rPr>
              <a:t>premier avion bénéficiant de la synchronisation de l’hélice avec les tirs de mitrailleuse.</a:t>
            </a:r>
          </a:p>
        </p:txBody>
      </p:sp>
      <p:pic>
        <p:nvPicPr>
          <p:cNvPr id="49" name="Image 48">
            <a:extLst>
              <a:ext uri="{FF2B5EF4-FFF2-40B4-BE49-F238E27FC236}">
                <a16:creationId xmlns:a16="http://schemas.microsoft.com/office/drawing/2014/main" id="{C4B47D6A-1238-F34B-8C29-E717EBF6EC8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45002" y="4862856"/>
            <a:ext cx="2721234" cy="1354169"/>
          </a:xfrm>
          <a:prstGeom prst="rect">
            <a:avLst/>
          </a:prstGeom>
        </p:spPr>
      </p:pic>
      <p:sp>
        <p:nvSpPr>
          <p:cNvPr id="50" name="ZoneTexte 49">
            <a:extLst>
              <a:ext uri="{FF2B5EF4-FFF2-40B4-BE49-F238E27FC236}">
                <a16:creationId xmlns:a16="http://schemas.microsoft.com/office/drawing/2014/main" id="{B7C7474C-4182-794B-A190-3CFCD7521830}"/>
              </a:ext>
            </a:extLst>
          </p:cNvPr>
          <p:cNvSpPr txBox="1"/>
          <p:nvPr/>
        </p:nvSpPr>
        <p:spPr>
          <a:xfrm>
            <a:off x="3088855" y="4991012"/>
            <a:ext cx="3144879" cy="1323439"/>
          </a:xfrm>
          <a:prstGeom prst="rect">
            <a:avLst/>
          </a:prstGeom>
          <a:noFill/>
        </p:spPr>
        <p:txBody>
          <a:bodyPr wrap="square" rtlCol="0">
            <a:spAutoFit/>
          </a:bodyPr>
          <a:lstStyle/>
          <a:p>
            <a:r>
              <a:rPr lang="fr-FR" sz="1400" b="1" dirty="0">
                <a:solidFill>
                  <a:srgbClr val="FF0000"/>
                </a:solidFill>
              </a:rPr>
              <a:t>Fokker E.III </a:t>
            </a:r>
            <a:r>
              <a:rPr lang="fr-FR" sz="1400" b="1" i="1" dirty="0" err="1">
                <a:solidFill>
                  <a:srgbClr val="FF0000"/>
                </a:solidFill>
              </a:rPr>
              <a:t>Eindecker</a:t>
            </a:r>
            <a:r>
              <a:rPr lang="fr-FR" sz="1400" b="1" dirty="0">
                <a:solidFill>
                  <a:srgbClr val="FF0000"/>
                </a:solidFill>
              </a:rPr>
              <a:t> </a:t>
            </a:r>
            <a:r>
              <a:rPr lang="fr-FR" sz="1200" dirty="0"/>
              <a:t>(1913-1916)</a:t>
            </a:r>
          </a:p>
          <a:p>
            <a:r>
              <a:rPr lang="fr-FR" sz="1300" b="1" dirty="0"/>
              <a:t>Fonction(s) : </a:t>
            </a:r>
            <a:r>
              <a:rPr lang="fr-FR" sz="1300" dirty="0"/>
              <a:t>chasseur</a:t>
            </a:r>
          </a:p>
          <a:p>
            <a:pPr>
              <a:tabLst>
                <a:tab pos="809625" algn="l"/>
              </a:tabLst>
            </a:pPr>
            <a:r>
              <a:rPr lang="fr-FR" sz="1300" b="1" dirty="0"/>
              <a:t>Vitesse max : </a:t>
            </a:r>
            <a:r>
              <a:rPr lang="fr-FR" sz="1300" dirty="0"/>
              <a:t>140 km/h</a:t>
            </a:r>
            <a:endParaRPr lang="fr-FR" sz="1300" b="1" dirty="0"/>
          </a:p>
          <a:p>
            <a:pPr>
              <a:tabLst>
                <a:tab pos="809625" algn="l"/>
              </a:tabLst>
            </a:pPr>
            <a:r>
              <a:rPr lang="fr-FR" sz="1300" b="1" dirty="0"/>
              <a:t>Rayon d’action : </a:t>
            </a:r>
            <a:r>
              <a:rPr lang="fr-FR" sz="1300" dirty="0"/>
              <a:t>360 km</a:t>
            </a:r>
          </a:p>
          <a:p>
            <a:pPr>
              <a:tabLst>
                <a:tab pos="809625" algn="l"/>
              </a:tabLst>
            </a:pPr>
            <a:r>
              <a:rPr lang="fr-FR" sz="1400" b="1" dirty="0"/>
              <a:t>Plafond : </a:t>
            </a:r>
            <a:r>
              <a:rPr lang="fr-FR" sz="1400" dirty="0"/>
              <a:t>4 100 m</a:t>
            </a:r>
          </a:p>
          <a:p>
            <a:pPr>
              <a:tabLst>
                <a:tab pos="809625" algn="l"/>
              </a:tabLst>
            </a:pPr>
            <a:r>
              <a:rPr lang="fr-FR" sz="1300" b="1" dirty="0"/>
              <a:t>Production 1914-1918 : </a:t>
            </a:r>
            <a:r>
              <a:rPr lang="fr-FR" sz="1300" dirty="0"/>
              <a:t>421 en 4 modèles.</a:t>
            </a:r>
          </a:p>
        </p:txBody>
      </p:sp>
      <p:pic>
        <p:nvPicPr>
          <p:cNvPr id="51" name="Image 50">
            <a:extLst>
              <a:ext uri="{FF2B5EF4-FFF2-40B4-BE49-F238E27FC236}">
                <a16:creationId xmlns:a16="http://schemas.microsoft.com/office/drawing/2014/main" id="{A3F10AA4-6AAB-25A6-FBE3-67F3D13522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29479" y="5033747"/>
            <a:ext cx="560119" cy="370248"/>
          </a:xfrm>
          <a:prstGeom prst="rect">
            <a:avLst/>
          </a:prstGeom>
        </p:spPr>
      </p:pic>
      <p:sp>
        <p:nvSpPr>
          <p:cNvPr id="4" name="ZoneTexte 3">
            <a:extLst>
              <a:ext uri="{FF2B5EF4-FFF2-40B4-BE49-F238E27FC236}">
                <a16:creationId xmlns:a16="http://schemas.microsoft.com/office/drawing/2014/main" id="{55991B67-F3D8-B2A7-1D42-AB5AA813C460}"/>
              </a:ext>
            </a:extLst>
          </p:cNvPr>
          <p:cNvSpPr txBox="1"/>
          <p:nvPr/>
        </p:nvSpPr>
        <p:spPr>
          <a:xfrm>
            <a:off x="213710" y="6529473"/>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spTree>
    <p:extLst>
      <p:ext uri="{BB962C8B-B14F-4D97-AF65-F5344CB8AC3E}">
        <p14:creationId xmlns:p14="http://schemas.microsoft.com/office/powerpoint/2010/main" val="214101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1000" fill="hold"/>
                                        <p:tgtEl>
                                          <p:spTgt spid="2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1000"/>
                                        <p:tgtEl>
                                          <p:spTgt spid="28"/>
                                        </p:tgtEl>
                                      </p:cBhvr>
                                    </p:animEffect>
                                    <p:anim calcmode="lin" valueType="num">
                                      <p:cBhvr>
                                        <p:cTn id="83" dur="1000" fill="hold"/>
                                        <p:tgtEl>
                                          <p:spTgt spid="28"/>
                                        </p:tgtEl>
                                        <p:attrNameLst>
                                          <p:attrName>ppt_x</p:attrName>
                                        </p:attrNameLst>
                                      </p:cBhvr>
                                      <p:tavLst>
                                        <p:tav tm="0">
                                          <p:val>
                                            <p:strVal val="#ppt_x"/>
                                          </p:val>
                                        </p:tav>
                                        <p:tav tm="100000">
                                          <p:val>
                                            <p:strVal val="#ppt_x"/>
                                          </p:val>
                                        </p:tav>
                                      </p:tavLst>
                                    </p:anim>
                                    <p:anim calcmode="lin" valueType="num">
                                      <p:cBhvr>
                                        <p:cTn id="84" dur="1000" fill="hold"/>
                                        <p:tgtEl>
                                          <p:spTgt spid="28"/>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1000"/>
                                        <p:tgtEl>
                                          <p:spTgt spid="33"/>
                                        </p:tgtEl>
                                      </p:cBhvr>
                                    </p:animEffect>
                                    <p:anim calcmode="lin" valueType="num">
                                      <p:cBhvr>
                                        <p:cTn id="93" dur="1000" fill="hold"/>
                                        <p:tgtEl>
                                          <p:spTgt spid="33"/>
                                        </p:tgtEl>
                                        <p:attrNameLst>
                                          <p:attrName>ppt_x</p:attrName>
                                        </p:attrNameLst>
                                      </p:cBhvr>
                                      <p:tavLst>
                                        <p:tav tm="0">
                                          <p:val>
                                            <p:strVal val="#ppt_x"/>
                                          </p:val>
                                        </p:tav>
                                        <p:tav tm="100000">
                                          <p:val>
                                            <p:strVal val="#ppt_x"/>
                                          </p:val>
                                        </p:tav>
                                      </p:tavLst>
                                    </p:anim>
                                    <p:anim calcmode="lin" valueType="num">
                                      <p:cBhvr>
                                        <p:cTn id="94" dur="1000" fill="hold"/>
                                        <p:tgtEl>
                                          <p:spTgt spid="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1000"/>
                                        <p:tgtEl>
                                          <p:spTgt spid="36"/>
                                        </p:tgtEl>
                                      </p:cBhvr>
                                    </p:animEffect>
                                    <p:anim calcmode="lin" valueType="num">
                                      <p:cBhvr>
                                        <p:cTn id="103" dur="1000" fill="hold"/>
                                        <p:tgtEl>
                                          <p:spTgt spid="36"/>
                                        </p:tgtEl>
                                        <p:attrNameLst>
                                          <p:attrName>ppt_x</p:attrName>
                                        </p:attrNameLst>
                                      </p:cBhvr>
                                      <p:tavLst>
                                        <p:tav tm="0">
                                          <p:val>
                                            <p:strVal val="#ppt_x"/>
                                          </p:val>
                                        </p:tav>
                                        <p:tav tm="100000">
                                          <p:val>
                                            <p:strVal val="#ppt_x"/>
                                          </p:val>
                                        </p:tav>
                                      </p:tavLst>
                                    </p:anim>
                                    <p:anim calcmode="lin" valueType="num">
                                      <p:cBhvr>
                                        <p:cTn id="104" dur="1000" fill="hold"/>
                                        <p:tgtEl>
                                          <p:spTgt spid="3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1000"/>
                                        <p:tgtEl>
                                          <p:spTgt spid="37"/>
                                        </p:tgtEl>
                                      </p:cBhvr>
                                    </p:animEffect>
                                    <p:anim calcmode="lin" valueType="num">
                                      <p:cBhvr>
                                        <p:cTn id="108" dur="1000" fill="hold"/>
                                        <p:tgtEl>
                                          <p:spTgt spid="37"/>
                                        </p:tgtEl>
                                        <p:attrNameLst>
                                          <p:attrName>ppt_x</p:attrName>
                                        </p:attrNameLst>
                                      </p:cBhvr>
                                      <p:tavLst>
                                        <p:tav tm="0">
                                          <p:val>
                                            <p:strVal val="#ppt_x"/>
                                          </p:val>
                                        </p:tav>
                                        <p:tav tm="100000">
                                          <p:val>
                                            <p:strVal val="#ppt_x"/>
                                          </p:val>
                                        </p:tav>
                                      </p:tavLst>
                                    </p:anim>
                                    <p:anim calcmode="lin" valueType="num">
                                      <p:cBhvr>
                                        <p:cTn id="109" dur="1000" fill="hold"/>
                                        <p:tgtEl>
                                          <p:spTgt spid="3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1000"/>
                                        <p:tgtEl>
                                          <p:spTgt spid="38"/>
                                        </p:tgtEl>
                                      </p:cBhvr>
                                    </p:animEffect>
                                    <p:anim calcmode="lin" valueType="num">
                                      <p:cBhvr>
                                        <p:cTn id="113" dur="1000" fill="hold"/>
                                        <p:tgtEl>
                                          <p:spTgt spid="38"/>
                                        </p:tgtEl>
                                        <p:attrNameLst>
                                          <p:attrName>ppt_x</p:attrName>
                                        </p:attrNameLst>
                                      </p:cBhvr>
                                      <p:tavLst>
                                        <p:tav tm="0">
                                          <p:val>
                                            <p:strVal val="#ppt_x"/>
                                          </p:val>
                                        </p:tav>
                                        <p:tav tm="100000">
                                          <p:val>
                                            <p:strVal val="#ppt_x"/>
                                          </p:val>
                                        </p:tav>
                                      </p:tavLst>
                                    </p:anim>
                                    <p:anim calcmode="lin" valueType="num">
                                      <p:cBhvr>
                                        <p:cTn id="114" dur="1000" fill="hold"/>
                                        <p:tgtEl>
                                          <p:spTgt spid="38"/>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1000"/>
                                        <p:tgtEl>
                                          <p:spTgt spid="39"/>
                                        </p:tgtEl>
                                      </p:cBhvr>
                                    </p:animEffect>
                                    <p:anim calcmode="lin" valueType="num">
                                      <p:cBhvr>
                                        <p:cTn id="118" dur="1000" fill="hold"/>
                                        <p:tgtEl>
                                          <p:spTgt spid="39"/>
                                        </p:tgtEl>
                                        <p:attrNameLst>
                                          <p:attrName>ppt_x</p:attrName>
                                        </p:attrNameLst>
                                      </p:cBhvr>
                                      <p:tavLst>
                                        <p:tav tm="0">
                                          <p:val>
                                            <p:strVal val="#ppt_x"/>
                                          </p:val>
                                        </p:tav>
                                        <p:tav tm="100000">
                                          <p:val>
                                            <p:strVal val="#ppt_x"/>
                                          </p:val>
                                        </p:tav>
                                      </p:tavLst>
                                    </p:anim>
                                    <p:anim calcmode="lin" valueType="num">
                                      <p:cBhvr>
                                        <p:cTn id="119" dur="1000" fill="hold"/>
                                        <p:tgtEl>
                                          <p:spTgt spid="3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40"/>
                                        </p:tgtEl>
                                        <p:attrNameLst>
                                          <p:attrName>style.visibility</p:attrName>
                                        </p:attrNameLst>
                                      </p:cBhvr>
                                      <p:to>
                                        <p:strVal val="visible"/>
                                      </p:to>
                                    </p:set>
                                    <p:animEffect transition="in" filter="fade">
                                      <p:cBhvr>
                                        <p:cTn id="122" dur="1000"/>
                                        <p:tgtEl>
                                          <p:spTgt spid="40"/>
                                        </p:tgtEl>
                                      </p:cBhvr>
                                    </p:animEffect>
                                    <p:anim calcmode="lin" valueType="num">
                                      <p:cBhvr>
                                        <p:cTn id="123" dur="1000" fill="hold"/>
                                        <p:tgtEl>
                                          <p:spTgt spid="40"/>
                                        </p:tgtEl>
                                        <p:attrNameLst>
                                          <p:attrName>ppt_x</p:attrName>
                                        </p:attrNameLst>
                                      </p:cBhvr>
                                      <p:tavLst>
                                        <p:tav tm="0">
                                          <p:val>
                                            <p:strVal val="#ppt_x"/>
                                          </p:val>
                                        </p:tav>
                                        <p:tav tm="100000">
                                          <p:val>
                                            <p:strVal val="#ppt_x"/>
                                          </p:val>
                                        </p:tav>
                                      </p:tavLst>
                                    </p:anim>
                                    <p:anim calcmode="lin" valueType="num">
                                      <p:cBhvr>
                                        <p:cTn id="124" dur="1000" fill="hold"/>
                                        <p:tgtEl>
                                          <p:spTgt spid="4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1000"/>
                                        <p:tgtEl>
                                          <p:spTgt spid="41"/>
                                        </p:tgtEl>
                                      </p:cBhvr>
                                    </p:animEffect>
                                    <p:anim calcmode="lin" valueType="num">
                                      <p:cBhvr>
                                        <p:cTn id="128" dur="1000" fill="hold"/>
                                        <p:tgtEl>
                                          <p:spTgt spid="41"/>
                                        </p:tgtEl>
                                        <p:attrNameLst>
                                          <p:attrName>ppt_x</p:attrName>
                                        </p:attrNameLst>
                                      </p:cBhvr>
                                      <p:tavLst>
                                        <p:tav tm="0">
                                          <p:val>
                                            <p:strVal val="#ppt_x"/>
                                          </p:val>
                                        </p:tav>
                                        <p:tav tm="100000">
                                          <p:val>
                                            <p:strVal val="#ppt_x"/>
                                          </p:val>
                                        </p:tav>
                                      </p:tavLst>
                                    </p:anim>
                                    <p:anim calcmode="lin" valueType="num">
                                      <p:cBhvr>
                                        <p:cTn id="129" dur="1000" fill="hold"/>
                                        <p:tgtEl>
                                          <p:spTgt spid="41"/>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42"/>
                                        </p:tgtEl>
                                        <p:attrNameLst>
                                          <p:attrName>style.visibility</p:attrName>
                                        </p:attrNameLst>
                                      </p:cBhvr>
                                      <p:to>
                                        <p:strVal val="visible"/>
                                      </p:to>
                                    </p:set>
                                    <p:animEffect transition="in" filter="fade">
                                      <p:cBhvr>
                                        <p:cTn id="132" dur="1000"/>
                                        <p:tgtEl>
                                          <p:spTgt spid="42"/>
                                        </p:tgtEl>
                                      </p:cBhvr>
                                    </p:animEffect>
                                    <p:anim calcmode="lin" valueType="num">
                                      <p:cBhvr>
                                        <p:cTn id="133" dur="1000" fill="hold"/>
                                        <p:tgtEl>
                                          <p:spTgt spid="42"/>
                                        </p:tgtEl>
                                        <p:attrNameLst>
                                          <p:attrName>ppt_x</p:attrName>
                                        </p:attrNameLst>
                                      </p:cBhvr>
                                      <p:tavLst>
                                        <p:tav tm="0">
                                          <p:val>
                                            <p:strVal val="#ppt_x"/>
                                          </p:val>
                                        </p:tav>
                                        <p:tav tm="100000">
                                          <p:val>
                                            <p:strVal val="#ppt_x"/>
                                          </p:val>
                                        </p:tav>
                                      </p:tavLst>
                                    </p:anim>
                                    <p:anim calcmode="lin" valueType="num">
                                      <p:cBhvr>
                                        <p:cTn id="134" dur="1000" fill="hold"/>
                                        <p:tgtEl>
                                          <p:spTgt spid="42"/>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Effect transition="in" filter="fade">
                                      <p:cBhvr>
                                        <p:cTn id="137" dur="1000"/>
                                        <p:tgtEl>
                                          <p:spTgt spid="43"/>
                                        </p:tgtEl>
                                      </p:cBhvr>
                                    </p:animEffect>
                                    <p:anim calcmode="lin" valueType="num">
                                      <p:cBhvr>
                                        <p:cTn id="138" dur="1000" fill="hold"/>
                                        <p:tgtEl>
                                          <p:spTgt spid="43"/>
                                        </p:tgtEl>
                                        <p:attrNameLst>
                                          <p:attrName>ppt_x</p:attrName>
                                        </p:attrNameLst>
                                      </p:cBhvr>
                                      <p:tavLst>
                                        <p:tav tm="0">
                                          <p:val>
                                            <p:strVal val="#ppt_x"/>
                                          </p:val>
                                        </p:tav>
                                        <p:tav tm="100000">
                                          <p:val>
                                            <p:strVal val="#ppt_x"/>
                                          </p:val>
                                        </p:tav>
                                      </p:tavLst>
                                    </p:anim>
                                    <p:anim calcmode="lin" valueType="num">
                                      <p:cBhvr>
                                        <p:cTn id="139" dur="1000" fill="hold"/>
                                        <p:tgtEl>
                                          <p:spTgt spid="43"/>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44"/>
                                        </p:tgtEl>
                                        <p:attrNameLst>
                                          <p:attrName>style.visibility</p:attrName>
                                        </p:attrNameLst>
                                      </p:cBhvr>
                                      <p:to>
                                        <p:strVal val="visible"/>
                                      </p:to>
                                    </p:set>
                                    <p:animEffect transition="in" filter="fade">
                                      <p:cBhvr>
                                        <p:cTn id="142" dur="1000"/>
                                        <p:tgtEl>
                                          <p:spTgt spid="44"/>
                                        </p:tgtEl>
                                      </p:cBhvr>
                                    </p:animEffect>
                                    <p:anim calcmode="lin" valueType="num">
                                      <p:cBhvr>
                                        <p:cTn id="143" dur="1000" fill="hold"/>
                                        <p:tgtEl>
                                          <p:spTgt spid="44"/>
                                        </p:tgtEl>
                                        <p:attrNameLst>
                                          <p:attrName>ppt_x</p:attrName>
                                        </p:attrNameLst>
                                      </p:cBhvr>
                                      <p:tavLst>
                                        <p:tav tm="0">
                                          <p:val>
                                            <p:strVal val="#ppt_x"/>
                                          </p:val>
                                        </p:tav>
                                        <p:tav tm="100000">
                                          <p:val>
                                            <p:strVal val="#ppt_x"/>
                                          </p:val>
                                        </p:tav>
                                      </p:tavLst>
                                    </p:anim>
                                    <p:anim calcmode="lin" valueType="num">
                                      <p:cBhvr>
                                        <p:cTn id="144" dur="1000" fill="hold"/>
                                        <p:tgtEl>
                                          <p:spTgt spid="4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5"/>
                                        </p:tgtEl>
                                        <p:attrNameLst>
                                          <p:attrName>style.visibility</p:attrName>
                                        </p:attrNameLst>
                                      </p:cBhvr>
                                      <p:to>
                                        <p:strVal val="visible"/>
                                      </p:to>
                                    </p:set>
                                    <p:animEffect transition="in" filter="fade">
                                      <p:cBhvr>
                                        <p:cTn id="147" dur="1000"/>
                                        <p:tgtEl>
                                          <p:spTgt spid="45"/>
                                        </p:tgtEl>
                                      </p:cBhvr>
                                    </p:animEffect>
                                    <p:anim calcmode="lin" valueType="num">
                                      <p:cBhvr>
                                        <p:cTn id="148" dur="1000" fill="hold"/>
                                        <p:tgtEl>
                                          <p:spTgt spid="45"/>
                                        </p:tgtEl>
                                        <p:attrNameLst>
                                          <p:attrName>ppt_x</p:attrName>
                                        </p:attrNameLst>
                                      </p:cBhvr>
                                      <p:tavLst>
                                        <p:tav tm="0">
                                          <p:val>
                                            <p:strVal val="#ppt_x"/>
                                          </p:val>
                                        </p:tav>
                                        <p:tav tm="100000">
                                          <p:val>
                                            <p:strVal val="#ppt_x"/>
                                          </p:val>
                                        </p:tav>
                                      </p:tavLst>
                                    </p:anim>
                                    <p:anim calcmode="lin" valueType="num">
                                      <p:cBhvr>
                                        <p:cTn id="149" dur="1000" fill="hold"/>
                                        <p:tgtEl>
                                          <p:spTgt spid="45"/>
                                        </p:tgtEl>
                                        <p:attrNameLst>
                                          <p:attrName>ppt_y</p:attrName>
                                        </p:attrNameLst>
                                      </p:cBhvr>
                                      <p:tavLst>
                                        <p:tav tm="0">
                                          <p:val>
                                            <p:strVal val="#ppt_y+.1"/>
                                          </p:val>
                                        </p:tav>
                                        <p:tav tm="100000">
                                          <p:val>
                                            <p:strVal val="#ppt_y"/>
                                          </p:val>
                                        </p:tav>
                                      </p:tavLst>
                                    </p:anim>
                                  </p:childTnLst>
                                </p:cTn>
                              </p:par>
                              <p:par>
                                <p:cTn id="150" presetID="42" presetClass="entr" presetSubtype="0" fill="hold" nodeType="withEffect">
                                  <p:stCondLst>
                                    <p:cond delay="0"/>
                                  </p:stCondLst>
                                  <p:childTnLst>
                                    <p:set>
                                      <p:cBhvr>
                                        <p:cTn id="151" dur="1" fill="hold">
                                          <p:stCondLst>
                                            <p:cond delay="0"/>
                                          </p:stCondLst>
                                        </p:cTn>
                                        <p:tgtEl>
                                          <p:spTgt spid="49"/>
                                        </p:tgtEl>
                                        <p:attrNameLst>
                                          <p:attrName>style.visibility</p:attrName>
                                        </p:attrNameLst>
                                      </p:cBhvr>
                                      <p:to>
                                        <p:strVal val="visible"/>
                                      </p:to>
                                    </p:set>
                                    <p:animEffect transition="in" filter="fade">
                                      <p:cBhvr>
                                        <p:cTn id="152" dur="1000"/>
                                        <p:tgtEl>
                                          <p:spTgt spid="49"/>
                                        </p:tgtEl>
                                      </p:cBhvr>
                                    </p:animEffect>
                                    <p:anim calcmode="lin" valueType="num">
                                      <p:cBhvr>
                                        <p:cTn id="153" dur="1000" fill="hold"/>
                                        <p:tgtEl>
                                          <p:spTgt spid="49"/>
                                        </p:tgtEl>
                                        <p:attrNameLst>
                                          <p:attrName>ppt_x</p:attrName>
                                        </p:attrNameLst>
                                      </p:cBhvr>
                                      <p:tavLst>
                                        <p:tav tm="0">
                                          <p:val>
                                            <p:strVal val="#ppt_x"/>
                                          </p:val>
                                        </p:tav>
                                        <p:tav tm="100000">
                                          <p:val>
                                            <p:strVal val="#ppt_x"/>
                                          </p:val>
                                        </p:tav>
                                      </p:tavLst>
                                    </p:anim>
                                    <p:anim calcmode="lin" valueType="num">
                                      <p:cBhvr>
                                        <p:cTn id="154" dur="1000" fill="hold"/>
                                        <p:tgtEl>
                                          <p:spTgt spid="49"/>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0"/>
                                        </p:tgtEl>
                                        <p:attrNameLst>
                                          <p:attrName>style.visibility</p:attrName>
                                        </p:attrNameLst>
                                      </p:cBhvr>
                                      <p:to>
                                        <p:strVal val="visible"/>
                                      </p:to>
                                    </p:set>
                                    <p:animEffect transition="in" filter="fade">
                                      <p:cBhvr>
                                        <p:cTn id="157" dur="1000"/>
                                        <p:tgtEl>
                                          <p:spTgt spid="50"/>
                                        </p:tgtEl>
                                      </p:cBhvr>
                                    </p:animEffect>
                                    <p:anim calcmode="lin" valueType="num">
                                      <p:cBhvr>
                                        <p:cTn id="158" dur="1000" fill="hold"/>
                                        <p:tgtEl>
                                          <p:spTgt spid="50"/>
                                        </p:tgtEl>
                                        <p:attrNameLst>
                                          <p:attrName>ppt_x</p:attrName>
                                        </p:attrNameLst>
                                      </p:cBhvr>
                                      <p:tavLst>
                                        <p:tav tm="0">
                                          <p:val>
                                            <p:strVal val="#ppt_x"/>
                                          </p:val>
                                        </p:tav>
                                        <p:tav tm="100000">
                                          <p:val>
                                            <p:strVal val="#ppt_x"/>
                                          </p:val>
                                        </p:tav>
                                      </p:tavLst>
                                    </p:anim>
                                    <p:anim calcmode="lin" valueType="num">
                                      <p:cBhvr>
                                        <p:cTn id="159" dur="1000" fill="hold"/>
                                        <p:tgtEl>
                                          <p:spTgt spid="50"/>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1000"/>
                                        <p:tgtEl>
                                          <p:spTgt spid="51"/>
                                        </p:tgtEl>
                                      </p:cBhvr>
                                    </p:animEffect>
                                    <p:anim calcmode="lin" valueType="num">
                                      <p:cBhvr>
                                        <p:cTn id="163" dur="1000" fill="hold"/>
                                        <p:tgtEl>
                                          <p:spTgt spid="51"/>
                                        </p:tgtEl>
                                        <p:attrNameLst>
                                          <p:attrName>ppt_x</p:attrName>
                                        </p:attrNameLst>
                                      </p:cBhvr>
                                      <p:tavLst>
                                        <p:tav tm="0">
                                          <p:val>
                                            <p:strVal val="#ppt_x"/>
                                          </p:val>
                                        </p:tav>
                                        <p:tav tm="100000">
                                          <p:val>
                                            <p:strVal val="#ppt_x"/>
                                          </p:val>
                                        </p:tav>
                                      </p:tavLst>
                                    </p:anim>
                                    <p:anim calcmode="lin" valueType="num">
                                      <p:cBhvr>
                                        <p:cTn id="164"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p:bldP spid="20" grpId="0"/>
      <p:bldP spid="25" grpId="0"/>
      <p:bldP spid="28" grpId="0"/>
      <p:bldP spid="33" grpId="0"/>
      <p:bldP spid="35" grpId="0"/>
      <p:bldP spid="36" grpId="0"/>
      <p:bldP spid="37" grpId="0"/>
      <p:bldP spid="38" grpId="0"/>
      <p:bldP spid="40" grpId="0"/>
      <p:bldP spid="41" grpId="0"/>
      <p:bldP spid="42" grpId="0"/>
      <p:bldP spid="45"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19881-4563-12FE-4535-F9F20AD232FC}"/>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E8664397-AC21-BDC0-93ED-3AE6B0BDCC30}"/>
              </a:ext>
            </a:extLst>
          </p:cNvPr>
          <p:cNvGraphicFramePr>
            <a:graphicFrameLocks noGrp="1"/>
          </p:cNvGraphicFramePr>
          <p:nvPr>
            <p:extLst>
              <p:ext uri="{D42A27DB-BD31-4B8C-83A1-F6EECF244321}">
                <p14:modId xmlns:p14="http://schemas.microsoft.com/office/powerpoint/2010/main" val="25615364"/>
              </p:ext>
            </p:extLst>
          </p:nvPr>
        </p:nvGraphicFramePr>
        <p:xfrm>
          <a:off x="198407" y="708980"/>
          <a:ext cx="11825793" cy="5777837"/>
        </p:xfrm>
        <a:graphic>
          <a:graphicData uri="http://schemas.openxmlformats.org/drawingml/2006/table">
            <a:tbl>
              <a:tblPr firstRow="1" bandRow="1">
                <a:tableStyleId>{5940675A-B579-460E-94D1-54222C63F5DA}</a:tableStyleId>
              </a:tblPr>
              <a:tblGrid>
                <a:gridCol w="6059909">
                  <a:extLst>
                    <a:ext uri="{9D8B030D-6E8A-4147-A177-3AD203B41FA5}">
                      <a16:colId xmlns:a16="http://schemas.microsoft.com/office/drawing/2014/main" val="3919520880"/>
                    </a:ext>
                  </a:extLst>
                </a:gridCol>
                <a:gridCol w="5765884">
                  <a:extLst>
                    <a:ext uri="{9D8B030D-6E8A-4147-A177-3AD203B41FA5}">
                      <a16:colId xmlns:a16="http://schemas.microsoft.com/office/drawing/2014/main" val="997813985"/>
                    </a:ext>
                  </a:extLst>
                </a:gridCol>
              </a:tblGrid>
              <a:tr h="289503">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5412077">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614308747"/>
                  </a:ext>
                </a:extLst>
              </a:tr>
            </a:tbl>
          </a:graphicData>
        </a:graphic>
      </p:graphicFrame>
      <p:sp>
        <p:nvSpPr>
          <p:cNvPr id="7" name="ZoneTexte 6">
            <a:extLst>
              <a:ext uri="{FF2B5EF4-FFF2-40B4-BE49-F238E27FC236}">
                <a16:creationId xmlns:a16="http://schemas.microsoft.com/office/drawing/2014/main" id="{811D1213-7BB6-5F86-9E92-AB6F742F7638}"/>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649589BA-FD18-D40A-882D-099F05D5A2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7F11109F-6B12-91D9-8769-75E0295B3AAC}"/>
              </a:ext>
            </a:extLst>
          </p:cNvPr>
          <p:cNvSpPr txBox="1"/>
          <p:nvPr/>
        </p:nvSpPr>
        <p:spPr>
          <a:xfrm>
            <a:off x="198408" y="386343"/>
            <a:ext cx="932428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3.5</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navires</a:t>
            </a:r>
            <a:r>
              <a:rPr lang="fr-FR" b="1" dirty="0">
                <a:solidFill>
                  <a:srgbClr val="0070C0"/>
                </a:solidFill>
                <a:latin typeface="Calibri" panose="020F0502020204030204" pitchFamily="34" charset="0"/>
                <a:cs typeface="Calibri" panose="020F0502020204030204" pitchFamily="34" charset="0"/>
              </a:rPr>
              <a:t> emblématiques des Premières et Seconde Guerre mondiales</a:t>
            </a:r>
          </a:p>
        </p:txBody>
      </p:sp>
      <p:sp>
        <p:nvSpPr>
          <p:cNvPr id="10" name="ZoneTexte 9">
            <a:extLst>
              <a:ext uri="{FF2B5EF4-FFF2-40B4-BE49-F238E27FC236}">
                <a16:creationId xmlns:a16="http://schemas.microsoft.com/office/drawing/2014/main" id="{F1771B5D-9DB7-5A3B-1A29-DB72E2AF143D}"/>
              </a:ext>
            </a:extLst>
          </p:cNvPr>
          <p:cNvSpPr txBox="1"/>
          <p:nvPr/>
        </p:nvSpPr>
        <p:spPr>
          <a:xfrm>
            <a:off x="225762" y="1044323"/>
            <a:ext cx="4917738" cy="2185214"/>
          </a:xfrm>
          <a:prstGeom prst="rect">
            <a:avLst/>
          </a:prstGeom>
          <a:noFill/>
        </p:spPr>
        <p:txBody>
          <a:bodyPr wrap="square" rtlCol="0">
            <a:spAutoFit/>
          </a:bodyPr>
          <a:lstStyle/>
          <a:p>
            <a:r>
              <a:rPr lang="fr-FR" sz="1600" b="1" dirty="0">
                <a:solidFill>
                  <a:srgbClr val="FF0000"/>
                </a:solidFill>
              </a:rPr>
              <a:t>U-boot </a:t>
            </a:r>
            <a:r>
              <a:rPr lang="fr-FR" sz="1600" i="1" dirty="0">
                <a:solidFill>
                  <a:srgbClr val="FF0000"/>
                </a:solidFill>
              </a:rPr>
              <a:t>classe U-9</a:t>
            </a:r>
            <a:r>
              <a:rPr lang="fr-FR" sz="1600" b="1" dirty="0">
                <a:solidFill>
                  <a:srgbClr val="FF0000"/>
                </a:solidFill>
              </a:rPr>
              <a:t> </a:t>
            </a:r>
            <a:r>
              <a:rPr lang="fr-FR" sz="1400" dirty="0"/>
              <a:t>(1910)</a:t>
            </a:r>
          </a:p>
          <a:p>
            <a:r>
              <a:rPr lang="fr-FR" sz="1200" b="1" dirty="0"/>
              <a:t>Fonction(s) : </a:t>
            </a:r>
            <a:r>
              <a:rPr lang="fr-FR" sz="1200" dirty="0"/>
              <a:t>sous-marin d’attaque conventionnel</a:t>
            </a:r>
          </a:p>
          <a:p>
            <a:r>
              <a:rPr lang="fr-FR" sz="1200" b="1" dirty="0"/>
              <a:t>Équipage : </a:t>
            </a:r>
            <a:r>
              <a:rPr lang="fr-FR" sz="1200" dirty="0"/>
              <a:t>29 hommes</a:t>
            </a:r>
          </a:p>
          <a:p>
            <a:r>
              <a:rPr lang="fr-FR" sz="1200" b="1" dirty="0"/>
              <a:t>Profondeur max : </a:t>
            </a:r>
            <a:r>
              <a:rPr lang="fr-FR" sz="1200" dirty="0"/>
              <a:t>50 m</a:t>
            </a:r>
          </a:p>
          <a:p>
            <a:pPr>
              <a:tabLst>
                <a:tab pos="1257300" algn="l"/>
              </a:tabLst>
            </a:pPr>
            <a:r>
              <a:rPr lang="fr-FR" sz="1200" b="1" dirty="0"/>
              <a:t>Vitesse max : 	</a:t>
            </a:r>
            <a:r>
              <a:rPr lang="fr-FR" sz="1200" dirty="0"/>
              <a:t>surface : </a:t>
            </a:r>
            <a:r>
              <a:rPr lang="pt-BR" sz="1200" dirty="0"/>
              <a:t>26,3 km/h</a:t>
            </a:r>
            <a:endParaRPr lang="fr-FR" sz="1200" dirty="0"/>
          </a:p>
          <a:p>
            <a:pPr>
              <a:tabLst>
                <a:tab pos="1257300" algn="l"/>
              </a:tabLst>
            </a:pPr>
            <a:r>
              <a:rPr lang="fr-FR" sz="1200" dirty="0"/>
              <a:t>	plongée : </a:t>
            </a:r>
            <a:r>
              <a:rPr lang="pt-BR" sz="1200" dirty="0"/>
              <a:t>15 km/h</a:t>
            </a:r>
          </a:p>
          <a:p>
            <a:pPr>
              <a:tabLst>
                <a:tab pos="1257300" algn="l"/>
              </a:tabLst>
            </a:pPr>
            <a:r>
              <a:rPr lang="fr-FR" sz="1200" b="1" dirty="0"/>
              <a:t>Rayon d’action : 	</a:t>
            </a:r>
            <a:r>
              <a:rPr lang="fr-FR" sz="1200" dirty="0"/>
              <a:t>surface : </a:t>
            </a:r>
            <a:r>
              <a:rPr lang="pt-BR" sz="1200" dirty="0"/>
              <a:t>3300 km à 26 km/h</a:t>
            </a:r>
            <a:endParaRPr lang="fr-FR" sz="1200" dirty="0"/>
          </a:p>
          <a:p>
            <a:pPr>
              <a:tabLst>
                <a:tab pos="1257300" algn="l"/>
              </a:tabLst>
            </a:pPr>
            <a:r>
              <a:rPr lang="fr-FR" sz="1200" dirty="0"/>
              <a:t>	plongée : </a:t>
            </a:r>
            <a:r>
              <a:rPr lang="pt-BR" sz="1200" dirty="0"/>
              <a:t>148 km à 9,3 km/h</a:t>
            </a:r>
          </a:p>
          <a:p>
            <a:pPr>
              <a:tabLst>
                <a:tab pos="1076325" algn="l"/>
              </a:tabLst>
            </a:pPr>
            <a:r>
              <a:rPr lang="pt-BR" sz="1200" b="1" dirty="0"/>
              <a:t>Armement :</a:t>
            </a:r>
            <a:r>
              <a:rPr lang="pt-BR" sz="1200" dirty="0"/>
              <a:t> 	</a:t>
            </a:r>
            <a:r>
              <a:rPr lang="fr-FR" sz="1200" dirty="0"/>
              <a:t>4 tubes lance-torpilles 450 mm / 6 torpilles</a:t>
            </a:r>
          </a:p>
          <a:p>
            <a:pPr>
              <a:tabLst>
                <a:tab pos="1076325" algn="l"/>
              </a:tabLst>
            </a:pPr>
            <a:r>
              <a:rPr lang="fr-FR" sz="1200" dirty="0"/>
              <a:t>	2 canons (37 et 50 mm)</a:t>
            </a:r>
          </a:p>
          <a:p>
            <a:pPr>
              <a:tabLst>
                <a:tab pos="809625" algn="l"/>
              </a:tabLst>
            </a:pPr>
            <a:r>
              <a:rPr lang="fr-FR" sz="1200" b="1" dirty="0"/>
              <a:t>Production totale U-boote 1914-1918 : </a:t>
            </a:r>
            <a:r>
              <a:rPr lang="fr-FR" sz="1200" dirty="0"/>
              <a:t>375</a:t>
            </a:r>
          </a:p>
        </p:txBody>
      </p:sp>
      <p:pic>
        <p:nvPicPr>
          <p:cNvPr id="15" name="Image 14">
            <a:extLst>
              <a:ext uri="{FF2B5EF4-FFF2-40B4-BE49-F238E27FC236}">
                <a16:creationId xmlns:a16="http://schemas.microsoft.com/office/drawing/2014/main" id="{D18D40FA-AB21-D844-365F-99C828AF83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81774" y="1129319"/>
            <a:ext cx="4321794" cy="1025068"/>
          </a:xfrm>
          <a:prstGeom prst="rect">
            <a:avLst/>
          </a:prstGeom>
        </p:spPr>
      </p:pic>
      <p:pic>
        <p:nvPicPr>
          <p:cNvPr id="11" name="Image 10">
            <a:extLst>
              <a:ext uri="{FF2B5EF4-FFF2-40B4-BE49-F238E27FC236}">
                <a16:creationId xmlns:a16="http://schemas.microsoft.com/office/drawing/2014/main" id="{69251990-A6E2-E735-74A3-79E63AA98D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6838" y="1132456"/>
            <a:ext cx="560119" cy="370248"/>
          </a:xfrm>
          <a:prstGeom prst="rect">
            <a:avLst/>
          </a:prstGeom>
        </p:spPr>
      </p:pic>
      <p:sp>
        <p:nvSpPr>
          <p:cNvPr id="12" name="ZoneTexte 11">
            <a:extLst>
              <a:ext uri="{FF2B5EF4-FFF2-40B4-BE49-F238E27FC236}">
                <a16:creationId xmlns:a16="http://schemas.microsoft.com/office/drawing/2014/main" id="{48E07D89-DD9C-4657-364A-6760511F5AD5}"/>
              </a:ext>
            </a:extLst>
          </p:cNvPr>
          <p:cNvSpPr txBox="1"/>
          <p:nvPr/>
        </p:nvSpPr>
        <p:spPr>
          <a:xfrm>
            <a:off x="6288110" y="1067180"/>
            <a:ext cx="6045810" cy="2369880"/>
          </a:xfrm>
          <a:prstGeom prst="rect">
            <a:avLst/>
          </a:prstGeom>
          <a:noFill/>
        </p:spPr>
        <p:txBody>
          <a:bodyPr wrap="square" rtlCol="0">
            <a:spAutoFit/>
          </a:bodyPr>
          <a:lstStyle/>
          <a:p>
            <a:r>
              <a:rPr lang="fr-FR" sz="1600" b="1" dirty="0">
                <a:solidFill>
                  <a:srgbClr val="FF0000"/>
                </a:solidFill>
              </a:rPr>
              <a:t>U-boot </a:t>
            </a:r>
            <a:r>
              <a:rPr lang="fr-FR" sz="1600" i="1" dirty="0">
                <a:solidFill>
                  <a:srgbClr val="FF0000"/>
                </a:solidFill>
              </a:rPr>
              <a:t>classe U-47</a:t>
            </a:r>
            <a:r>
              <a:rPr lang="fr-FR" sz="1600" b="1" dirty="0">
                <a:solidFill>
                  <a:srgbClr val="FF0000"/>
                </a:solidFill>
              </a:rPr>
              <a:t> </a:t>
            </a:r>
            <a:r>
              <a:rPr lang="fr-FR" sz="1400" dirty="0"/>
              <a:t>(1938)</a:t>
            </a:r>
          </a:p>
          <a:p>
            <a:r>
              <a:rPr lang="fr-FR" sz="1200" b="1" dirty="0"/>
              <a:t>Fonction(s) : </a:t>
            </a:r>
            <a:r>
              <a:rPr lang="fr-FR" sz="1200" dirty="0"/>
              <a:t>sous-marin d’attaque conventionnel</a:t>
            </a:r>
          </a:p>
          <a:p>
            <a:r>
              <a:rPr lang="fr-FR" sz="1200" b="1" dirty="0"/>
              <a:t>Équipage : </a:t>
            </a:r>
            <a:r>
              <a:rPr lang="fr-FR" sz="1200" dirty="0"/>
              <a:t>45 hommes</a:t>
            </a:r>
          </a:p>
          <a:p>
            <a:r>
              <a:rPr lang="fr-FR" sz="1200" b="1" dirty="0"/>
              <a:t>Profondeur max : </a:t>
            </a:r>
            <a:r>
              <a:rPr lang="fr-FR" sz="1200" dirty="0"/>
              <a:t>230 m</a:t>
            </a:r>
          </a:p>
          <a:p>
            <a:pPr>
              <a:tabLst>
                <a:tab pos="1076325" algn="l"/>
              </a:tabLst>
            </a:pPr>
            <a:r>
              <a:rPr lang="fr-FR" sz="1200" b="1" dirty="0"/>
              <a:t>Vitesse max : 	</a:t>
            </a:r>
            <a:r>
              <a:rPr lang="fr-FR" sz="1200" dirty="0"/>
              <a:t>surface : </a:t>
            </a:r>
            <a:r>
              <a:rPr lang="pt-BR" sz="1200" dirty="0"/>
              <a:t>31 km/h</a:t>
            </a:r>
            <a:endParaRPr lang="fr-FR" sz="1200" dirty="0"/>
          </a:p>
          <a:p>
            <a:pPr>
              <a:tabLst>
                <a:tab pos="1076325" algn="l"/>
              </a:tabLst>
            </a:pPr>
            <a:r>
              <a:rPr lang="fr-FR" sz="1200" dirty="0"/>
              <a:t>	plongée : </a:t>
            </a:r>
            <a:r>
              <a:rPr lang="pt-BR" sz="1200" dirty="0"/>
              <a:t>18,5 km/h</a:t>
            </a:r>
          </a:p>
          <a:p>
            <a:pPr>
              <a:tabLst>
                <a:tab pos="1076325" algn="l"/>
              </a:tabLst>
            </a:pPr>
            <a:r>
              <a:rPr lang="fr-FR" sz="1200" b="1" dirty="0"/>
              <a:t>Rayon d’action : 	</a:t>
            </a:r>
            <a:r>
              <a:rPr lang="fr-FR" sz="1200" dirty="0"/>
              <a:t>surface : </a:t>
            </a:r>
            <a:r>
              <a:rPr lang="pt-BR" sz="1200" dirty="0"/>
              <a:t>16 000 km à 18,5 km/h</a:t>
            </a:r>
            <a:endParaRPr lang="fr-FR" sz="1200" dirty="0"/>
          </a:p>
          <a:p>
            <a:pPr>
              <a:tabLst>
                <a:tab pos="1076325" algn="l"/>
              </a:tabLst>
            </a:pPr>
            <a:r>
              <a:rPr lang="fr-FR" sz="1200" dirty="0"/>
              <a:t>	plongée : </a:t>
            </a:r>
            <a:r>
              <a:rPr lang="pt-BR" sz="1200" dirty="0"/>
              <a:t>175 km à 4 km/h</a:t>
            </a:r>
          </a:p>
          <a:p>
            <a:pPr>
              <a:tabLst>
                <a:tab pos="1076325" algn="l"/>
              </a:tabLst>
            </a:pPr>
            <a:r>
              <a:rPr lang="pt-BR" sz="1200" b="1" dirty="0"/>
              <a:t>Armement :</a:t>
            </a:r>
            <a:r>
              <a:rPr lang="pt-BR" sz="1200" dirty="0"/>
              <a:t> 	</a:t>
            </a:r>
            <a:r>
              <a:rPr lang="fr-FR" sz="1200" dirty="0"/>
              <a:t>5 tubes lance-torpilles 533 mm </a:t>
            </a:r>
          </a:p>
          <a:p>
            <a:pPr>
              <a:tabLst>
                <a:tab pos="1076325" algn="l"/>
              </a:tabLst>
            </a:pPr>
            <a:r>
              <a:rPr lang="fr-FR" sz="1200" dirty="0"/>
              <a:t>	(4 avant ; 1 arrière) / 12 torpilles</a:t>
            </a:r>
          </a:p>
          <a:p>
            <a:pPr>
              <a:tabLst>
                <a:tab pos="1076325" algn="l"/>
              </a:tabLst>
            </a:pPr>
            <a:r>
              <a:rPr lang="fr-FR" sz="1200" dirty="0"/>
              <a:t>	2 canons (20 et 88 mm)</a:t>
            </a:r>
          </a:p>
          <a:p>
            <a:pPr>
              <a:tabLst>
                <a:tab pos="809625" algn="l"/>
              </a:tabLst>
            </a:pPr>
            <a:r>
              <a:rPr lang="fr-FR" sz="1200" b="1" dirty="0"/>
              <a:t>Production totale U-boote 1939-1945 : </a:t>
            </a:r>
            <a:r>
              <a:rPr lang="fr-FR" sz="1200" dirty="0"/>
              <a:t>1 154</a:t>
            </a:r>
          </a:p>
        </p:txBody>
      </p:sp>
      <p:pic>
        <p:nvPicPr>
          <p:cNvPr id="16" name="Image 15">
            <a:extLst>
              <a:ext uri="{FF2B5EF4-FFF2-40B4-BE49-F238E27FC236}">
                <a16:creationId xmlns:a16="http://schemas.microsoft.com/office/drawing/2014/main" id="{9E064FDC-CA7C-6475-DD14-274AB08C0F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06119" y="1132456"/>
            <a:ext cx="560119" cy="370248"/>
          </a:xfrm>
          <a:prstGeom prst="rect">
            <a:avLst/>
          </a:prstGeom>
        </p:spPr>
      </p:pic>
      <p:pic>
        <p:nvPicPr>
          <p:cNvPr id="20" name="Image 19">
            <a:extLst>
              <a:ext uri="{FF2B5EF4-FFF2-40B4-BE49-F238E27FC236}">
                <a16:creationId xmlns:a16="http://schemas.microsoft.com/office/drawing/2014/main" id="{36CA8495-DB02-1EDA-870F-9F57857E36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05744" y="4791160"/>
            <a:ext cx="6045810" cy="1768043"/>
          </a:xfrm>
          <a:prstGeom prst="rect">
            <a:avLst/>
          </a:prstGeom>
        </p:spPr>
      </p:pic>
      <p:pic>
        <p:nvPicPr>
          <p:cNvPr id="5" name="Image 4">
            <a:extLst>
              <a:ext uri="{FF2B5EF4-FFF2-40B4-BE49-F238E27FC236}">
                <a16:creationId xmlns:a16="http://schemas.microsoft.com/office/drawing/2014/main" id="{ED99D4EC-F155-B12C-E6B5-7282E676A18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800272" y="1059457"/>
            <a:ext cx="3516411" cy="1295334"/>
          </a:xfrm>
          <a:prstGeom prst="rect">
            <a:avLst/>
          </a:prstGeom>
        </p:spPr>
      </p:pic>
      <p:pic>
        <p:nvPicPr>
          <p:cNvPr id="24" name="Image 23">
            <a:extLst>
              <a:ext uri="{FF2B5EF4-FFF2-40B4-BE49-F238E27FC236}">
                <a16:creationId xmlns:a16="http://schemas.microsoft.com/office/drawing/2014/main" id="{BC66F94F-6CAA-B065-B3D3-43B32291EC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251486">
            <a:off x="337080" y="4450876"/>
            <a:ext cx="5163319" cy="2255819"/>
          </a:xfrm>
          <a:prstGeom prst="rect">
            <a:avLst/>
          </a:prstGeom>
        </p:spPr>
      </p:pic>
      <p:sp>
        <p:nvSpPr>
          <p:cNvPr id="25" name="ZoneTexte 24">
            <a:extLst>
              <a:ext uri="{FF2B5EF4-FFF2-40B4-BE49-F238E27FC236}">
                <a16:creationId xmlns:a16="http://schemas.microsoft.com/office/drawing/2014/main" id="{66B5CFB9-F5E2-85BB-5579-AD1B3B598BDB}"/>
              </a:ext>
            </a:extLst>
          </p:cNvPr>
          <p:cNvSpPr txBox="1"/>
          <p:nvPr/>
        </p:nvSpPr>
        <p:spPr>
          <a:xfrm>
            <a:off x="225761" y="3154638"/>
            <a:ext cx="3346114" cy="1815882"/>
          </a:xfrm>
          <a:prstGeom prst="rect">
            <a:avLst/>
          </a:prstGeom>
          <a:noFill/>
        </p:spPr>
        <p:txBody>
          <a:bodyPr wrap="square" rtlCol="0">
            <a:spAutoFit/>
          </a:bodyPr>
          <a:lstStyle/>
          <a:p>
            <a:r>
              <a:rPr lang="fr-FR" sz="1600" b="1" dirty="0">
                <a:solidFill>
                  <a:srgbClr val="FF0000"/>
                </a:solidFill>
              </a:rPr>
              <a:t>HMS Argus </a:t>
            </a:r>
            <a:r>
              <a:rPr lang="fr-FR" sz="1400" dirty="0"/>
              <a:t>(1918-1944)</a:t>
            </a:r>
          </a:p>
          <a:p>
            <a:r>
              <a:rPr lang="fr-FR" sz="1200" b="1" dirty="0"/>
              <a:t>Fonction(s) : </a:t>
            </a:r>
            <a:r>
              <a:rPr lang="fr-FR" sz="1200" dirty="0"/>
              <a:t>porte-avions de la Royal Navy </a:t>
            </a:r>
          </a:p>
          <a:p>
            <a:r>
              <a:rPr lang="fr-FR" sz="1200" b="1" dirty="0"/>
              <a:t>Équipage : </a:t>
            </a:r>
            <a:r>
              <a:rPr lang="fr-FR" sz="1200" dirty="0"/>
              <a:t>495 hommes</a:t>
            </a:r>
          </a:p>
          <a:p>
            <a:pPr>
              <a:tabLst>
                <a:tab pos="1257300" algn="l"/>
              </a:tabLst>
            </a:pPr>
            <a:r>
              <a:rPr lang="fr-FR" sz="1200" b="1" dirty="0"/>
              <a:t>Vitesse max : </a:t>
            </a:r>
            <a:r>
              <a:rPr lang="fr-FR" sz="1200" dirty="0"/>
              <a:t>37 km/h</a:t>
            </a:r>
            <a:endParaRPr lang="pt-BR" sz="1200" dirty="0"/>
          </a:p>
          <a:p>
            <a:pPr>
              <a:tabLst>
                <a:tab pos="1257300" algn="l"/>
              </a:tabLst>
            </a:pPr>
            <a:r>
              <a:rPr lang="fr-FR" sz="1200" b="1" dirty="0"/>
              <a:t>Rayon d’action : </a:t>
            </a:r>
            <a:r>
              <a:rPr lang="pt-BR" sz="1200" dirty="0"/>
              <a:t>7 400 km à 37 km/h</a:t>
            </a:r>
          </a:p>
          <a:p>
            <a:pPr>
              <a:tabLst>
                <a:tab pos="1257300" algn="l"/>
              </a:tabLst>
            </a:pPr>
            <a:r>
              <a:rPr lang="pt-BR" sz="1200" b="1" dirty="0"/>
              <a:t>Aéronefs (avions) :</a:t>
            </a:r>
            <a:r>
              <a:rPr lang="pt-BR" sz="1200" dirty="0"/>
              <a:t> 15 à 18</a:t>
            </a:r>
            <a:endParaRPr lang="fr-FR" sz="1200" dirty="0"/>
          </a:p>
          <a:p>
            <a:pPr>
              <a:tabLst>
                <a:tab pos="895350" algn="l"/>
              </a:tabLst>
            </a:pPr>
            <a:r>
              <a:rPr lang="pt-BR" sz="1200" b="1" dirty="0"/>
              <a:t>Armement :</a:t>
            </a:r>
            <a:r>
              <a:rPr lang="pt-BR" sz="1200" dirty="0"/>
              <a:t> 	</a:t>
            </a:r>
            <a:r>
              <a:rPr lang="fr-FR" sz="1200" dirty="0"/>
              <a:t>4 canons anti-aériens de 102 mm</a:t>
            </a:r>
          </a:p>
          <a:p>
            <a:pPr>
              <a:tabLst>
                <a:tab pos="895350" algn="l"/>
              </a:tabLst>
            </a:pPr>
            <a:r>
              <a:rPr lang="fr-FR" sz="1200" dirty="0"/>
              <a:t>	2 canons de 102 mmm</a:t>
            </a:r>
          </a:p>
          <a:p>
            <a:pPr>
              <a:tabLst>
                <a:tab pos="809625" algn="l"/>
              </a:tabLst>
            </a:pPr>
            <a:r>
              <a:rPr lang="fr-FR" sz="1200" b="1" dirty="0"/>
              <a:t>Production 1914-1918 : </a:t>
            </a:r>
            <a:r>
              <a:rPr lang="fr-FR" sz="1200" dirty="0"/>
              <a:t>1</a:t>
            </a:r>
          </a:p>
        </p:txBody>
      </p:sp>
      <p:sp>
        <p:nvSpPr>
          <p:cNvPr id="26" name="ZoneTexte 25">
            <a:extLst>
              <a:ext uri="{FF2B5EF4-FFF2-40B4-BE49-F238E27FC236}">
                <a16:creationId xmlns:a16="http://schemas.microsoft.com/office/drawing/2014/main" id="{5A28E8CF-0C0B-7335-BD3A-46E1F0E9CF2F}"/>
              </a:ext>
            </a:extLst>
          </p:cNvPr>
          <p:cNvSpPr txBox="1"/>
          <p:nvPr/>
        </p:nvSpPr>
        <p:spPr>
          <a:xfrm>
            <a:off x="6270103" y="3342849"/>
            <a:ext cx="5639132" cy="1815882"/>
          </a:xfrm>
          <a:prstGeom prst="rect">
            <a:avLst/>
          </a:prstGeom>
          <a:noFill/>
        </p:spPr>
        <p:txBody>
          <a:bodyPr wrap="square" rtlCol="0">
            <a:spAutoFit/>
          </a:bodyPr>
          <a:lstStyle/>
          <a:p>
            <a:r>
              <a:rPr lang="fr-FR" sz="1600" b="1" dirty="0" err="1">
                <a:solidFill>
                  <a:srgbClr val="FF0000"/>
                </a:solidFill>
              </a:rPr>
              <a:t>Akagi</a:t>
            </a:r>
            <a:r>
              <a:rPr lang="fr-FR" sz="1600" b="1" dirty="0">
                <a:solidFill>
                  <a:srgbClr val="FF0000"/>
                </a:solidFill>
              </a:rPr>
              <a:t> </a:t>
            </a:r>
            <a:r>
              <a:rPr lang="fr-FR" sz="1400" dirty="0"/>
              <a:t>(1927-1942) – coulé à la Bataille de Midway</a:t>
            </a:r>
          </a:p>
          <a:p>
            <a:r>
              <a:rPr lang="fr-FR" sz="1200" b="1" dirty="0"/>
              <a:t>Fonction(s) : </a:t>
            </a:r>
            <a:r>
              <a:rPr lang="fr-FR" sz="1200" dirty="0"/>
              <a:t>porte-avions de la Marine de guerre japonaise</a:t>
            </a:r>
          </a:p>
          <a:p>
            <a:r>
              <a:rPr lang="fr-FR" sz="1200" b="1" dirty="0"/>
              <a:t>Équipage : </a:t>
            </a:r>
            <a:r>
              <a:rPr lang="fr-FR" sz="1200" dirty="0"/>
              <a:t>1 630 hommes</a:t>
            </a:r>
          </a:p>
          <a:p>
            <a:pPr>
              <a:tabLst>
                <a:tab pos="1257300" algn="l"/>
              </a:tabLst>
            </a:pPr>
            <a:r>
              <a:rPr lang="fr-FR" sz="1200" b="1" dirty="0"/>
              <a:t>Vitesse max : </a:t>
            </a:r>
            <a:r>
              <a:rPr lang="fr-FR" sz="1200" dirty="0"/>
              <a:t>57 km/h</a:t>
            </a:r>
            <a:endParaRPr lang="pt-BR" sz="1200" dirty="0"/>
          </a:p>
          <a:p>
            <a:pPr>
              <a:tabLst>
                <a:tab pos="1257300" algn="l"/>
              </a:tabLst>
            </a:pPr>
            <a:r>
              <a:rPr lang="fr-FR" sz="1200" b="1" dirty="0"/>
              <a:t>Rayon d’action : </a:t>
            </a:r>
            <a:r>
              <a:rPr lang="pt-BR" sz="1200" dirty="0"/>
              <a:t>18 520 km</a:t>
            </a:r>
          </a:p>
          <a:p>
            <a:pPr>
              <a:tabLst>
                <a:tab pos="1257300" algn="l"/>
              </a:tabLst>
            </a:pPr>
            <a:r>
              <a:rPr lang="pt-BR" sz="1200" b="1" dirty="0"/>
              <a:t>Aéronefs (avions) :</a:t>
            </a:r>
            <a:r>
              <a:rPr lang="pt-BR" sz="1200" dirty="0"/>
              <a:t> 85</a:t>
            </a:r>
            <a:endParaRPr lang="fr-FR" sz="1200" dirty="0"/>
          </a:p>
          <a:p>
            <a:pPr>
              <a:tabLst>
                <a:tab pos="895350" algn="l"/>
              </a:tabLst>
            </a:pPr>
            <a:r>
              <a:rPr lang="pt-BR" sz="1200" b="1" dirty="0"/>
              <a:t>Armement :</a:t>
            </a:r>
            <a:r>
              <a:rPr lang="pt-BR" sz="1200" dirty="0"/>
              <a:t> 	</a:t>
            </a:r>
            <a:r>
              <a:rPr lang="fr-FR" sz="1200" dirty="0"/>
              <a:t>28 canons anti-aériens (120 mm ou 203 mm)</a:t>
            </a:r>
          </a:p>
          <a:p>
            <a:pPr>
              <a:tabLst>
                <a:tab pos="895350" algn="l"/>
              </a:tabLst>
            </a:pPr>
            <a:r>
              <a:rPr lang="fr-FR" sz="1200" dirty="0"/>
              <a:t>	22 canons de 102 mmm</a:t>
            </a:r>
          </a:p>
          <a:p>
            <a:pPr algn="r">
              <a:tabLst>
                <a:tab pos="809625" algn="l"/>
              </a:tabLst>
            </a:pPr>
            <a:r>
              <a:rPr lang="fr-FR" sz="1200" b="1" dirty="0"/>
              <a:t>Flotte japonaise de porte-avions en 1941 : </a:t>
            </a:r>
            <a:r>
              <a:rPr lang="fr-FR" sz="1200" dirty="0"/>
              <a:t>10</a:t>
            </a:r>
          </a:p>
        </p:txBody>
      </p:sp>
      <p:pic>
        <p:nvPicPr>
          <p:cNvPr id="27" name="Image 26">
            <a:extLst>
              <a:ext uri="{FF2B5EF4-FFF2-40B4-BE49-F238E27FC236}">
                <a16:creationId xmlns:a16="http://schemas.microsoft.com/office/drawing/2014/main" id="{ACB1C7DB-419D-D7DD-C0BA-B054DA80DB5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46984" y="3229537"/>
            <a:ext cx="617093" cy="307567"/>
          </a:xfrm>
          <a:prstGeom prst="rect">
            <a:avLst/>
          </a:prstGeom>
        </p:spPr>
      </p:pic>
      <p:sp>
        <p:nvSpPr>
          <p:cNvPr id="2" name="ZoneTexte 1">
            <a:extLst>
              <a:ext uri="{FF2B5EF4-FFF2-40B4-BE49-F238E27FC236}">
                <a16:creationId xmlns:a16="http://schemas.microsoft.com/office/drawing/2014/main" id="{2F24DA89-AA50-3E8E-A74E-769A0DD4B54C}"/>
              </a:ext>
            </a:extLst>
          </p:cNvPr>
          <p:cNvSpPr txBox="1"/>
          <p:nvPr/>
        </p:nvSpPr>
        <p:spPr>
          <a:xfrm>
            <a:off x="208032" y="6538398"/>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sp>
        <p:nvSpPr>
          <p:cNvPr id="6" name="ZoneTexte 5">
            <a:extLst>
              <a:ext uri="{FF2B5EF4-FFF2-40B4-BE49-F238E27FC236}">
                <a16:creationId xmlns:a16="http://schemas.microsoft.com/office/drawing/2014/main" id="{697BA5EF-9C0E-166F-B195-595E7B916BF4}"/>
              </a:ext>
            </a:extLst>
          </p:cNvPr>
          <p:cNvSpPr txBox="1"/>
          <p:nvPr/>
        </p:nvSpPr>
        <p:spPr>
          <a:xfrm>
            <a:off x="4088524" y="1917303"/>
            <a:ext cx="2261966" cy="1092607"/>
          </a:xfrm>
          <a:prstGeom prst="rect">
            <a:avLst/>
          </a:prstGeom>
          <a:noFill/>
        </p:spPr>
        <p:txBody>
          <a:bodyPr wrap="square">
            <a:spAutoFit/>
          </a:bodyPr>
          <a:lstStyle/>
          <a:p>
            <a:r>
              <a:rPr lang="fr-FR" sz="1300" dirty="0">
                <a:solidFill>
                  <a:srgbClr val="0070C0"/>
                </a:solidFill>
                <a:highlight>
                  <a:srgbClr val="FFFF00"/>
                </a:highlight>
              </a:rPr>
              <a:t>Entre 1914 et 1918</a:t>
            </a:r>
            <a:r>
              <a:rPr lang="fr-FR" sz="1300" dirty="0">
                <a:solidFill>
                  <a:srgbClr val="0070C0"/>
                </a:solidFill>
              </a:rPr>
              <a:t>, les </a:t>
            </a:r>
            <a:r>
              <a:rPr lang="fr-FR" sz="1300" dirty="0">
                <a:solidFill>
                  <a:srgbClr val="FF0000"/>
                </a:solidFill>
              </a:rPr>
              <a:t>274 u-boote</a:t>
            </a:r>
            <a:r>
              <a:rPr lang="fr-FR" sz="1300" dirty="0">
                <a:solidFill>
                  <a:srgbClr val="0070C0"/>
                </a:solidFill>
              </a:rPr>
              <a:t> coulèrent </a:t>
            </a:r>
            <a:r>
              <a:rPr lang="fr-FR" sz="1300" b="1" dirty="0">
                <a:solidFill>
                  <a:srgbClr val="0070C0"/>
                </a:solidFill>
              </a:rPr>
              <a:t>6 400 navires </a:t>
            </a:r>
            <a:r>
              <a:rPr lang="fr-FR" sz="1300" dirty="0">
                <a:solidFill>
                  <a:srgbClr val="0070C0"/>
                </a:solidFill>
              </a:rPr>
              <a:t>(2,7 millions de t.). </a:t>
            </a:r>
            <a:r>
              <a:rPr lang="fr-FR" sz="1300" dirty="0">
                <a:solidFill>
                  <a:srgbClr val="C00000"/>
                </a:solidFill>
              </a:rPr>
              <a:t>178 sous-marins disparus</a:t>
            </a:r>
            <a:r>
              <a:rPr lang="fr-FR" sz="1300" dirty="0">
                <a:solidFill>
                  <a:srgbClr val="0070C0"/>
                </a:solidFill>
              </a:rPr>
              <a:t> et environ </a:t>
            </a:r>
            <a:r>
              <a:rPr lang="fr-FR" sz="1300" dirty="0">
                <a:solidFill>
                  <a:srgbClr val="7030A0"/>
                </a:solidFill>
              </a:rPr>
              <a:t>5 000 sous-mariniers</a:t>
            </a:r>
            <a:r>
              <a:rPr lang="fr-FR" sz="1300" dirty="0">
                <a:solidFill>
                  <a:srgbClr val="0070C0"/>
                </a:solidFill>
              </a:rPr>
              <a:t> (40%).</a:t>
            </a:r>
          </a:p>
        </p:txBody>
      </p:sp>
      <p:sp>
        <p:nvSpPr>
          <p:cNvPr id="14" name="ZoneTexte 13">
            <a:extLst>
              <a:ext uri="{FF2B5EF4-FFF2-40B4-BE49-F238E27FC236}">
                <a16:creationId xmlns:a16="http://schemas.microsoft.com/office/drawing/2014/main" id="{E6FB41E2-A0D0-C2CD-1748-44EC4FA89618}"/>
              </a:ext>
            </a:extLst>
          </p:cNvPr>
          <p:cNvSpPr txBox="1"/>
          <p:nvPr/>
        </p:nvSpPr>
        <p:spPr>
          <a:xfrm>
            <a:off x="9521742" y="2214570"/>
            <a:ext cx="2604371" cy="1092607"/>
          </a:xfrm>
          <a:prstGeom prst="rect">
            <a:avLst/>
          </a:prstGeom>
          <a:noFill/>
        </p:spPr>
        <p:txBody>
          <a:bodyPr wrap="square">
            <a:spAutoFit/>
          </a:bodyPr>
          <a:lstStyle/>
          <a:p>
            <a:r>
              <a:rPr lang="fr-FR" sz="1300" dirty="0">
                <a:solidFill>
                  <a:srgbClr val="0070C0"/>
                </a:solidFill>
                <a:highlight>
                  <a:srgbClr val="FFFF00"/>
                </a:highlight>
              </a:rPr>
              <a:t>Entre 1939 et 1945</a:t>
            </a:r>
            <a:r>
              <a:rPr lang="fr-FR" sz="1300" dirty="0">
                <a:solidFill>
                  <a:srgbClr val="0070C0"/>
                </a:solidFill>
              </a:rPr>
              <a:t>, les </a:t>
            </a:r>
            <a:r>
              <a:rPr lang="fr-FR" sz="1300" dirty="0">
                <a:solidFill>
                  <a:srgbClr val="FF0000"/>
                </a:solidFill>
              </a:rPr>
              <a:t>1 154 u-boote</a:t>
            </a:r>
            <a:r>
              <a:rPr lang="fr-FR" sz="1300" dirty="0">
                <a:solidFill>
                  <a:srgbClr val="0070C0"/>
                </a:solidFill>
              </a:rPr>
              <a:t> coulèrent </a:t>
            </a:r>
            <a:r>
              <a:rPr lang="fr-FR" sz="1300" b="1" dirty="0">
                <a:solidFill>
                  <a:srgbClr val="0070C0"/>
                </a:solidFill>
              </a:rPr>
              <a:t>3 675 navires </a:t>
            </a:r>
            <a:br>
              <a:rPr lang="fr-FR" sz="1300" b="1" dirty="0">
                <a:solidFill>
                  <a:srgbClr val="0070C0"/>
                </a:solidFill>
              </a:rPr>
            </a:br>
            <a:r>
              <a:rPr lang="fr-FR" sz="1300" dirty="0">
                <a:solidFill>
                  <a:srgbClr val="0070C0"/>
                </a:solidFill>
              </a:rPr>
              <a:t>(23 millions de t.). </a:t>
            </a:r>
            <a:r>
              <a:rPr lang="fr-FR" sz="1300" dirty="0">
                <a:solidFill>
                  <a:srgbClr val="C00000"/>
                </a:solidFill>
              </a:rPr>
              <a:t>822 sous-marins (7/10) disparus </a:t>
            </a:r>
            <a:r>
              <a:rPr lang="fr-FR" sz="1300" dirty="0">
                <a:solidFill>
                  <a:srgbClr val="0070C0"/>
                </a:solidFill>
              </a:rPr>
              <a:t>et environ </a:t>
            </a:r>
            <a:br>
              <a:rPr lang="fr-FR" sz="1300" dirty="0">
                <a:solidFill>
                  <a:srgbClr val="0070C0"/>
                </a:solidFill>
              </a:rPr>
            </a:br>
            <a:r>
              <a:rPr lang="fr-FR" sz="1300" dirty="0">
                <a:solidFill>
                  <a:srgbClr val="7030A0"/>
                </a:solidFill>
              </a:rPr>
              <a:t>27 500 sous-mariniers</a:t>
            </a:r>
            <a:r>
              <a:rPr lang="fr-FR" sz="1300" dirty="0">
                <a:solidFill>
                  <a:srgbClr val="0070C0"/>
                </a:solidFill>
              </a:rPr>
              <a:t> (70%).</a:t>
            </a:r>
          </a:p>
        </p:txBody>
      </p:sp>
    </p:spTree>
    <p:extLst>
      <p:ext uri="{BB962C8B-B14F-4D97-AF65-F5344CB8AC3E}">
        <p14:creationId xmlns:p14="http://schemas.microsoft.com/office/powerpoint/2010/main" val="54886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1000" fill="hold"/>
                                        <p:tgtEl>
                                          <p:spTgt spid="2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5" grpId="0"/>
      <p:bldP spid="26" grpId="0"/>
      <p:bldP spid="6"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59835-EE08-979F-49F8-7E13EC20D2D1}"/>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8C25223E-651C-67C3-E0E5-58B56F30996F}"/>
              </a:ext>
            </a:extLst>
          </p:cNvPr>
          <p:cNvSpPr txBox="1"/>
          <p:nvPr/>
        </p:nvSpPr>
        <p:spPr>
          <a:xfrm>
            <a:off x="198409" y="97695"/>
            <a:ext cx="3583016"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736A2D0C-B8C9-E8FB-F825-092444B59E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63ECA629-37E3-714E-1303-8C65ECFB4411}"/>
              </a:ext>
            </a:extLst>
          </p:cNvPr>
          <p:cNvSpPr txBox="1"/>
          <p:nvPr/>
        </p:nvSpPr>
        <p:spPr>
          <a:xfrm>
            <a:off x="198408" y="386343"/>
            <a:ext cx="932428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3.6</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navires</a:t>
            </a:r>
            <a:r>
              <a:rPr lang="fr-FR" b="1" dirty="0">
                <a:solidFill>
                  <a:srgbClr val="0070C0"/>
                </a:solidFill>
                <a:latin typeface="Calibri" panose="020F0502020204030204" pitchFamily="34" charset="0"/>
                <a:cs typeface="Calibri" panose="020F0502020204030204" pitchFamily="34" charset="0"/>
              </a:rPr>
              <a:t> emblématiques des Premières et Seconde Guerre mondiales</a:t>
            </a:r>
          </a:p>
        </p:txBody>
      </p:sp>
      <p:graphicFrame>
        <p:nvGraphicFramePr>
          <p:cNvPr id="3" name="Tableau 2">
            <a:extLst>
              <a:ext uri="{FF2B5EF4-FFF2-40B4-BE49-F238E27FC236}">
                <a16:creationId xmlns:a16="http://schemas.microsoft.com/office/drawing/2014/main" id="{179E4C56-B306-D5AC-D02C-29BC74851EDE}"/>
              </a:ext>
            </a:extLst>
          </p:cNvPr>
          <p:cNvGraphicFramePr>
            <a:graphicFrameLocks noGrp="1"/>
          </p:cNvGraphicFramePr>
          <p:nvPr>
            <p:extLst>
              <p:ext uri="{D42A27DB-BD31-4B8C-83A1-F6EECF244321}">
                <p14:modId xmlns:p14="http://schemas.microsoft.com/office/powerpoint/2010/main" val="474362794"/>
              </p:ext>
            </p:extLst>
          </p:nvPr>
        </p:nvGraphicFramePr>
        <p:xfrm>
          <a:off x="198407" y="708980"/>
          <a:ext cx="11825793" cy="5804959"/>
        </p:xfrm>
        <a:graphic>
          <a:graphicData uri="http://schemas.openxmlformats.org/drawingml/2006/table">
            <a:tbl>
              <a:tblPr firstRow="1" bandRow="1">
                <a:tableStyleId>{5940675A-B579-460E-94D1-54222C63F5DA}</a:tableStyleId>
              </a:tblPr>
              <a:tblGrid>
                <a:gridCol w="6059909">
                  <a:extLst>
                    <a:ext uri="{9D8B030D-6E8A-4147-A177-3AD203B41FA5}">
                      <a16:colId xmlns:a16="http://schemas.microsoft.com/office/drawing/2014/main" val="3919520880"/>
                    </a:ext>
                  </a:extLst>
                </a:gridCol>
                <a:gridCol w="5765884">
                  <a:extLst>
                    <a:ext uri="{9D8B030D-6E8A-4147-A177-3AD203B41FA5}">
                      <a16:colId xmlns:a16="http://schemas.microsoft.com/office/drawing/2014/main" val="997813985"/>
                    </a:ext>
                  </a:extLst>
                </a:gridCol>
              </a:tblGrid>
              <a:tr h="392882">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5412077">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614308747"/>
                  </a:ext>
                </a:extLst>
              </a:tr>
            </a:tbl>
          </a:graphicData>
        </a:graphic>
      </p:graphicFrame>
      <p:sp>
        <p:nvSpPr>
          <p:cNvPr id="25" name="ZoneTexte 24">
            <a:extLst>
              <a:ext uri="{FF2B5EF4-FFF2-40B4-BE49-F238E27FC236}">
                <a16:creationId xmlns:a16="http://schemas.microsoft.com/office/drawing/2014/main" id="{4B0FBA97-9C4A-417C-07F0-46A6C56FA5FC}"/>
              </a:ext>
            </a:extLst>
          </p:cNvPr>
          <p:cNvSpPr txBox="1"/>
          <p:nvPr/>
        </p:nvSpPr>
        <p:spPr>
          <a:xfrm>
            <a:off x="170900" y="1086096"/>
            <a:ext cx="4391863" cy="1815882"/>
          </a:xfrm>
          <a:prstGeom prst="rect">
            <a:avLst/>
          </a:prstGeom>
          <a:noFill/>
        </p:spPr>
        <p:txBody>
          <a:bodyPr wrap="square" rtlCol="0">
            <a:spAutoFit/>
          </a:bodyPr>
          <a:lstStyle/>
          <a:p>
            <a:r>
              <a:rPr lang="fr-FR" sz="1600" b="1" dirty="0">
                <a:solidFill>
                  <a:srgbClr val="FF0000"/>
                </a:solidFill>
              </a:rPr>
              <a:t>Cuirassé HMS Dreadnought </a:t>
            </a:r>
            <a:r>
              <a:rPr lang="fr-FR" sz="1400" dirty="0"/>
              <a:t>(1906-1919)</a:t>
            </a:r>
          </a:p>
          <a:p>
            <a:r>
              <a:rPr lang="fr-FR" sz="1200" b="1" dirty="0"/>
              <a:t>Fonction(s) : </a:t>
            </a:r>
            <a:r>
              <a:rPr lang="fr-FR" sz="1200" dirty="0"/>
              <a:t>Cuirassé (navire blindé à la grosse puissance de feu)</a:t>
            </a:r>
          </a:p>
          <a:p>
            <a:r>
              <a:rPr lang="fr-FR" sz="1200" b="1" dirty="0"/>
              <a:t>Équipage : </a:t>
            </a:r>
            <a:r>
              <a:rPr lang="fr-FR" sz="1200" dirty="0"/>
              <a:t>700 hommes</a:t>
            </a:r>
          </a:p>
          <a:p>
            <a:pPr>
              <a:tabLst>
                <a:tab pos="1257300" algn="l"/>
              </a:tabLst>
            </a:pPr>
            <a:r>
              <a:rPr lang="fr-FR" sz="1200" b="1" dirty="0"/>
              <a:t>Vitesse max : </a:t>
            </a:r>
            <a:r>
              <a:rPr lang="fr-FR" sz="1200" dirty="0"/>
              <a:t>39 km/h</a:t>
            </a:r>
            <a:endParaRPr lang="pt-BR" sz="1200" dirty="0"/>
          </a:p>
          <a:p>
            <a:pPr>
              <a:tabLst>
                <a:tab pos="1257300" algn="l"/>
              </a:tabLst>
            </a:pPr>
            <a:r>
              <a:rPr lang="fr-FR" sz="1200" b="1" dirty="0"/>
              <a:t>Rayon d’action : </a:t>
            </a:r>
            <a:r>
              <a:rPr lang="pt-BR" sz="1200" dirty="0"/>
              <a:t>10 650 km à 18,5 km/h</a:t>
            </a:r>
          </a:p>
          <a:p>
            <a:pPr>
              <a:tabLst>
                <a:tab pos="895350" algn="l"/>
              </a:tabLst>
            </a:pPr>
            <a:r>
              <a:rPr lang="pt-BR" sz="1200" b="1" dirty="0"/>
              <a:t>Armement :</a:t>
            </a:r>
            <a:r>
              <a:rPr lang="pt-BR" sz="1200" dirty="0"/>
              <a:t> 	</a:t>
            </a:r>
            <a:r>
              <a:rPr lang="fr-FR" sz="1200" dirty="0"/>
              <a:t>10 canons de 305 mm</a:t>
            </a:r>
          </a:p>
          <a:p>
            <a:pPr>
              <a:tabLst>
                <a:tab pos="895350" algn="l"/>
              </a:tabLst>
            </a:pPr>
            <a:r>
              <a:rPr lang="fr-FR" sz="1200" dirty="0"/>
              <a:t>	27 canons de 76 mm</a:t>
            </a:r>
          </a:p>
          <a:p>
            <a:pPr>
              <a:tabLst>
                <a:tab pos="895350" algn="l"/>
              </a:tabLst>
            </a:pPr>
            <a:r>
              <a:rPr lang="fr-FR" sz="1200" dirty="0"/>
              <a:t>	5 tubes lance-torpilles </a:t>
            </a:r>
          </a:p>
          <a:p>
            <a:pPr>
              <a:tabLst>
                <a:tab pos="895350" algn="l"/>
              </a:tabLst>
            </a:pPr>
            <a:r>
              <a:rPr lang="fr-FR" sz="1200" b="1" dirty="0"/>
              <a:t>Production 1914-1918 : </a:t>
            </a:r>
            <a:r>
              <a:rPr lang="fr-FR" sz="1200" dirty="0"/>
              <a:t>1</a:t>
            </a:r>
          </a:p>
        </p:txBody>
      </p:sp>
      <p:pic>
        <p:nvPicPr>
          <p:cNvPr id="27" name="Image 26">
            <a:extLst>
              <a:ext uri="{FF2B5EF4-FFF2-40B4-BE49-F238E27FC236}">
                <a16:creationId xmlns:a16="http://schemas.microsoft.com/office/drawing/2014/main" id="{72210A92-B7CA-F9A9-DB78-92EB4B73C1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6079" y="1195137"/>
            <a:ext cx="617093" cy="307567"/>
          </a:xfrm>
          <a:prstGeom prst="rect">
            <a:avLst/>
          </a:prstGeom>
        </p:spPr>
      </p:pic>
      <p:sp>
        <p:nvSpPr>
          <p:cNvPr id="2" name="ZoneTexte 1">
            <a:extLst>
              <a:ext uri="{FF2B5EF4-FFF2-40B4-BE49-F238E27FC236}">
                <a16:creationId xmlns:a16="http://schemas.microsoft.com/office/drawing/2014/main" id="{B04F6BDF-B7D6-8CC1-FC35-D046E7E914F8}"/>
              </a:ext>
            </a:extLst>
          </p:cNvPr>
          <p:cNvSpPr txBox="1"/>
          <p:nvPr/>
        </p:nvSpPr>
        <p:spPr>
          <a:xfrm>
            <a:off x="208032" y="6538398"/>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pic>
        <p:nvPicPr>
          <p:cNvPr id="6" name="Image 5">
            <a:extLst>
              <a:ext uri="{FF2B5EF4-FFF2-40B4-BE49-F238E27FC236}">
                <a16:creationId xmlns:a16="http://schemas.microsoft.com/office/drawing/2014/main" id="{9ED7FBF8-EE38-B54A-FBB9-9F703FDB36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5799" y="1076946"/>
            <a:ext cx="3224349" cy="2613978"/>
          </a:xfrm>
          <a:prstGeom prst="rect">
            <a:avLst/>
          </a:prstGeom>
        </p:spPr>
      </p:pic>
      <p:sp>
        <p:nvSpPr>
          <p:cNvPr id="13" name="ZoneTexte 12">
            <a:extLst>
              <a:ext uri="{FF2B5EF4-FFF2-40B4-BE49-F238E27FC236}">
                <a16:creationId xmlns:a16="http://schemas.microsoft.com/office/drawing/2014/main" id="{792C343F-EFA4-D0E1-AA38-418CC21D2859}"/>
              </a:ext>
            </a:extLst>
          </p:cNvPr>
          <p:cNvSpPr txBox="1"/>
          <p:nvPr/>
        </p:nvSpPr>
        <p:spPr>
          <a:xfrm>
            <a:off x="6230149" y="4513391"/>
            <a:ext cx="4574486" cy="2000548"/>
          </a:xfrm>
          <a:prstGeom prst="rect">
            <a:avLst/>
          </a:prstGeom>
          <a:noFill/>
        </p:spPr>
        <p:txBody>
          <a:bodyPr wrap="square" rtlCol="0">
            <a:spAutoFit/>
          </a:bodyPr>
          <a:lstStyle/>
          <a:p>
            <a:r>
              <a:rPr lang="fr-FR" sz="1600" b="1" dirty="0">
                <a:solidFill>
                  <a:srgbClr val="FF0000"/>
                </a:solidFill>
              </a:rPr>
              <a:t>Liberty </a:t>
            </a:r>
            <a:r>
              <a:rPr lang="fr-FR" sz="1600" b="1" dirty="0" err="1">
                <a:solidFill>
                  <a:srgbClr val="FF0000"/>
                </a:solidFill>
              </a:rPr>
              <a:t>Ship</a:t>
            </a:r>
            <a:r>
              <a:rPr lang="fr-FR" sz="1600" b="1" dirty="0">
                <a:solidFill>
                  <a:srgbClr val="FF0000"/>
                </a:solidFill>
              </a:rPr>
              <a:t> </a:t>
            </a:r>
            <a:r>
              <a:rPr lang="fr-FR" sz="1400" dirty="0"/>
              <a:t>(1941-1945)</a:t>
            </a:r>
          </a:p>
          <a:p>
            <a:r>
              <a:rPr lang="fr-FR" sz="1200" b="1" dirty="0"/>
              <a:t>Fonction(s) : </a:t>
            </a:r>
            <a:r>
              <a:rPr lang="fr-FR" sz="1200" dirty="0"/>
              <a:t>Cargo (transport de marchandises)</a:t>
            </a:r>
          </a:p>
          <a:p>
            <a:r>
              <a:rPr lang="fr-FR" sz="1200" b="1" dirty="0"/>
              <a:t>Équipage : </a:t>
            </a:r>
            <a:r>
              <a:rPr lang="fr-FR" sz="1200" dirty="0"/>
              <a:t>45 marins + 35 canonniers (80)</a:t>
            </a:r>
          </a:p>
          <a:p>
            <a:pPr>
              <a:tabLst>
                <a:tab pos="1257300" algn="l"/>
              </a:tabLst>
            </a:pPr>
            <a:r>
              <a:rPr lang="fr-FR" sz="1200" b="1" dirty="0"/>
              <a:t>Vitesse max : </a:t>
            </a:r>
            <a:r>
              <a:rPr lang="fr-FR" sz="1200" dirty="0"/>
              <a:t>20 km/h</a:t>
            </a:r>
            <a:endParaRPr lang="pt-BR" sz="1200" dirty="0"/>
          </a:p>
          <a:p>
            <a:pPr>
              <a:tabLst>
                <a:tab pos="1257300" algn="l"/>
              </a:tabLst>
            </a:pPr>
            <a:r>
              <a:rPr lang="fr-FR" sz="1200" b="1" dirty="0"/>
              <a:t>Rayon d’action : </a:t>
            </a:r>
            <a:r>
              <a:rPr lang="pt-BR" sz="1200" dirty="0"/>
              <a:t>42 600 km</a:t>
            </a:r>
          </a:p>
          <a:p>
            <a:pPr>
              <a:tabLst>
                <a:tab pos="1257300" algn="l"/>
              </a:tabLst>
            </a:pPr>
            <a:r>
              <a:rPr lang="pt-BR" sz="1200" b="1" dirty="0"/>
              <a:t>Port en lourd (chargement max) :</a:t>
            </a:r>
            <a:r>
              <a:rPr lang="pt-BR" sz="1200" dirty="0"/>
              <a:t> 10 856 tonnes</a:t>
            </a:r>
          </a:p>
          <a:p>
            <a:pPr>
              <a:tabLst>
                <a:tab pos="895350" algn="l"/>
              </a:tabLst>
            </a:pPr>
            <a:r>
              <a:rPr lang="pt-BR" sz="1200" b="1" dirty="0"/>
              <a:t>Armement :</a:t>
            </a:r>
            <a:r>
              <a:rPr lang="pt-BR" sz="1200" dirty="0"/>
              <a:t> 	</a:t>
            </a:r>
            <a:r>
              <a:rPr lang="fr-FR" sz="1200" dirty="0"/>
              <a:t>1 canon de 75 mm à l'avant, </a:t>
            </a:r>
          </a:p>
          <a:p>
            <a:pPr>
              <a:tabLst>
                <a:tab pos="895350" algn="l"/>
              </a:tabLst>
            </a:pPr>
            <a:r>
              <a:rPr lang="fr-FR" sz="1200" dirty="0"/>
              <a:t>	1 canon de 125 mm à l'arrière </a:t>
            </a:r>
          </a:p>
          <a:p>
            <a:pPr>
              <a:tabLst>
                <a:tab pos="895350" algn="l"/>
              </a:tabLst>
            </a:pPr>
            <a:r>
              <a:rPr lang="fr-FR" sz="1200" dirty="0"/>
              <a:t>	8 canons de DCA (Défense Contre les avions) de 20 mm</a:t>
            </a:r>
          </a:p>
          <a:p>
            <a:pPr>
              <a:tabLst>
                <a:tab pos="895350" algn="l"/>
              </a:tabLst>
            </a:pPr>
            <a:r>
              <a:rPr lang="fr-FR" sz="1200" b="1" dirty="0"/>
              <a:t>Production 1941-1945 : </a:t>
            </a:r>
            <a:r>
              <a:rPr lang="fr-FR" sz="1200" dirty="0"/>
              <a:t>2 710 (16 chantiers navals)</a:t>
            </a:r>
          </a:p>
        </p:txBody>
      </p:sp>
      <p:pic>
        <p:nvPicPr>
          <p:cNvPr id="19" name="Image 18">
            <a:extLst>
              <a:ext uri="{FF2B5EF4-FFF2-40B4-BE49-F238E27FC236}">
                <a16:creationId xmlns:a16="http://schemas.microsoft.com/office/drawing/2014/main" id="{0BC158E8-3F46-A48C-F0DB-A8CCEA5495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8754" y="817814"/>
            <a:ext cx="3951485" cy="2416928"/>
          </a:xfrm>
          <a:prstGeom prst="rect">
            <a:avLst/>
          </a:prstGeom>
        </p:spPr>
      </p:pic>
      <p:pic>
        <p:nvPicPr>
          <p:cNvPr id="17" name="Image 16">
            <a:extLst>
              <a:ext uri="{FF2B5EF4-FFF2-40B4-BE49-F238E27FC236}">
                <a16:creationId xmlns:a16="http://schemas.microsoft.com/office/drawing/2014/main" id="{9A735969-A922-7EA1-4348-399449B9C0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00427" y="2899854"/>
            <a:ext cx="3655852" cy="1948550"/>
          </a:xfrm>
          <a:prstGeom prst="rect">
            <a:avLst/>
          </a:prstGeom>
        </p:spPr>
      </p:pic>
      <p:sp>
        <p:nvSpPr>
          <p:cNvPr id="21" name="ZoneTexte 20">
            <a:extLst>
              <a:ext uri="{FF2B5EF4-FFF2-40B4-BE49-F238E27FC236}">
                <a16:creationId xmlns:a16="http://schemas.microsoft.com/office/drawing/2014/main" id="{9ED6D119-DCFF-C623-82AC-3ED4E0C17E89}"/>
              </a:ext>
            </a:extLst>
          </p:cNvPr>
          <p:cNvSpPr txBox="1"/>
          <p:nvPr/>
        </p:nvSpPr>
        <p:spPr>
          <a:xfrm>
            <a:off x="6237519" y="1068703"/>
            <a:ext cx="4391863" cy="2000548"/>
          </a:xfrm>
          <a:prstGeom prst="rect">
            <a:avLst/>
          </a:prstGeom>
          <a:noFill/>
        </p:spPr>
        <p:txBody>
          <a:bodyPr wrap="square" rtlCol="0">
            <a:spAutoFit/>
          </a:bodyPr>
          <a:lstStyle/>
          <a:p>
            <a:r>
              <a:rPr lang="fr-FR" sz="1600" b="1" dirty="0">
                <a:solidFill>
                  <a:srgbClr val="FF0000"/>
                </a:solidFill>
              </a:rPr>
              <a:t>USS South Dakota (BB-57) </a:t>
            </a:r>
            <a:r>
              <a:rPr lang="fr-FR" sz="1400" dirty="0"/>
              <a:t>(1941-1947)</a:t>
            </a:r>
          </a:p>
          <a:p>
            <a:r>
              <a:rPr lang="fr-FR" sz="1200" b="1" dirty="0"/>
              <a:t>Fonction(s) : </a:t>
            </a:r>
            <a:r>
              <a:rPr lang="fr-FR" sz="1200" dirty="0"/>
              <a:t>Cuirassé rapide</a:t>
            </a:r>
          </a:p>
          <a:p>
            <a:r>
              <a:rPr lang="fr-FR" sz="1200" b="1" dirty="0"/>
              <a:t>Équipage : </a:t>
            </a:r>
            <a:r>
              <a:rPr lang="fr-FR" sz="1200" dirty="0"/>
              <a:t>1 793 hommes</a:t>
            </a:r>
          </a:p>
          <a:p>
            <a:pPr>
              <a:tabLst>
                <a:tab pos="1257300" algn="l"/>
              </a:tabLst>
            </a:pPr>
            <a:r>
              <a:rPr lang="fr-FR" sz="1200" b="1" dirty="0"/>
              <a:t>Vitesse max : </a:t>
            </a:r>
            <a:r>
              <a:rPr lang="fr-FR" sz="1200" dirty="0"/>
              <a:t>52 km/h</a:t>
            </a:r>
            <a:endParaRPr lang="pt-BR" sz="1200" dirty="0"/>
          </a:p>
          <a:p>
            <a:pPr>
              <a:tabLst>
                <a:tab pos="1257300" algn="l"/>
              </a:tabLst>
            </a:pPr>
            <a:r>
              <a:rPr lang="fr-FR" sz="1200" b="1" dirty="0"/>
              <a:t>Rayon d’action : </a:t>
            </a:r>
            <a:r>
              <a:rPr lang="pt-BR" sz="1200" dirty="0"/>
              <a:t>14 800 km à 19 km/h</a:t>
            </a:r>
          </a:p>
          <a:p>
            <a:pPr>
              <a:tabLst>
                <a:tab pos="895350" algn="l"/>
              </a:tabLst>
            </a:pPr>
            <a:r>
              <a:rPr lang="pt-BR" sz="1200" b="1" dirty="0"/>
              <a:t>Armement :</a:t>
            </a:r>
            <a:r>
              <a:rPr lang="pt-BR" sz="1200" dirty="0"/>
              <a:t> 	</a:t>
            </a:r>
            <a:r>
              <a:rPr lang="fr-FR" sz="1200" dirty="0"/>
              <a:t>9 canons de 407mm</a:t>
            </a:r>
          </a:p>
          <a:p>
            <a:pPr>
              <a:tabLst>
                <a:tab pos="895350" algn="l"/>
              </a:tabLst>
            </a:pPr>
            <a:r>
              <a:rPr lang="fr-FR" sz="1200" dirty="0"/>
              <a:t>	16 canons de 127mm</a:t>
            </a:r>
          </a:p>
          <a:p>
            <a:pPr>
              <a:tabLst>
                <a:tab pos="895350" algn="l"/>
              </a:tabLst>
            </a:pPr>
            <a:r>
              <a:rPr lang="fr-FR" sz="1200" dirty="0"/>
              <a:t>	24 canons de 40 mm</a:t>
            </a:r>
          </a:p>
          <a:p>
            <a:pPr>
              <a:tabLst>
                <a:tab pos="895350" algn="l"/>
              </a:tabLst>
            </a:pPr>
            <a:r>
              <a:rPr lang="fr-FR" sz="1200" dirty="0"/>
              <a:t>	16 canons de 20 mm </a:t>
            </a:r>
          </a:p>
          <a:p>
            <a:pPr>
              <a:tabLst>
                <a:tab pos="895350" algn="l"/>
              </a:tabLst>
            </a:pPr>
            <a:r>
              <a:rPr lang="fr-FR" sz="1200" b="1" dirty="0"/>
              <a:t>Production 1939-1945 : </a:t>
            </a:r>
            <a:r>
              <a:rPr lang="fr-FR" sz="1200" dirty="0"/>
              <a:t>4</a:t>
            </a:r>
          </a:p>
        </p:txBody>
      </p:sp>
      <p:sp>
        <p:nvSpPr>
          <p:cNvPr id="22" name="ZoneTexte 21">
            <a:extLst>
              <a:ext uri="{FF2B5EF4-FFF2-40B4-BE49-F238E27FC236}">
                <a16:creationId xmlns:a16="http://schemas.microsoft.com/office/drawing/2014/main" id="{07B538A1-135E-DA88-D47B-771CB275AA25}"/>
              </a:ext>
            </a:extLst>
          </p:cNvPr>
          <p:cNvSpPr txBox="1"/>
          <p:nvPr/>
        </p:nvSpPr>
        <p:spPr>
          <a:xfrm>
            <a:off x="132368" y="3603176"/>
            <a:ext cx="4391863" cy="8925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1" dirty="0">
                <a:solidFill>
                  <a:srgbClr val="FF0000"/>
                </a:solidFill>
              </a:rPr>
              <a:t>Voilier </a:t>
            </a:r>
            <a:r>
              <a:rPr lang="fr-FR" sz="1600" i="1" dirty="0">
                <a:solidFill>
                  <a:srgbClr val="FF0000"/>
                </a:solidFill>
              </a:rPr>
              <a:t>Persévérance</a:t>
            </a:r>
            <a:r>
              <a:rPr lang="fr-FR" sz="1600" b="1" dirty="0">
                <a:solidFill>
                  <a:srgbClr val="FF0000"/>
                </a:solidFill>
              </a:rPr>
              <a:t> </a:t>
            </a:r>
            <a:r>
              <a:rPr lang="fr-FR" sz="1400" dirty="0"/>
              <a:t>(1896-coulé en 1917)</a:t>
            </a:r>
          </a:p>
          <a:p>
            <a:r>
              <a:rPr lang="fr-FR" sz="1200" b="1" dirty="0"/>
              <a:t>Fonction(s) : </a:t>
            </a:r>
            <a:r>
              <a:rPr lang="fr-FR" sz="1200" dirty="0"/>
              <a:t>Bateau 4 mats à voiles carrées, coque acier</a:t>
            </a:r>
          </a:p>
          <a:p>
            <a:pPr>
              <a:tabLst>
                <a:tab pos="1257300" algn="l"/>
              </a:tabLst>
            </a:pPr>
            <a:r>
              <a:rPr lang="pt-BR" sz="1200" b="1" dirty="0"/>
              <a:t>Port en lourd (chargement max) :</a:t>
            </a:r>
            <a:r>
              <a:rPr lang="pt-BR" sz="1200" dirty="0"/>
              <a:t> 4 050 tonnes</a:t>
            </a:r>
          </a:p>
          <a:p>
            <a:pPr>
              <a:tabLst>
                <a:tab pos="895350" algn="l"/>
              </a:tabLst>
            </a:pPr>
            <a:r>
              <a:rPr lang="pt-BR" sz="1200" b="1" dirty="0"/>
              <a:t>Armement :</a:t>
            </a:r>
            <a:r>
              <a:rPr lang="pt-BR" sz="1200" dirty="0"/>
              <a:t> 	</a:t>
            </a:r>
            <a:r>
              <a:rPr lang="fr-FR" sz="1200" dirty="0"/>
              <a:t>2 canons de 90 mm</a:t>
            </a:r>
          </a:p>
        </p:txBody>
      </p:sp>
      <p:pic>
        <p:nvPicPr>
          <p:cNvPr id="28" name="Image 27">
            <a:extLst>
              <a:ext uri="{FF2B5EF4-FFF2-40B4-BE49-F238E27FC236}">
                <a16:creationId xmlns:a16="http://schemas.microsoft.com/office/drawing/2014/main" id="{EDFAF5EB-7431-9F51-7844-6A3A83F815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8895" y="3596824"/>
            <a:ext cx="1802958" cy="2899452"/>
          </a:xfrm>
          <a:prstGeom prst="rect">
            <a:avLst/>
          </a:prstGeom>
        </p:spPr>
      </p:pic>
      <p:pic>
        <p:nvPicPr>
          <p:cNvPr id="30" name="Image 29">
            <a:extLst>
              <a:ext uri="{FF2B5EF4-FFF2-40B4-BE49-F238E27FC236}">
                <a16:creationId xmlns:a16="http://schemas.microsoft.com/office/drawing/2014/main" id="{3AA10490-4F45-2848-4C44-49E2BA6277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5420" y="4513391"/>
            <a:ext cx="567686" cy="620249"/>
          </a:xfrm>
          <a:prstGeom prst="rect">
            <a:avLst/>
          </a:prstGeom>
        </p:spPr>
      </p:pic>
      <p:sp>
        <p:nvSpPr>
          <p:cNvPr id="31" name="Rectangle 30">
            <a:extLst>
              <a:ext uri="{FF2B5EF4-FFF2-40B4-BE49-F238E27FC236}">
                <a16:creationId xmlns:a16="http://schemas.microsoft.com/office/drawing/2014/main" id="{CEE96D45-775C-0D50-0CB1-A98F7534AE7F}"/>
              </a:ext>
            </a:extLst>
          </p:cNvPr>
          <p:cNvSpPr/>
          <p:nvPr/>
        </p:nvSpPr>
        <p:spPr>
          <a:xfrm>
            <a:off x="244976" y="4504011"/>
            <a:ext cx="3680477" cy="19676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07B538A1-135E-DA88-D47B-771CB275AA25}"/>
              </a:ext>
            </a:extLst>
          </p:cNvPr>
          <p:cNvSpPr txBox="1"/>
          <p:nvPr/>
        </p:nvSpPr>
        <p:spPr>
          <a:xfrm>
            <a:off x="900613" y="4504011"/>
            <a:ext cx="3130805" cy="738664"/>
          </a:xfrm>
          <a:prstGeom prst="rect">
            <a:avLst/>
          </a:prstGeom>
          <a:noFill/>
        </p:spPr>
        <p:txBody>
          <a:bodyPr wrap="square" rtlCol="0">
            <a:spAutoFit/>
          </a:bodyPr>
          <a:lstStyle/>
          <a:p>
            <a:r>
              <a:rPr lang="fr-FR" sz="1600" b="1" dirty="0">
                <a:solidFill>
                  <a:schemeClr val="tx2">
                    <a:lumMod val="90000"/>
                    <a:lumOff val="10000"/>
                  </a:schemeClr>
                </a:solidFill>
              </a:rPr>
              <a:t>Armement Dominique BORDES</a:t>
            </a:r>
          </a:p>
          <a:p>
            <a:r>
              <a:rPr lang="fr-FR" sz="1400" dirty="0"/>
              <a:t>1</a:t>
            </a:r>
            <a:r>
              <a:rPr lang="fr-FR" sz="1400" baseline="30000" dirty="0"/>
              <a:t>er</a:t>
            </a:r>
            <a:r>
              <a:rPr lang="fr-FR" sz="1400" dirty="0"/>
              <a:t> rang du transport maritime à voiles</a:t>
            </a:r>
          </a:p>
          <a:p>
            <a:pPr algn="ctr"/>
            <a:r>
              <a:rPr lang="fr-FR" sz="1200" b="1" dirty="0">
                <a:solidFill>
                  <a:srgbClr val="002060"/>
                </a:solidFill>
              </a:rPr>
              <a:t>1900-1925</a:t>
            </a:r>
          </a:p>
        </p:txBody>
      </p:sp>
      <p:pic>
        <p:nvPicPr>
          <p:cNvPr id="34" name="Image 33">
            <a:extLst>
              <a:ext uri="{FF2B5EF4-FFF2-40B4-BE49-F238E27FC236}">
                <a16:creationId xmlns:a16="http://schemas.microsoft.com/office/drawing/2014/main" id="{6245F770-B135-924F-02AC-75FC4D4213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92881" y="3691634"/>
            <a:ext cx="617092" cy="410523"/>
          </a:xfrm>
          <a:prstGeom prst="rect">
            <a:avLst/>
          </a:prstGeom>
        </p:spPr>
      </p:pic>
      <p:pic>
        <p:nvPicPr>
          <p:cNvPr id="35" name="Image 34">
            <a:extLst>
              <a:ext uri="{FF2B5EF4-FFF2-40B4-BE49-F238E27FC236}">
                <a16:creationId xmlns:a16="http://schemas.microsoft.com/office/drawing/2014/main" id="{F6ADD372-CC76-98B8-5BF0-40C569B0225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91369" y="4357879"/>
            <a:ext cx="467525" cy="311023"/>
          </a:xfrm>
          <a:prstGeom prst="rect">
            <a:avLst/>
          </a:prstGeom>
        </p:spPr>
      </p:pic>
      <p:sp>
        <p:nvSpPr>
          <p:cNvPr id="37" name="ZoneTexte 36">
            <a:extLst>
              <a:ext uri="{FF2B5EF4-FFF2-40B4-BE49-F238E27FC236}">
                <a16:creationId xmlns:a16="http://schemas.microsoft.com/office/drawing/2014/main" id="{C68C6ED0-02A5-3596-CF32-DD042F0973A2}"/>
              </a:ext>
            </a:extLst>
          </p:cNvPr>
          <p:cNvSpPr txBox="1"/>
          <p:nvPr/>
        </p:nvSpPr>
        <p:spPr>
          <a:xfrm>
            <a:off x="244975" y="5212511"/>
            <a:ext cx="3746195" cy="1292662"/>
          </a:xfrm>
          <a:prstGeom prst="rect">
            <a:avLst/>
          </a:prstGeom>
          <a:noFill/>
        </p:spPr>
        <p:txBody>
          <a:bodyPr wrap="square">
            <a:spAutoFit/>
          </a:bodyPr>
          <a:lstStyle/>
          <a:p>
            <a:pPr>
              <a:tabLst>
                <a:tab pos="895350" algn="l"/>
              </a:tabLst>
            </a:pPr>
            <a:r>
              <a:rPr lang="pt-BR" sz="1300" b="1" dirty="0"/>
              <a:t>Ports :</a:t>
            </a:r>
            <a:r>
              <a:rPr lang="pt-BR" sz="1300" dirty="0"/>
              <a:t> </a:t>
            </a:r>
            <a:r>
              <a:rPr lang="fr-FR" sz="1300" dirty="0"/>
              <a:t>Bordeaux, Nantes, Dunkerque, Le Havre </a:t>
            </a:r>
          </a:p>
          <a:p>
            <a:pPr>
              <a:tabLst>
                <a:tab pos="895350" algn="l"/>
              </a:tabLst>
            </a:pPr>
            <a:r>
              <a:rPr lang="fr-FR" sz="1300" b="1" dirty="0"/>
              <a:t>Navires en 1914 :</a:t>
            </a:r>
            <a:r>
              <a:rPr lang="fr-FR" sz="1300" dirty="0"/>
              <a:t> 	46 grands voiliers</a:t>
            </a:r>
          </a:p>
          <a:p>
            <a:pPr>
              <a:tabLst>
                <a:tab pos="895350" algn="l"/>
              </a:tabLst>
            </a:pPr>
            <a:r>
              <a:rPr lang="fr-FR" sz="1300" b="1" dirty="0"/>
              <a:t>Navires coulés entre 1914 et 1918 :</a:t>
            </a:r>
            <a:r>
              <a:rPr lang="fr-FR" sz="1300" dirty="0"/>
              <a:t> 23</a:t>
            </a:r>
          </a:p>
          <a:p>
            <a:pPr>
              <a:tabLst>
                <a:tab pos="895350" algn="l"/>
              </a:tabLst>
            </a:pPr>
            <a:r>
              <a:rPr lang="fr-FR" sz="1300" b="1" dirty="0"/>
              <a:t>Commerce principal :</a:t>
            </a:r>
            <a:r>
              <a:rPr lang="fr-FR" sz="1300" dirty="0"/>
              <a:t> avec le Chili (nitrate de soude)</a:t>
            </a:r>
          </a:p>
          <a:p>
            <a:pPr>
              <a:tabLst>
                <a:tab pos="895350" algn="l"/>
              </a:tabLst>
            </a:pPr>
            <a:r>
              <a:rPr lang="fr-FR" sz="1300" i="1" dirty="0"/>
              <a:t>Le nitrate de soude, appelé aussi salpêtre, était un composé indispensable à la poudre à canon.</a:t>
            </a:r>
          </a:p>
        </p:txBody>
      </p:sp>
      <p:sp>
        <p:nvSpPr>
          <p:cNvPr id="38" name="ZoneTexte 37">
            <a:extLst>
              <a:ext uri="{FF2B5EF4-FFF2-40B4-BE49-F238E27FC236}">
                <a16:creationId xmlns:a16="http://schemas.microsoft.com/office/drawing/2014/main" id="{2F75B64D-33D2-BC79-BB38-F467543A6FB5}"/>
              </a:ext>
            </a:extLst>
          </p:cNvPr>
          <p:cNvSpPr txBox="1"/>
          <p:nvPr/>
        </p:nvSpPr>
        <p:spPr>
          <a:xfrm>
            <a:off x="9448801" y="4797969"/>
            <a:ext cx="2180406" cy="692497"/>
          </a:xfrm>
          <a:prstGeom prst="rect">
            <a:avLst/>
          </a:prstGeom>
          <a:noFill/>
        </p:spPr>
        <p:txBody>
          <a:bodyPr wrap="square">
            <a:spAutoFit/>
          </a:bodyPr>
          <a:lstStyle/>
          <a:p>
            <a:pPr algn="ctr"/>
            <a:r>
              <a:rPr lang="fr-FR" sz="1300" dirty="0">
                <a:solidFill>
                  <a:srgbClr val="0070C0"/>
                </a:solidFill>
              </a:rPr>
              <a:t>bateau produit en grandes séries, application du fordisme à l’industrie navale.</a:t>
            </a:r>
          </a:p>
        </p:txBody>
      </p:sp>
      <p:sp>
        <p:nvSpPr>
          <p:cNvPr id="39" name="ZoneTexte 38">
            <a:extLst>
              <a:ext uri="{FF2B5EF4-FFF2-40B4-BE49-F238E27FC236}">
                <a16:creationId xmlns:a16="http://schemas.microsoft.com/office/drawing/2014/main" id="{0CE98840-39AD-9565-0795-F73F2A45D731}"/>
              </a:ext>
            </a:extLst>
          </p:cNvPr>
          <p:cNvSpPr txBox="1"/>
          <p:nvPr/>
        </p:nvSpPr>
        <p:spPr>
          <a:xfrm>
            <a:off x="2715699" y="4131446"/>
            <a:ext cx="3531772" cy="292388"/>
          </a:xfrm>
          <a:prstGeom prst="rect">
            <a:avLst/>
          </a:prstGeom>
          <a:noFill/>
        </p:spPr>
        <p:txBody>
          <a:bodyPr wrap="square">
            <a:spAutoFit/>
          </a:bodyPr>
          <a:lstStyle/>
          <a:p>
            <a:pPr algn="ctr"/>
            <a:r>
              <a:rPr lang="fr-FR" sz="1300" dirty="0">
                <a:solidFill>
                  <a:srgbClr val="0070C0"/>
                </a:solidFill>
              </a:rPr>
              <a:t>premier </a:t>
            </a:r>
            <a:r>
              <a:rPr lang="fr-FR" sz="1300" b="1" dirty="0">
                <a:solidFill>
                  <a:srgbClr val="0070C0"/>
                </a:solidFill>
              </a:rPr>
              <a:t>bateau de commerce armé de canons</a:t>
            </a:r>
            <a:r>
              <a:rPr lang="fr-FR" sz="1300" dirty="0">
                <a:solidFill>
                  <a:srgbClr val="0070C0"/>
                </a:solidFill>
              </a:rPr>
              <a:t>.</a:t>
            </a:r>
          </a:p>
        </p:txBody>
      </p:sp>
      <p:sp>
        <p:nvSpPr>
          <p:cNvPr id="41" name="ZoneTexte 40">
            <a:extLst>
              <a:ext uri="{FF2B5EF4-FFF2-40B4-BE49-F238E27FC236}">
                <a16:creationId xmlns:a16="http://schemas.microsoft.com/office/drawing/2014/main" id="{D9052F99-6F15-D923-C4D6-EEFFA4243F26}"/>
              </a:ext>
            </a:extLst>
          </p:cNvPr>
          <p:cNvSpPr txBox="1"/>
          <p:nvPr/>
        </p:nvSpPr>
        <p:spPr>
          <a:xfrm>
            <a:off x="170899" y="2778339"/>
            <a:ext cx="2760823" cy="892552"/>
          </a:xfrm>
          <a:prstGeom prst="rect">
            <a:avLst/>
          </a:prstGeom>
          <a:noFill/>
        </p:spPr>
        <p:txBody>
          <a:bodyPr wrap="square">
            <a:spAutoFit/>
          </a:bodyPr>
          <a:lstStyle/>
          <a:p>
            <a:r>
              <a:rPr lang="fr-FR" sz="1300" dirty="0">
                <a:solidFill>
                  <a:srgbClr val="0070C0"/>
                </a:solidFill>
              </a:rPr>
              <a:t>premier grand bateau propulsé par des turbines à vapeur. À l'approche de la 1</a:t>
            </a:r>
            <a:r>
              <a:rPr lang="fr-FR" sz="1300" baseline="30000" dirty="0">
                <a:solidFill>
                  <a:srgbClr val="0070C0"/>
                </a:solidFill>
              </a:rPr>
              <a:t>ère</a:t>
            </a:r>
            <a:r>
              <a:rPr lang="fr-FR" sz="1300" dirty="0">
                <a:solidFill>
                  <a:srgbClr val="0070C0"/>
                </a:solidFill>
              </a:rPr>
              <a:t> GM, il déclencha une course aux armements navals. </a:t>
            </a:r>
          </a:p>
        </p:txBody>
      </p:sp>
    </p:spTree>
    <p:extLst>
      <p:ext uri="{BB962C8B-B14F-4D97-AF65-F5344CB8AC3E}">
        <p14:creationId xmlns:p14="http://schemas.microsoft.com/office/powerpoint/2010/main" val="82389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1000"/>
                                        <p:tgtEl>
                                          <p:spTgt spid="37"/>
                                        </p:tgtEl>
                                      </p:cBhvr>
                                    </p:animEffect>
                                    <p:anim calcmode="lin" valueType="num">
                                      <p:cBhvr>
                                        <p:cTn id="73" dur="1000" fill="hold"/>
                                        <p:tgtEl>
                                          <p:spTgt spid="37"/>
                                        </p:tgtEl>
                                        <p:attrNameLst>
                                          <p:attrName>ppt_x</p:attrName>
                                        </p:attrNameLst>
                                      </p:cBhvr>
                                      <p:tavLst>
                                        <p:tav tm="0">
                                          <p:val>
                                            <p:strVal val="#ppt_x"/>
                                          </p:val>
                                        </p:tav>
                                        <p:tav tm="100000">
                                          <p:val>
                                            <p:strVal val="#ppt_x"/>
                                          </p:val>
                                        </p:tav>
                                      </p:tavLst>
                                    </p:anim>
                                    <p:anim calcmode="lin" valueType="num">
                                      <p:cBhvr>
                                        <p:cTn id="74" dur="1000" fill="hold"/>
                                        <p:tgtEl>
                                          <p:spTgt spid="3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1000" fill="hold"/>
                                        <p:tgtEl>
                                          <p:spTgt spid="3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000"/>
                                        <p:tgtEl>
                                          <p:spTgt spid="39"/>
                                        </p:tgtEl>
                                      </p:cBhvr>
                                    </p:animEffect>
                                    <p:anim calcmode="lin" valueType="num">
                                      <p:cBhvr>
                                        <p:cTn id="83" dur="1000" fill="hold"/>
                                        <p:tgtEl>
                                          <p:spTgt spid="39"/>
                                        </p:tgtEl>
                                        <p:attrNameLst>
                                          <p:attrName>ppt_x</p:attrName>
                                        </p:attrNameLst>
                                      </p:cBhvr>
                                      <p:tavLst>
                                        <p:tav tm="0">
                                          <p:val>
                                            <p:strVal val="#ppt_x"/>
                                          </p:val>
                                        </p:tav>
                                        <p:tav tm="100000">
                                          <p:val>
                                            <p:strVal val="#ppt_x"/>
                                          </p:val>
                                        </p:tav>
                                      </p:tavLst>
                                    </p:anim>
                                    <p:anim calcmode="lin" valueType="num">
                                      <p:cBhvr>
                                        <p:cTn id="84" dur="1000" fill="hold"/>
                                        <p:tgtEl>
                                          <p:spTgt spid="3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1000"/>
                                        <p:tgtEl>
                                          <p:spTgt spid="41"/>
                                        </p:tgtEl>
                                      </p:cBhvr>
                                    </p:animEffect>
                                    <p:anim calcmode="lin" valueType="num">
                                      <p:cBhvr>
                                        <p:cTn id="88" dur="1000" fill="hold"/>
                                        <p:tgtEl>
                                          <p:spTgt spid="41"/>
                                        </p:tgtEl>
                                        <p:attrNameLst>
                                          <p:attrName>ppt_x</p:attrName>
                                        </p:attrNameLst>
                                      </p:cBhvr>
                                      <p:tavLst>
                                        <p:tav tm="0">
                                          <p:val>
                                            <p:strVal val="#ppt_x"/>
                                          </p:val>
                                        </p:tav>
                                        <p:tav tm="100000">
                                          <p:val>
                                            <p:strVal val="#ppt_x"/>
                                          </p:val>
                                        </p:tav>
                                      </p:tavLst>
                                    </p:anim>
                                    <p:anim calcmode="lin" valueType="num">
                                      <p:cBhvr>
                                        <p:cTn id="89" dur="1000" fill="hold"/>
                                        <p:tgtEl>
                                          <p:spTgt spid="41"/>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3" grpId="0"/>
      <p:bldP spid="21" grpId="0"/>
      <p:bldP spid="22" grpId="0"/>
      <p:bldP spid="31" grpId="0" animBg="1"/>
      <p:bldP spid="33" grpId="0"/>
      <p:bldP spid="37" grpId="0"/>
      <p:bldP spid="38" grpId="0"/>
      <p:bldP spid="39"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9022947-6EB1-5F6B-F531-10C2611941BD}"/>
              </a:ext>
            </a:extLst>
          </p:cNvPr>
          <p:cNvSpPr txBox="1"/>
          <p:nvPr/>
        </p:nvSpPr>
        <p:spPr>
          <a:xfrm>
            <a:off x="198409" y="1008273"/>
            <a:ext cx="5088294"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3.1 à 3.6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Quelles sont les nouvelles armes qui apparaissent lors de la Première Guerre mondiale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90B33F37-4EC4-D53B-0B3A-F150676B40F4}"/>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5" name="Image 4">
            <a:hlinkClick r:id="rId2" action="ppaction://hlinksldjump"/>
            <a:extLst>
              <a:ext uri="{FF2B5EF4-FFF2-40B4-BE49-F238E27FC236}">
                <a16:creationId xmlns:a16="http://schemas.microsoft.com/office/drawing/2014/main" id="{2EEC84C3-5EF9-D6EF-D940-1E938ED1EB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6" name="ZoneTexte 5">
            <a:extLst>
              <a:ext uri="{FF2B5EF4-FFF2-40B4-BE49-F238E27FC236}">
                <a16:creationId xmlns:a16="http://schemas.microsoft.com/office/drawing/2014/main" id="{EB55613F-40B3-C22F-3471-96581E00F41C}"/>
              </a:ext>
            </a:extLst>
          </p:cNvPr>
          <p:cNvSpPr txBox="1"/>
          <p:nvPr/>
        </p:nvSpPr>
        <p:spPr>
          <a:xfrm>
            <a:off x="198408" y="503612"/>
            <a:ext cx="7411081" cy="369332"/>
          </a:xfrm>
          <a:prstGeom prst="rect">
            <a:avLst/>
          </a:prstGeom>
          <a:noFill/>
        </p:spPr>
        <p:txBody>
          <a:bodyPr wrap="square">
            <a:spAutoFit/>
          </a:bodyPr>
          <a:lstStyle/>
          <a:p>
            <a:pPr rtl="0">
              <a:lnSpc>
                <a:spcPct val="100000"/>
              </a:lnSpc>
            </a:pPr>
            <a:r>
              <a:rPr lang="fr-FR" b="1" cap="small" dirty="0">
                <a:solidFill>
                  <a:srgbClr val="FF0000"/>
                </a:solidFill>
                <a:effectLst/>
                <a:highlight>
                  <a:srgbClr val="FFFF00"/>
                </a:highlight>
                <a:latin typeface="Calibri, sans-serif"/>
              </a:rPr>
              <a:t>TP Groupe</a:t>
            </a:r>
            <a:r>
              <a:rPr lang="fr-FR" b="1" cap="small" dirty="0">
                <a:solidFill>
                  <a:srgbClr val="FF0000"/>
                </a:solidFill>
                <a:effectLst/>
                <a:latin typeface="Calibri, sans-serif"/>
              </a:rPr>
              <a:t> - Armement et innovation</a:t>
            </a:r>
            <a:r>
              <a:rPr lang="fr-FR" b="1" dirty="0">
                <a:solidFill>
                  <a:srgbClr val="FF0000"/>
                </a:solidFill>
              </a:rPr>
              <a:t> </a:t>
            </a:r>
            <a:r>
              <a:rPr lang="fr-FR" sz="1600" cap="small" dirty="0">
                <a:solidFill>
                  <a:srgbClr val="000000"/>
                </a:solidFill>
                <a:effectLst/>
                <a:latin typeface="Calibri, sans-serif"/>
              </a:rPr>
              <a:t>autour des deux guerres mondiales</a:t>
            </a:r>
            <a:endParaRPr lang="fr-FR" sz="1600" cap="small" dirty="0">
              <a:solidFill>
                <a:srgbClr val="000000"/>
              </a:solidFill>
              <a:effectLst/>
            </a:endParaRPr>
          </a:p>
        </p:txBody>
      </p:sp>
      <p:sp>
        <p:nvSpPr>
          <p:cNvPr id="8" name="ZoneTexte 7">
            <a:extLst>
              <a:ext uri="{FF2B5EF4-FFF2-40B4-BE49-F238E27FC236}">
                <a16:creationId xmlns:a16="http://schemas.microsoft.com/office/drawing/2014/main" id="{848A9500-1980-6418-39F9-B5E47DD38447}"/>
              </a:ext>
            </a:extLst>
          </p:cNvPr>
          <p:cNvSpPr txBox="1"/>
          <p:nvPr/>
        </p:nvSpPr>
        <p:spPr>
          <a:xfrm>
            <a:off x="198408" y="3616866"/>
            <a:ext cx="5088294"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3.1 à 3.6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Quelle a été l’arme la plus marquante de la Première Guerre mondiale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DF700A54-0523-2F9C-FDD4-798F0B81A425}"/>
              </a:ext>
            </a:extLst>
          </p:cNvPr>
          <p:cNvSpPr txBox="1"/>
          <p:nvPr/>
        </p:nvSpPr>
        <p:spPr>
          <a:xfrm>
            <a:off x="5521899" y="3616866"/>
            <a:ext cx="5088294"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3.1 à 3.6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Quelle a été l’arme la plus marquante de la Seconde Guerre mondiale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CF2D95E4-A92F-8B9F-81E4-67F0F52BED19}"/>
              </a:ext>
            </a:extLst>
          </p:cNvPr>
          <p:cNvSpPr txBox="1"/>
          <p:nvPr/>
        </p:nvSpPr>
        <p:spPr>
          <a:xfrm>
            <a:off x="5521897" y="1023680"/>
            <a:ext cx="6218157"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3.1 à 3.6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Entre 1939 et 1945, quelles sont les nouvelles armes ? Que peut-on dire de l’arsenal (armes + munitions) des belligérants (nations qui se font la guerre )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5631D286-78AF-B258-B13C-96DC9A014A12}"/>
              </a:ext>
            </a:extLst>
          </p:cNvPr>
          <p:cNvSpPr txBox="1"/>
          <p:nvPr/>
        </p:nvSpPr>
        <p:spPr>
          <a:xfrm>
            <a:off x="3319980" y="5136671"/>
            <a:ext cx="56348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D’une guerre à l’autre, quel immense progrès a été réalisé dans le domaine du transport maritime intercontinental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8553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D75B4-13AF-BEDA-7F2D-1D599D5DF771}"/>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F1DD9140-9070-3E70-F998-CA64B5BBC810}"/>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B08E0A8A-B032-5CFF-8F50-D735360743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24E254C9-7D8A-F412-925C-E0E86BA0DAE2}"/>
              </a:ext>
            </a:extLst>
          </p:cNvPr>
          <p:cNvSpPr txBox="1"/>
          <p:nvPr/>
        </p:nvSpPr>
        <p:spPr>
          <a:xfrm>
            <a:off x="198408" y="386343"/>
            <a:ext cx="11050617"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a:t>
            </a:r>
            <a:r>
              <a:rPr lang="fr-FR" b="1" dirty="0">
                <a:solidFill>
                  <a:srgbClr val="FF0000"/>
                </a:solidFill>
                <a:highlight>
                  <a:srgbClr val="FFFF00"/>
                </a:highlight>
                <a:latin typeface="Calibri" panose="020F0502020204030204" pitchFamily="34" charset="0"/>
                <a:cs typeface="Calibri" panose="020F0502020204030204" pitchFamily="34" charset="0"/>
              </a:rPr>
              <a:t>3.7</a:t>
            </a:r>
            <a:r>
              <a:rPr lang="fr-FR" b="1" dirty="0">
                <a:solidFill>
                  <a:srgbClr val="FF0000"/>
                </a:solidFill>
                <a:latin typeface="Calibri" panose="020F0502020204030204" pitchFamily="34" charset="0"/>
                <a:cs typeface="Calibri" panose="020F0502020204030204" pitchFamily="34" charset="0"/>
              </a:rPr>
              <a:t> : </a:t>
            </a:r>
            <a:r>
              <a:rPr lang="fr-FR" b="1" dirty="0">
                <a:solidFill>
                  <a:srgbClr val="0070C0"/>
                </a:solidFill>
                <a:latin typeface="Calibri" panose="020F0502020204030204" pitchFamily="34" charset="0"/>
                <a:cs typeface="Calibri" panose="020F0502020204030204" pitchFamily="34" charset="0"/>
              </a:rPr>
              <a:t>Quelques </a:t>
            </a:r>
            <a:r>
              <a:rPr lang="fr-FR" b="1" dirty="0">
                <a:solidFill>
                  <a:srgbClr val="FF0000"/>
                </a:solidFill>
                <a:latin typeface="Calibri" panose="020F0502020204030204" pitchFamily="34" charset="0"/>
                <a:cs typeface="Calibri" panose="020F0502020204030204" pitchFamily="34" charset="0"/>
              </a:rPr>
              <a:t>innovations </a:t>
            </a:r>
            <a:r>
              <a:rPr lang="fr-FR" b="1" dirty="0">
                <a:solidFill>
                  <a:srgbClr val="0070C0"/>
                </a:solidFill>
                <a:latin typeface="Calibri" panose="020F0502020204030204" pitchFamily="34" charset="0"/>
                <a:cs typeface="Calibri" panose="020F0502020204030204" pitchFamily="34" charset="0"/>
              </a:rPr>
              <a:t>emblématiques des Premières et Seconde Guerre mondiales</a:t>
            </a:r>
          </a:p>
        </p:txBody>
      </p:sp>
      <p:graphicFrame>
        <p:nvGraphicFramePr>
          <p:cNvPr id="3" name="Tableau 2">
            <a:extLst>
              <a:ext uri="{FF2B5EF4-FFF2-40B4-BE49-F238E27FC236}">
                <a16:creationId xmlns:a16="http://schemas.microsoft.com/office/drawing/2014/main" id="{F9ECC1DE-B21A-F79B-50C4-88B9C66925F7}"/>
              </a:ext>
            </a:extLst>
          </p:cNvPr>
          <p:cNvGraphicFramePr>
            <a:graphicFrameLocks noGrp="1"/>
          </p:cNvGraphicFramePr>
          <p:nvPr>
            <p:extLst>
              <p:ext uri="{D42A27DB-BD31-4B8C-83A1-F6EECF244321}">
                <p14:modId xmlns:p14="http://schemas.microsoft.com/office/powerpoint/2010/main" val="2371816267"/>
              </p:ext>
            </p:extLst>
          </p:nvPr>
        </p:nvGraphicFramePr>
        <p:xfrm>
          <a:off x="217235" y="755675"/>
          <a:ext cx="11825793" cy="5804959"/>
        </p:xfrm>
        <a:graphic>
          <a:graphicData uri="http://schemas.openxmlformats.org/drawingml/2006/table">
            <a:tbl>
              <a:tblPr firstRow="1" bandRow="1">
                <a:tableStyleId>{5940675A-B579-460E-94D1-54222C63F5DA}</a:tableStyleId>
              </a:tblPr>
              <a:tblGrid>
                <a:gridCol w="4926043">
                  <a:extLst>
                    <a:ext uri="{9D8B030D-6E8A-4147-A177-3AD203B41FA5}">
                      <a16:colId xmlns:a16="http://schemas.microsoft.com/office/drawing/2014/main" val="3919520880"/>
                    </a:ext>
                  </a:extLst>
                </a:gridCol>
                <a:gridCol w="6899750">
                  <a:extLst>
                    <a:ext uri="{9D8B030D-6E8A-4147-A177-3AD203B41FA5}">
                      <a16:colId xmlns:a16="http://schemas.microsoft.com/office/drawing/2014/main" val="997813985"/>
                    </a:ext>
                  </a:extLst>
                </a:gridCol>
              </a:tblGrid>
              <a:tr h="392882">
                <a:tc>
                  <a:txBody>
                    <a:bodyPr/>
                    <a:lstStyle/>
                    <a:p>
                      <a:pPr algn="ctr"/>
                      <a:r>
                        <a:rPr lang="fr-FR" b="1" dirty="0"/>
                        <a:t>Première Guerre mondiale</a:t>
                      </a:r>
                    </a:p>
                  </a:txBody>
                  <a:tcPr/>
                </a:tc>
                <a:tc>
                  <a:txBody>
                    <a:bodyPr/>
                    <a:lstStyle/>
                    <a:p>
                      <a:pPr algn="ctr"/>
                      <a:r>
                        <a:rPr lang="fr-FR" b="1" dirty="0"/>
                        <a:t>Seconde Guerre mondiale</a:t>
                      </a:r>
                    </a:p>
                  </a:txBody>
                  <a:tcPr/>
                </a:tc>
                <a:extLst>
                  <a:ext uri="{0D108BD9-81ED-4DB2-BD59-A6C34878D82A}">
                    <a16:rowId xmlns:a16="http://schemas.microsoft.com/office/drawing/2014/main" val="4286519133"/>
                  </a:ext>
                </a:extLst>
              </a:tr>
              <a:tr h="5412077">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614308747"/>
                  </a:ext>
                </a:extLst>
              </a:tr>
            </a:tbl>
          </a:graphicData>
        </a:graphic>
      </p:graphicFrame>
      <p:sp>
        <p:nvSpPr>
          <p:cNvPr id="10" name="ZoneTexte 9">
            <a:extLst>
              <a:ext uri="{FF2B5EF4-FFF2-40B4-BE49-F238E27FC236}">
                <a16:creationId xmlns:a16="http://schemas.microsoft.com/office/drawing/2014/main" id="{5B44C031-31C5-0265-F9D3-8DAAC2D7C705}"/>
              </a:ext>
            </a:extLst>
          </p:cNvPr>
          <p:cNvSpPr txBox="1"/>
          <p:nvPr/>
        </p:nvSpPr>
        <p:spPr>
          <a:xfrm>
            <a:off x="1943100" y="1120353"/>
            <a:ext cx="3478527" cy="338554"/>
          </a:xfrm>
          <a:prstGeom prst="rect">
            <a:avLst/>
          </a:prstGeom>
          <a:noFill/>
        </p:spPr>
        <p:txBody>
          <a:bodyPr wrap="square" rtlCol="0">
            <a:spAutoFit/>
          </a:bodyPr>
          <a:lstStyle/>
          <a:p>
            <a:r>
              <a:rPr lang="fr-FR" sz="1600" b="1" dirty="0">
                <a:solidFill>
                  <a:srgbClr val="FF0000"/>
                </a:solidFill>
              </a:rPr>
              <a:t>Radiologie – « Petites Curie » </a:t>
            </a:r>
            <a:r>
              <a:rPr lang="fr-FR" sz="1400" dirty="0"/>
              <a:t>(1914)</a:t>
            </a:r>
          </a:p>
        </p:txBody>
      </p:sp>
      <p:sp>
        <p:nvSpPr>
          <p:cNvPr id="4" name="ZoneTexte 3">
            <a:extLst>
              <a:ext uri="{FF2B5EF4-FFF2-40B4-BE49-F238E27FC236}">
                <a16:creationId xmlns:a16="http://schemas.microsoft.com/office/drawing/2014/main" id="{9EB0467B-EB47-4321-674D-E40DD83F9F29}"/>
              </a:ext>
            </a:extLst>
          </p:cNvPr>
          <p:cNvSpPr txBox="1"/>
          <p:nvPr/>
        </p:nvSpPr>
        <p:spPr>
          <a:xfrm>
            <a:off x="217955" y="4057105"/>
            <a:ext cx="2280600" cy="338554"/>
          </a:xfrm>
          <a:prstGeom prst="rect">
            <a:avLst/>
          </a:prstGeom>
          <a:noFill/>
        </p:spPr>
        <p:txBody>
          <a:bodyPr wrap="square" rtlCol="0">
            <a:spAutoFit/>
          </a:bodyPr>
          <a:lstStyle/>
          <a:p>
            <a:r>
              <a:rPr lang="fr-FR" sz="1600" b="1" dirty="0">
                <a:solidFill>
                  <a:srgbClr val="FF0000"/>
                </a:solidFill>
              </a:rPr>
              <a:t>Solution de Dakin </a:t>
            </a:r>
            <a:r>
              <a:rPr lang="fr-FR" sz="1400" dirty="0"/>
              <a:t>(1915)</a:t>
            </a:r>
          </a:p>
        </p:txBody>
      </p:sp>
      <p:pic>
        <p:nvPicPr>
          <p:cNvPr id="17" name="Image 16">
            <a:extLst>
              <a:ext uri="{FF2B5EF4-FFF2-40B4-BE49-F238E27FC236}">
                <a16:creationId xmlns:a16="http://schemas.microsoft.com/office/drawing/2014/main" id="{4F6FD35C-6B1B-049C-1D6C-52A85B9D71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4445" y="4391049"/>
            <a:ext cx="1207964" cy="946539"/>
          </a:xfrm>
          <a:prstGeom prst="rect">
            <a:avLst/>
          </a:prstGeom>
        </p:spPr>
      </p:pic>
      <p:sp>
        <p:nvSpPr>
          <p:cNvPr id="18" name="ZoneTexte 17">
            <a:extLst>
              <a:ext uri="{FF2B5EF4-FFF2-40B4-BE49-F238E27FC236}">
                <a16:creationId xmlns:a16="http://schemas.microsoft.com/office/drawing/2014/main" id="{861113FC-9E68-65D9-52BA-5280C80F0750}"/>
              </a:ext>
            </a:extLst>
          </p:cNvPr>
          <p:cNvSpPr txBox="1"/>
          <p:nvPr/>
        </p:nvSpPr>
        <p:spPr>
          <a:xfrm>
            <a:off x="3228974" y="4051612"/>
            <a:ext cx="1985358" cy="338554"/>
          </a:xfrm>
          <a:prstGeom prst="rect">
            <a:avLst/>
          </a:prstGeom>
          <a:noFill/>
        </p:spPr>
        <p:txBody>
          <a:bodyPr wrap="square" rtlCol="0">
            <a:spAutoFit/>
          </a:bodyPr>
          <a:lstStyle/>
          <a:p>
            <a:r>
              <a:rPr lang="fr-FR" sz="1600" b="1" dirty="0">
                <a:solidFill>
                  <a:srgbClr val="FF0000"/>
                </a:solidFill>
              </a:rPr>
              <a:t>Casque Adrian </a:t>
            </a:r>
            <a:r>
              <a:rPr lang="fr-FR" sz="1400" dirty="0"/>
              <a:t>(1915)</a:t>
            </a:r>
          </a:p>
        </p:txBody>
      </p:sp>
      <p:pic>
        <p:nvPicPr>
          <p:cNvPr id="21" name="Image 20">
            <a:extLst>
              <a:ext uri="{FF2B5EF4-FFF2-40B4-BE49-F238E27FC236}">
                <a16:creationId xmlns:a16="http://schemas.microsoft.com/office/drawing/2014/main" id="{BA95E21B-E5A1-BF95-C22C-23FB289681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1138" y="1402768"/>
            <a:ext cx="3028509" cy="2460273"/>
          </a:xfrm>
          <a:prstGeom prst="rect">
            <a:avLst/>
          </a:prstGeom>
        </p:spPr>
      </p:pic>
      <p:pic>
        <p:nvPicPr>
          <p:cNvPr id="29" name="Image 28">
            <a:extLst>
              <a:ext uri="{FF2B5EF4-FFF2-40B4-BE49-F238E27FC236}">
                <a16:creationId xmlns:a16="http://schemas.microsoft.com/office/drawing/2014/main" id="{1A6C23E7-964D-0A2A-41B2-4637269858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2293" y="1323676"/>
            <a:ext cx="2338879" cy="1959433"/>
          </a:xfrm>
          <a:prstGeom prst="rect">
            <a:avLst/>
          </a:prstGeom>
        </p:spPr>
      </p:pic>
      <p:sp>
        <p:nvSpPr>
          <p:cNvPr id="30" name="ZoneTexte 29">
            <a:extLst>
              <a:ext uri="{FF2B5EF4-FFF2-40B4-BE49-F238E27FC236}">
                <a16:creationId xmlns:a16="http://schemas.microsoft.com/office/drawing/2014/main" id="{2969B162-E03C-F54C-77C9-1F0E2B6A8480}"/>
              </a:ext>
            </a:extLst>
          </p:cNvPr>
          <p:cNvSpPr txBox="1"/>
          <p:nvPr/>
        </p:nvSpPr>
        <p:spPr>
          <a:xfrm>
            <a:off x="9363426" y="1064214"/>
            <a:ext cx="2611339" cy="338554"/>
          </a:xfrm>
          <a:prstGeom prst="rect">
            <a:avLst/>
          </a:prstGeom>
          <a:noFill/>
        </p:spPr>
        <p:txBody>
          <a:bodyPr wrap="square" rtlCol="0">
            <a:spAutoFit/>
          </a:bodyPr>
          <a:lstStyle/>
          <a:p>
            <a:r>
              <a:rPr lang="fr-FR" sz="1600" b="1" dirty="0">
                <a:solidFill>
                  <a:srgbClr val="FF0000"/>
                </a:solidFill>
              </a:rPr>
              <a:t>Bombe de Turing </a:t>
            </a:r>
            <a:r>
              <a:rPr lang="fr-FR" sz="1400" dirty="0"/>
              <a:t>(1938)</a:t>
            </a:r>
          </a:p>
        </p:txBody>
      </p:sp>
      <p:sp>
        <p:nvSpPr>
          <p:cNvPr id="31" name="ZoneTexte 30">
            <a:extLst>
              <a:ext uri="{FF2B5EF4-FFF2-40B4-BE49-F238E27FC236}">
                <a16:creationId xmlns:a16="http://schemas.microsoft.com/office/drawing/2014/main" id="{9A5FB26B-3957-455A-2669-34640DE7CEC7}"/>
              </a:ext>
            </a:extLst>
          </p:cNvPr>
          <p:cNvSpPr txBox="1"/>
          <p:nvPr/>
        </p:nvSpPr>
        <p:spPr>
          <a:xfrm>
            <a:off x="5165046" y="1086134"/>
            <a:ext cx="2611339" cy="338554"/>
          </a:xfrm>
          <a:prstGeom prst="rect">
            <a:avLst/>
          </a:prstGeom>
          <a:noFill/>
        </p:spPr>
        <p:txBody>
          <a:bodyPr wrap="square" rtlCol="0">
            <a:spAutoFit/>
          </a:bodyPr>
          <a:lstStyle/>
          <a:p>
            <a:r>
              <a:rPr lang="fr-FR" sz="1600" b="1" dirty="0">
                <a:solidFill>
                  <a:srgbClr val="FF0000"/>
                </a:solidFill>
              </a:rPr>
              <a:t>Enigma </a:t>
            </a:r>
            <a:r>
              <a:rPr lang="fr-FR" sz="1400" dirty="0"/>
              <a:t>(1918)</a:t>
            </a:r>
          </a:p>
        </p:txBody>
      </p:sp>
      <p:pic>
        <p:nvPicPr>
          <p:cNvPr id="33" name="Image 32">
            <a:extLst>
              <a:ext uri="{FF2B5EF4-FFF2-40B4-BE49-F238E27FC236}">
                <a16:creationId xmlns:a16="http://schemas.microsoft.com/office/drawing/2014/main" id="{9F466D1D-9661-C2C2-F760-8E776479E4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75116" y="1832344"/>
            <a:ext cx="1256000" cy="1368997"/>
          </a:xfrm>
          <a:prstGeom prst="rect">
            <a:avLst/>
          </a:prstGeom>
        </p:spPr>
      </p:pic>
      <p:pic>
        <p:nvPicPr>
          <p:cNvPr id="35" name="Image 34">
            <a:extLst>
              <a:ext uri="{FF2B5EF4-FFF2-40B4-BE49-F238E27FC236}">
                <a16:creationId xmlns:a16="http://schemas.microsoft.com/office/drawing/2014/main" id="{069122F8-FF2A-FC6A-D99B-20E871E6F5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7575" y="1121604"/>
            <a:ext cx="1058883" cy="1058883"/>
          </a:xfrm>
          <a:prstGeom prst="rect">
            <a:avLst/>
          </a:prstGeom>
        </p:spPr>
      </p:pic>
      <p:sp>
        <p:nvSpPr>
          <p:cNvPr id="36" name="ZoneTexte 35">
            <a:extLst>
              <a:ext uri="{FF2B5EF4-FFF2-40B4-BE49-F238E27FC236}">
                <a16:creationId xmlns:a16="http://schemas.microsoft.com/office/drawing/2014/main" id="{9DEAFDC3-6E50-0853-9A07-F3BC5BD4345B}"/>
              </a:ext>
            </a:extLst>
          </p:cNvPr>
          <p:cNvSpPr txBox="1"/>
          <p:nvPr/>
        </p:nvSpPr>
        <p:spPr>
          <a:xfrm>
            <a:off x="6309487" y="2183843"/>
            <a:ext cx="1580107" cy="553998"/>
          </a:xfrm>
          <a:prstGeom prst="rect">
            <a:avLst/>
          </a:prstGeom>
          <a:noFill/>
        </p:spPr>
        <p:txBody>
          <a:bodyPr wrap="square" rtlCol="0">
            <a:spAutoFit/>
          </a:bodyPr>
          <a:lstStyle/>
          <a:p>
            <a:pPr algn="ctr"/>
            <a:r>
              <a:rPr lang="fr-FR" sz="1600" b="1" dirty="0">
                <a:solidFill>
                  <a:srgbClr val="FF0000"/>
                </a:solidFill>
              </a:rPr>
              <a:t>Alan TURING</a:t>
            </a:r>
          </a:p>
          <a:p>
            <a:pPr algn="ctr"/>
            <a:r>
              <a:rPr lang="fr-FR" sz="1400" dirty="0"/>
              <a:t>(1912-1954)</a:t>
            </a:r>
          </a:p>
        </p:txBody>
      </p:sp>
      <p:sp>
        <p:nvSpPr>
          <p:cNvPr id="37" name="ZoneTexte 36">
            <a:extLst>
              <a:ext uri="{FF2B5EF4-FFF2-40B4-BE49-F238E27FC236}">
                <a16:creationId xmlns:a16="http://schemas.microsoft.com/office/drawing/2014/main" id="{8FE5260A-39B5-3D8D-8004-69E663B73907}"/>
              </a:ext>
            </a:extLst>
          </p:cNvPr>
          <p:cNvSpPr txBox="1"/>
          <p:nvPr/>
        </p:nvSpPr>
        <p:spPr>
          <a:xfrm>
            <a:off x="5161263" y="3657557"/>
            <a:ext cx="6812782" cy="553998"/>
          </a:xfrm>
          <a:prstGeom prst="rect">
            <a:avLst/>
          </a:prstGeom>
          <a:noFill/>
        </p:spPr>
        <p:txBody>
          <a:bodyPr wrap="square" rtlCol="0">
            <a:spAutoFit/>
          </a:bodyPr>
          <a:lstStyle/>
          <a:p>
            <a:pPr>
              <a:tabLst>
                <a:tab pos="1438275" algn="l"/>
              </a:tabLst>
            </a:pPr>
            <a:r>
              <a:rPr lang="fr-FR" sz="1400" b="1" dirty="0">
                <a:solidFill>
                  <a:srgbClr val="FF0000"/>
                </a:solidFill>
                <a:highlight>
                  <a:srgbClr val="FFFF00"/>
                </a:highlight>
              </a:rPr>
              <a:t>CRYPTOLOGIE</a:t>
            </a:r>
            <a:r>
              <a:rPr lang="fr-FR" sz="1400" b="1" dirty="0">
                <a:solidFill>
                  <a:srgbClr val="FF0000"/>
                </a:solidFill>
              </a:rPr>
              <a:t> = 	</a:t>
            </a:r>
            <a:r>
              <a:rPr lang="fr-FR" sz="1400" b="1" i="1" dirty="0"/>
              <a:t>cryptographie</a:t>
            </a:r>
            <a:r>
              <a:rPr lang="fr-FR" sz="1400" i="1" dirty="0">
                <a:solidFill>
                  <a:srgbClr val="FF0000"/>
                </a:solidFill>
              </a:rPr>
              <a:t> &gt; chiffrage d’un message clair ;</a:t>
            </a:r>
          </a:p>
          <a:p>
            <a:pPr>
              <a:tabLst>
                <a:tab pos="1438275" algn="l"/>
              </a:tabLst>
            </a:pPr>
            <a:r>
              <a:rPr lang="fr-FR" sz="1400" b="1" i="1" dirty="0">
                <a:solidFill>
                  <a:srgbClr val="FF0000"/>
                </a:solidFill>
              </a:rPr>
              <a:t>	&amp; </a:t>
            </a:r>
            <a:r>
              <a:rPr lang="fr-FR" sz="1400" b="1" i="1" dirty="0"/>
              <a:t>cryptanalyse</a:t>
            </a:r>
            <a:r>
              <a:rPr lang="fr-FR" sz="1400" b="1" i="1" dirty="0">
                <a:solidFill>
                  <a:srgbClr val="FF0000"/>
                </a:solidFill>
              </a:rPr>
              <a:t>  &gt; </a:t>
            </a:r>
            <a:r>
              <a:rPr lang="fr-FR" sz="1400" i="1" dirty="0">
                <a:solidFill>
                  <a:srgbClr val="FF0000"/>
                </a:solidFill>
              </a:rPr>
              <a:t>analyse et déchiffrement d’un message codé</a:t>
            </a:r>
            <a:r>
              <a:rPr lang="fr-FR" sz="1600" i="1" dirty="0">
                <a:solidFill>
                  <a:srgbClr val="FF0000"/>
                </a:solidFill>
              </a:rPr>
              <a:t>.</a:t>
            </a:r>
            <a:endParaRPr lang="fr-FR" sz="1600" b="1" dirty="0">
              <a:solidFill>
                <a:srgbClr val="FF0000"/>
              </a:solidFill>
            </a:endParaRPr>
          </a:p>
        </p:txBody>
      </p:sp>
      <p:sp>
        <p:nvSpPr>
          <p:cNvPr id="39" name="ZoneTexte 38">
            <a:extLst>
              <a:ext uri="{FF2B5EF4-FFF2-40B4-BE49-F238E27FC236}">
                <a16:creationId xmlns:a16="http://schemas.microsoft.com/office/drawing/2014/main" id="{8F6E457D-DE2E-48B2-2CF6-7FFBB9931002}"/>
              </a:ext>
            </a:extLst>
          </p:cNvPr>
          <p:cNvSpPr txBox="1"/>
          <p:nvPr/>
        </p:nvSpPr>
        <p:spPr>
          <a:xfrm>
            <a:off x="7804320" y="1202684"/>
            <a:ext cx="1784379" cy="2092881"/>
          </a:xfrm>
          <a:prstGeom prst="rect">
            <a:avLst/>
          </a:prstGeom>
          <a:noFill/>
        </p:spPr>
        <p:txBody>
          <a:bodyPr wrap="square">
            <a:spAutoFit/>
          </a:bodyPr>
          <a:lstStyle/>
          <a:p>
            <a:r>
              <a:rPr lang="fr-FR" sz="1300" dirty="0"/>
              <a:t>La </a:t>
            </a:r>
            <a:r>
              <a:rPr lang="fr-FR" sz="1300" b="1" dirty="0">
                <a:solidFill>
                  <a:srgbClr val="FF0000"/>
                </a:solidFill>
              </a:rPr>
              <a:t>bombe</a:t>
            </a:r>
            <a:r>
              <a:rPr lang="fr-FR" sz="1300" dirty="0"/>
              <a:t>, calculateur électromécanique, mis au point sous la direction d’Alan TURING, a été utilisé par les cryptologues britanniques afin de </a:t>
            </a:r>
            <a:r>
              <a:rPr lang="fr-FR" sz="1300" b="1" dirty="0">
                <a:solidFill>
                  <a:srgbClr val="FF0000"/>
                </a:solidFill>
              </a:rPr>
              <a:t>casser les codes allemands de la machine ENIGMA</a:t>
            </a:r>
            <a:r>
              <a:rPr lang="fr-FR" sz="1300" dirty="0"/>
              <a:t>.</a:t>
            </a:r>
          </a:p>
        </p:txBody>
      </p:sp>
      <p:pic>
        <p:nvPicPr>
          <p:cNvPr id="41" name="Image 40">
            <a:extLst>
              <a:ext uri="{FF2B5EF4-FFF2-40B4-BE49-F238E27FC236}">
                <a16:creationId xmlns:a16="http://schemas.microsoft.com/office/drawing/2014/main" id="{2D9A6254-39A1-5E50-4CD2-307C47309D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96386" y="1377493"/>
            <a:ext cx="1053720" cy="458266"/>
          </a:xfrm>
          <a:prstGeom prst="rect">
            <a:avLst/>
          </a:prstGeom>
        </p:spPr>
      </p:pic>
      <p:sp>
        <p:nvSpPr>
          <p:cNvPr id="43" name="ZoneTexte 42">
            <a:extLst>
              <a:ext uri="{FF2B5EF4-FFF2-40B4-BE49-F238E27FC236}">
                <a16:creationId xmlns:a16="http://schemas.microsoft.com/office/drawing/2014/main" id="{614F071E-2EA4-C609-67CF-12E0470DA549}"/>
              </a:ext>
            </a:extLst>
          </p:cNvPr>
          <p:cNvSpPr txBox="1"/>
          <p:nvPr/>
        </p:nvSpPr>
        <p:spPr>
          <a:xfrm>
            <a:off x="8946257" y="3221992"/>
            <a:ext cx="3077943" cy="492443"/>
          </a:xfrm>
          <a:prstGeom prst="rect">
            <a:avLst/>
          </a:prstGeom>
          <a:noFill/>
        </p:spPr>
        <p:txBody>
          <a:bodyPr wrap="square">
            <a:spAutoFit/>
          </a:bodyPr>
          <a:lstStyle/>
          <a:p>
            <a:r>
              <a:rPr lang="fr-FR" sz="1300" i="1" dirty="0"/>
              <a:t>La bombe était capable de réaliser, chaque jour, le travail de 10 000 personnes.</a:t>
            </a:r>
          </a:p>
        </p:txBody>
      </p:sp>
      <p:sp>
        <p:nvSpPr>
          <p:cNvPr id="44" name="ZoneTexte 43">
            <a:extLst>
              <a:ext uri="{FF2B5EF4-FFF2-40B4-BE49-F238E27FC236}">
                <a16:creationId xmlns:a16="http://schemas.microsoft.com/office/drawing/2014/main" id="{29854CEE-6057-1734-E5A7-8A8A5B866021}"/>
              </a:ext>
            </a:extLst>
          </p:cNvPr>
          <p:cNvSpPr txBox="1"/>
          <p:nvPr/>
        </p:nvSpPr>
        <p:spPr>
          <a:xfrm>
            <a:off x="5085590" y="3224395"/>
            <a:ext cx="3873261" cy="492443"/>
          </a:xfrm>
          <a:prstGeom prst="rect">
            <a:avLst/>
          </a:prstGeom>
          <a:noFill/>
        </p:spPr>
        <p:txBody>
          <a:bodyPr wrap="square">
            <a:spAutoFit/>
          </a:bodyPr>
          <a:lstStyle/>
          <a:p>
            <a:r>
              <a:rPr lang="fr-FR" sz="1300" i="1" dirty="0"/>
              <a:t>Alan TURING a fondé scientifiquement l’informatique et a été un des précurseurs de l’intelligence artificielle</a:t>
            </a:r>
            <a:r>
              <a:rPr lang="fr-FR" sz="1300" dirty="0"/>
              <a:t>.</a:t>
            </a:r>
          </a:p>
        </p:txBody>
      </p:sp>
      <p:pic>
        <p:nvPicPr>
          <p:cNvPr id="46" name="Image 45">
            <a:extLst>
              <a:ext uri="{FF2B5EF4-FFF2-40B4-BE49-F238E27FC236}">
                <a16:creationId xmlns:a16="http://schemas.microsoft.com/office/drawing/2014/main" id="{5EB3BBD2-0AE4-0225-D2F8-6148F84FE3A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21779" y="4429982"/>
            <a:ext cx="1405796" cy="2138547"/>
          </a:xfrm>
          <a:prstGeom prst="rect">
            <a:avLst/>
          </a:prstGeom>
        </p:spPr>
      </p:pic>
      <p:pic>
        <p:nvPicPr>
          <p:cNvPr id="47" name="Image 46">
            <a:extLst>
              <a:ext uri="{FF2B5EF4-FFF2-40B4-BE49-F238E27FC236}">
                <a16:creationId xmlns:a16="http://schemas.microsoft.com/office/drawing/2014/main" id="{AEA5281C-1635-5D3F-5372-3F9E5EC4D28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13047" y="2725127"/>
            <a:ext cx="617093" cy="307567"/>
          </a:xfrm>
          <a:prstGeom prst="rect">
            <a:avLst/>
          </a:prstGeom>
        </p:spPr>
      </p:pic>
      <p:pic>
        <p:nvPicPr>
          <p:cNvPr id="48" name="Image 47">
            <a:extLst>
              <a:ext uri="{FF2B5EF4-FFF2-40B4-BE49-F238E27FC236}">
                <a16:creationId xmlns:a16="http://schemas.microsoft.com/office/drawing/2014/main" id="{E35840A6-F364-17C9-2B25-224584964F86}"/>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6570098" y="4347107"/>
            <a:ext cx="1058883" cy="1058883"/>
          </a:xfrm>
          <a:prstGeom prst="rect">
            <a:avLst/>
          </a:prstGeom>
        </p:spPr>
      </p:pic>
      <p:pic>
        <p:nvPicPr>
          <p:cNvPr id="49" name="Image 48">
            <a:extLst>
              <a:ext uri="{FF2B5EF4-FFF2-40B4-BE49-F238E27FC236}">
                <a16:creationId xmlns:a16="http://schemas.microsoft.com/office/drawing/2014/main" id="{D4229B6C-545D-2B15-0920-8946276B9528}"/>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6570098" y="5470590"/>
            <a:ext cx="1058883" cy="1058883"/>
          </a:xfrm>
          <a:prstGeom prst="rect">
            <a:avLst/>
          </a:prstGeom>
        </p:spPr>
      </p:pic>
      <p:sp>
        <p:nvSpPr>
          <p:cNvPr id="51" name="ZoneTexte 50">
            <a:extLst>
              <a:ext uri="{FF2B5EF4-FFF2-40B4-BE49-F238E27FC236}">
                <a16:creationId xmlns:a16="http://schemas.microsoft.com/office/drawing/2014/main" id="{76BC25BF-28DF-B344-B01B-1B279D65B976}"/>
              </a:ext>
            </a:extLst>
          </p:cNvPr>
          <p:cNvSpPr txBox="1"/>
          <p:nvPr/>
        </p:nvSpPr>
        <p:spPr>
          <a:xfrm>
            <a:off x="7427451" y="4281716"/>
            <a:ext cx="1580107" cy="800219"/>
          </a:xfrm>
          <a:prstGeom prst="rect">
            <a:avLst/>
          </a:prstGeom>
          <a:noFill/>
        </p:spPr>
        <p:txBody>
          <a:bodyPr wrap="square" rtlCol="0">
            <a:spAutoFit/>
          </a:bodyPr>
          <a:lstStyle/>
          <a:p>
            <a:pPr algn="ctr"/>
            <a:r>
              <a:rPr lang="fr-FR" sz="1600" b="1" dirty="0">
                <a:solidFill>
                  <a:srgbClr val="FF0000"/>
                </a:solidFill>
              </a:rPr>
              <a:t>Alexander FLEMING</a:t>
            </a:r>
          </a:p>
          <a:p>
            <a:pPr algn="ctr"/>
            <a:r>
              <a:rPr lang="fr-FR" sz="1400" dirty="0"/>
              <a:t>(1881-1955)</a:t>
            </a:r>
          </a:p>
        </p:txBody>
      </p:sp>
      <p:pic>
        <p:nvPicPr>
          <p:cNvPr id="52" name="Image 51">
            <a:extLst>
              <a:ext uri="{FF2B5EF4-FFF2-40B4-BE49-F238E27FC236}">
                <a16:creationId xmlns:a16="http://schemas.microsoft.com/office/drawing/2014/main" id="{982212F4-3947-5A5C-3306-12E22037DFD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08959" y="5087096"/>
            <a:ext cx="617093" cy="307567"/>
          </a:xfrm>
          <a:prstGeom prst="rect">
            <a:avLst/>
          </a:prstGeom>
        </p:spPr>
      </p:pic>
      <p:sp>
        <p:nvSpPr>
          <p:cNvPr id="53" name="ZoneTexte 52">
            <a:extLst>
              <a:ext uri="{FF2B5EF4-FFF2-40B4-BE49-F238E27FC236}">
                <a16:creationId xmlns:a16="http://schemas.microsoft.com/office/drawing/2014/main" id="{90FB9DD6-60DD-8A26-4AE6-AF508AF4A592}"/>
              </a:ext>
            </a:extLst>
          </p:cNvPr>
          <p:cNvSpPr txBox="1"/>
          <p:nvPr/>
        </p:nvSpPr>
        <p:spPr>
          <a:xfrm>
            <a:off x="7427451" y="5415949"/>
            <a:ext cx="1580107" cy="800219"/>
          </a:xfrm>
          <a:prstGeom prst="rect">
            <a:avLst/>
          </a:prstGeom>
          <a:noFill/>
        </p:spPr>
        <p:txBody>
          <a:bodyPr wrap="square" rtlCol="0">
            <a:spAutoFit/>
          </a:bodyPr>
          <a:lstStyle/>
          <a:p>
            <a:pPr algn="ctr"/>
            <a:r>
              <a:rPr lang="fr-FR" sz="1600" b="1" dirty="0">
                <a:solidFill>
                  <a:srgbClr val="FF0000"/>
                </a:solidFill>
              </a:rPr>
              <a:t>Howard Walter FLOREY</a:t>
            </a:r>
          </a:p>
          <a:p>
            <a:pPr algn="ctr"/>
            <a:r>
              <a:rPr lang="fr-FR" sz="1400" dirty="0"/>
              <a:t>(1898-1968)</a:t>
            </a:r>
          </a:p>
        </p:txBody>
      </p:sp>
      <p:pic>
        <p:nvPicPr>
          <p:cNvPr id="54" name="Image 53">
            <a:extLst>
              <a:ext uri="{FF2B5EF4-FFF2-40B4-BE49-F238E27FC236}">
                <a16:creationId xmlns:a16="http://schemas.microsoft.com/office/drawing/2014/main" id="{DA201173-9646-58B8-7878-589AE0D14883}"/>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7986341" y="6221329"/>
            <a:ext cx="462329" cy="307567"/>
          </a:xfrm>
          <a:prstGeom prst="rect">
            <a:avLst/>
          </a:prstGeom>
        </p:spPr>
      </p:pic>
      <p:cxnSp>
        <p:nvCxnSpPr>
          <p:cNvPr id="56" name="Connecteur droit 55">
            <a:extLst>
              <a:ext uri="{FF2B5EF4-FFF2-40B4-BE49-F238E27FC236}">
                <a16:creationId xmlns:a16="http://schemas.microsoft.com/office/drawing/2014/main" id="{1F8DF4AA-7E54-9383-C151-2A4716860FDA}"/>
              </a:ext>
            </a:extLst>
          </p:cNvPr>
          <p:cNvCxnSpPr/>
          <p:nvPr/>
        </p:nvCxnSpPr>
        <p:spPr>
          <a:xfrm>
            <a:off x="5534025" y="4185182"/>
            <a:ext cx="6086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9170A42C-018F-A1DF-627A-DF81FA758535}"/>
              </a:ext>
            </a:extLst>
          </p:cNvPr>
          <p:cNvSpPr txBox="1"/>
          <p:nvPr/>
        </p:nvSpPr>
        <p:spPr>
          <a:xfrm>
            <a:off x="9245938" y="4618772"/>
            <a:ext cx="2587331" cy="1892826"/>
          </a:xfrm>
          <a:prstGeom prst="rect">
            <a:avLst/>
          </a:prstGeom>
          <a:noFill/>
        </p:spPr>
        <p:txBody>
          <a:bodyPr wrap="square">
            <a:spAutoFit/>
          </a:bodyPr>
          <a:lstStyle/>
          <a:p>
            <a:r>
              <a:rPr lang="fr-FR" sz="1300" dirty="0"/>
              <a:t>La </a:t>
            </a:r>
            <a:r>
              <a:rPr lang="fr-FR" sz="1300" b="1" dirty="0">
                <a:solidFill>
                  <a:srgbClr val="FF0000"/>
                </a:solidFill>
              </a:rPr>
              <a:t>pénicilline</a:t>
            </a:r>
            <a:r>
              <a:rPr lang="fr-FR" sz="1300" dirty="0"/>
              <a:t>, premier médicament de la famille des antibiotiques pour traiter des infections bactériennes, est fabriquée de façon industrielle. </a:t>
            </a:r>
          </a:p>
          <a:p>
            <a:endParaRPr lang="fr-FR" sz="1300" dirty="0"/>
          </a:p>
          <a:p>
            <a:r>
              <a:rPr lang="fr-FR" sz="1300" dirty="0"/>
              <a:t>Dès 1942, l'usine américaine de l’Indiana pouvait produire 40 milliards d'unités de pénicilline (UI) par mois.</a:t>
            </a:r>
          </a:p>
        </p:txBody>
      </p:sp>
      <p:sp>
        <p:nvSpPr>
          <p:cNvPr id="59" name="Parenthèse fermante 58">
            <a:extLst>
              <a:ext uri="{FF2B5EF4-FFF2-40B4-BE49-F238E27FC236}">
                <a16:creationId xmlns:a16="http://schemas.microsoft.com/office/drawing/2014/main" id="{FA018D09-1E9A-C639-06E6-CF10016463D8}"/>
              </a:ext>
            </a:extLst>
          </p:cNvPr>
          <p:cNvSpPr/>
          <p:nvPr/>
        </p:nvSpPr>
        <p:spPr>
          <a:xfrm>
            <a:off x="8781607" y="4429983"/>
            <a:ext cx="197329" cy="1994899"/>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60" name="Connecteur droit avec flèche 59">
            <a:extLst>
              <a:ext uri="{FF2B5EF4-FFF2-40B4-BE49-F238E27FC236}">
                <a16:creationId xmlns:a16="http://schemas.microsoft.com/office/drawing/2014/main" id="{9AF86492-6DB3-87EC-C1B6-187BECF4DD4C}"/>
              </a:ext>
            </a:extLst>
          </p:cNvPr>
          <p:cNvCxnSpPr>
            <a:cxnSpLocks/>
          </p:cNvCxnSpPr>
          <p:nvPr/>
        </p:nvCxnSpPr>
        <p:spPr>
          <a:xfrm>
            <a:off x="8978936" y="4521509"/>
            <a:ext cx="2568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ZoneTexte 60">
            <a:extLst>
              <a:ext uri="{FF2B5EF4-FFF2-40B4-BE49-F238E27FC236}">
                <a16:creationId xmlns:a16="http://schemas.microsoft.com/office/drawing/2014/main" id="{7BAB3BDE-8C4F-2E04-E5EB-D5ED85187C62}"/>
              </a:ext>
            </a:extLst>
          </p:cNvPr>
          <p:cNvSpPr txBox="1"/>
          <p:nvPr/>
        </p:nvSpPr>
        <p:spPr>
          <a:xfrm>
            <a:off x="9246776" y="4295050"/>
            <a:ext cx="2605320" cy="338554"/>
          </a:xfrm>
          <a:prstGeom prst="rect">
            <a:avLst/>
          </a:prstGeom>
          <a:noFill/>
        </p:spPr>
        <p:txBody>
          <a:bodyPr wrap="square">
            <a:spAutoFit/>
          </a:bodyPr>
          <a:lstStyle/>
          <a:p>
            <a:r>
              <a:rPr lang="fr-FR" sz="1600" i="1" dirty="0">
                <a:solidFill>
                  <a:srgbClr val="FF0000"/>
                </a:solidFill>
              </a:rPr>
              <a:t>Prix Nobel de Médecine 1945</a:t>
            </a:r>
          </a:p>
        </p:txBody>
      </p:sp>
      <p:sp>
        <p:nvSpPr>
          <p:cNvPr id="62" name="ZoneTexte 61">
            <a:extLst>
              <a:ext uri="{FF2B5EF4-FFF2-40B4-BE49-F238E27FC236}">
                <a16:creationId xmlns:a16="http://schemas.microsoft.com/office/drawing/2014/main" id="{8BB43816-1F7C-3CDB-5260-D2EF09E7CFD3}"/>
              </a:ext>
            </a:extLst>
          </p:cNvPr>
          <p:cNvSpPr txBox="1"/>
          <p:nvPr/>
        </p:nvSpPr>
        <p:spPr>
          <a:xfrm>
            <a:off x="5123300" y="4123934"/>
            <a:ext cx="1580107" cy="338554"/>
          </a:xfrm>
          <a:prstGeom prst="rect">
            <a:avLst/>
          </a:prstGeom>
          <a:noFill/>
        </p:spPr>
        <p:txBody>
          <a:bodyPr wrap="square" rtlCol="0">
            <a:spAutoFit/>
          </a:bodyPr>
          <a:lstStyle/>
          <a:p>
            <a:r>
              <a:rPr lang="fr-FR" sz="1600" b="1" dirty="0">
                <a:solidFill>
                  <a:srgbClr val="FF0000"/>
                </a:solidFill>
              </a:rPr>
              <a:t>Pénicilline </a:t>
            </a:r>
            <a:r>
              <a:rPr lang="fr-FR" sz="1400" dirty="0"/>
              <a:t>(1940)</a:t>
            </a:r>
          </a:p>
        </p:txBody>
      </p:sp>
      <p:sp>
        <p:nvSpPr>
          <p:cNvPr id="63" name="ZoneTexte 62">
            <a:extLst>
              <a:ext uri="{FF2B5EF4-FFF2-40B4-BE49-F238E27FC236}">
                <a16:creationId xmlns:a16="http://schemas.microsoft.com/office/drawing/2014/main" id="{440CC48D-909D-B756-772E-57AE71E09E1C}"/>
              </a:ext>
            </a:extLst>
          </p:cNvPr>
          <p:cNvSpPr txBox="1"/>
          <p:nvPr/>
        </p:nvSpPr>
        <p:spPr>
          <a:xfrm>
            <a:off x="228529" y="1145641"/>
            <a:ext cx="2305121" cy="1892826"/>
          </a:xfrm>
          <a:prstGeom prst="rect">
            <a:avLst/>
          </a:prstGeom>
          <a:noFill/>
        </p:spPr>
        <p:txBody>
          <a:bodyPr wrap="square">
            <a:spAutoFit/>
          </a:bodyPr>
          <a:lstStyle/>
          <a:p>
            <a:r>
              <a:rPr lang="fr-FR" sz="1300" dirty="0"/>
              <a:t>La </a:t>
            </a:r>
            <a:r>
              <a:rPr lang="fr-FR" sz="1300" b="1" dirty="0">
                <a:solidFill>
                  <a:srgbClr val="FF0000"/>
                </a:solidFill>
              </a:rPr>
              <a:t>radiologie</a:t>
            </a:r>
            <a:r>
              <a:rPr lang="fr-FR" sz="1300" dirty="0"/>
              <a:t>, avec les </a:t>
            </a:r>
            <a:br>
              <a:rPr lang="fr-FR" sz="1300" dirty="0"/>
            </a:br>
            <a:r>
              <a:rPr lang="fr-FR" sz="1300" dirty="0"/>
              <a:t>« Petites Curie » unités chirurgicales mobiles de radiologie, permet de réaliser </a:t>
            </a:r>
            <a:br>
              <a:rPr lang="fr-FR" sz="1300" dirty="0"/>
            </a:br>
            <a:r>
              <a:rPr lang="fr-FR" sz="1300" dirty="0"/>
              <a:t>1 millions d’examens de blessés afin de mieux les secourir. Les unités ont été mises en place avec le concours de Marie Curie.</a:t>
            </a:r>
          </a:p>
        </p:txBody>
      </p:sp>
      <p:pic>
        <p:nvPicPr>
          <p:cNvPr id="65" name="Image 64">
            <a:extLst>
              <a:ext uri="{FF2B5EF4-FFF2-40B4-BE49-F238E27FC236}">
                <a16:creationId xmlns:a16="http://schemas.microsoft.com/office/drawing/2014/main" id="{A5582501-347E-E574-AB66-9EB72FA4978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2734" y="2966731"/>
            <a:ext cx="1015664" cy="1015664"/>
          </a:xfrm>
          <a:prstGeom prst="rect">
            <a:avLst/>
          </a:prstGeom>
        </p:spPr>
      </p:pic>
      <p:sp>
        <p:nvSpPr>
          <p:cNvPr id="66" name="ZoneTexte 65">
            <a:extLst>
              <a:ext uri="{FF2B5EF4-FFF2-40B4-BE49-F238E27FC236}">
                <a16:creationId xmlns:a16="http://schemas.microsoft.com/office/drawing/2014/main" id="{D07694BB-DE7A-07DF-199E-B09AA3E019ED}"/>
              </a:ext>
            </a:extLst>
          </p:cNvPr>
          <p:cNvSpPr txBox="1"/>
          <p:nvPr/>
        </p:nvSpPr>
        <p:spPr>
          <a:xfrm>
            <a:off x="1208808" y="3030773"/>
            <a:ext cx="2160120" cy="1015663"/>
          </a:xfrm>
          <a:prstGeom prst="rect">
            <a:avLst/>
          </a:prstGeom>
          <a:noFill/>
        </p:spPr>
        <p:txBody>
          <a:bodyPr wrap="square" rtlCol="0">
            <a:spAutoFit/>
          </a:bodyPr>
          <a:lstStyle/>
          <a:p>
            <a:r>
              <a:rPr lang="fr-FR" sz="1600" b="1" dirty="0">
                <a:solidFill>
                  <a:srgbClr val="FF0000"/>
                </a:solidFill>
              </a:rPr>
              <a:t>Marie</a:t>
            </a:r>
          </a:p>
          <a:p>
            <a:r>
              <a:rPr lang="fr-FR" sz="1600" b="1" dirty="0">
                <a:solidFill>
                  <a:srgbClr val="FF0000"/>
                </a:solidFill>
              </a:rPr>
              <a:t>CURIE</a:t>
            </a:r>
          </a:p>
          <a:p>
            <a:r>
              <a:rPr lang="fr-FR" sz="1400" dirty="0"/>
              <a:t>(1867-1934),</a:t>
            </a:r>
          </a:p>
          <a:p>
            <a:r>
              <a:rPr lang="fr-FR" sz="1400" b="1" dirty="0"/>
              <a:t>Prix Nobel de chimie 1911</a:t>
            </a:r>
          </a:p>
        </p:txBody>
      </p:sp>
      <p:pic>
        <p:nvPicPr>
          <p:cNvPr id="68" name="Image 67">
            <a:extLst>
              <a:ext uri="{FF2B5EF4-FFF2-40B4-BE49-F238E27FC236}">
                <a16:creationId xmlns:a16="http://schemas.microsoft.com/office/drawing/2014/main" id="{975F187D-6C5D-DF96-72E5-B33A6750428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6333" y="4347107"/>
            <a:ext cx="1022065" cy="1022065"/>
          </a:xfrm>
          <a:prstGeom prst="rect">
            <a:avLst/>
          </a:prstGeom>
        </p:spPr>
      </p:pic>
      <p:sp>
        <p:nvSpPr>
          <p:cNvPr id="69" name="ZoneTexte 68">
            <a:extLst>
              <a:ext uri="{FF2B5EF4-FFF2-40B4-BE49-F238E27FC236}">
                <a16:creationId xmlns:a16="http://schemas.microsoft.com/office/drawing/2014/main" id="{1BB534B1-D971-B87C-E290-FDD0A107EAA5}"/>
              </a:ext>
            </a:extLst>
          </p:cNvPr>
          <p:cNvSpPr txBox="1"/>
          <p:nvPr/>
        </p:nvSpPr>
        <p:spPr>
          <a:xfrm>
            <a:off x="1048913" y="4292956"/>
            <a:ext cx="1580107" cy="800219"/>
          </a:xfrm>
          <a:prstGeom prst="rect">
            <a:avLst/>
          </a:prstGeom>
          <a:noFill/>
        </p:spPr>
        <p:txBody>
          <a:bodyPr wrap="square" rtlCol="0">
            <a:spAutoFit/>
          </a:bodyPr>
          <a:lstStyle/>
          <a:p>
            <a:pPr algn="ctr"/>
            <a:r>
              <a:rPr lang="fr-FR" sz="1600" b="1" dirty="0">
                <a:solidFill>
                  <a:srgbClr val="FF0000"/>
                </a:solidFill>
              </a:rPr>
              <a:t>Henry </a:t>
            </a:r>
            <a:r>
              <a:rPr lang="fr-FR" sz="1600" b="1" dirty="0" err="1">
                <a:solidFill>
                  <a:srgbClr val="FF0000"/>
                </a:solidFill>
              </a:rPr>
              <a:t>Drysdale</a:t>
            </a:r>
            <a:r>
              <a:rPr lang="fr-FR" sz="1600" b="1" dirty="0">
                <a:solidFill>
                  <a:srgbClr val="FF0000"/>
                </a:solidFill>
              </a:rPr>
              <a:t> DAKIN</a:t>
            </a:r>
          </a:p>
          <a:p>
            <a:pPr algn="ctr"/>
            <a:r>
              <a:rPr lang="fr-FR" sz="1400" dirty="0"/>
              <a:t>(1880-1952)</a:t>
            </a:r>
          </a:p>
        </p:txBody>
      </p:sp>
      <p:sp>
        <p:nvSpPr>
          <p:cNvPr id="70" name="ZoneTexte 69">
            <a:extLst>
              <a:ext uri="{FF2B5EF4-FFF2-40B4-BE49-F238E27FC236}">
                <a16:creationId xmlns:a16="http://schemas.microsoft.com/office/drawing/2014/main" id="{B9545954-3C07-84B3-D4CE-BA5A7F72E81F}"/>
              </a:ext>
            </a:extLst>
          </p:cNvPr>
          <p:cNvSpPr txBox="1"/>
          <p:nvPr/>
        </p:nvSpPr>
        <p:spPr>
          <a:xfrm>
            <a:off x="228528" y="5334075"/>
            <a:ext cx="2839219" cy="1292662"/>
          </a:xfrm>
          <a:prstGeom prst="rect">
            <a:avLst/>
          </a:prstGeom>
          <a:noFill/>
        </p:spPr>
        <p:txBody>
          <a:bodyPr wrap="square">
            <a:spAutoFit/>
          </a:bodyPr>
          <a:lstStyle/>
          <a:p>
            <a:r>
              <a:rPr lang="fr-FR" sz="1300" dirty="0"/>
              <a:t>La </a:t>
            </a:r>
            <a:r>
              <a:rPr lang="fr-FR" sz="1300" b="1" dirty="0">
                <a:solidFill>
                  <a:srgbClr val="FF0000"/>
                </a:solidFill>
              </a:rPr>
              <a:t>solution de Dakin</a:t>
            </a:r>
            <a:r>
              <a:rPr lang="fr-FR" sz="1300" dirty="0"/>
              <a:t>, coinventée par Alexis CAREL, médecin français et H. D. DAKIN, est un </a:t>
            </a:r>
            <a:r>
              <a:rPr lang="fr-FR" sz="1300" b="1" dirty="0">
                <a:solidFill>
                  <a:srgbClr val="FF0000"/>
                </a:solidFill>
              </a:rPr>
              <a:t>antiseptique</a:t>
            </a:r>
            <a:r>
              <a:rPr lang="fr-FR" sz="1300" dirty="0"/>
              <a:t> permettant le traitement des les plaies ouvertes ou infectées qui a permis d’éviter de nombreuses amputations de soldats.</a:t>
            </a:r>
          </a:p>
        </p:txBody>
      </p:sp>
      <p:pic>
        <p:nvPicPr>
          <p:cNvPr id="71" name="Image 70">
            <a:extLst>
              <a:ext uri="{FF2B5EF4-FFF2-40B4-BE49-F238E27FC236}">
                <a16:creationId xmlns:a16="http://schemas.microsoft.com/office/drawing/2014/main" id="{D7B2A159-13C6-B2A6-E829-727A383EAF8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43648" y="3559172"/>
            <a:ext cx="617092" cy="410523"/>
          </a:xfrm>
          <a:prstGeom prst="rect">
            <a:avLst/>
          </a:prstGeom>
        </p:spPr>
      </p:pic>
      <p:pic>
        <p:nvPicPr>
          <p:cNvPr id="72" name="Image 71">
            <a:extLst>
              <a:ext uri="{FF2B5EF4-FFF2-40B4-BE49-F238E27FC236}">
                <a16:creationId xmlns:a16="http://schemas.microsoft.com/office/drawing/2014/main" id="{F99984FC-FB6C-8E41-04F7-39FF1745E52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33953" y="5075918"/>
            <a:ext cx="617093" cy="307567"/>
          </a:xfrm>
          <a:prstGeom prst="rect">
            <a:avLst/>
          </a:prstGeom>
        </p:spPr>
      </p:pic>
      <p:pic>
        <p:nvPicPr>
          <p:cNvPr id="73" name="Image 72">
            <a:extLst>
              <a:ext uri="{FF2B5EF4-FFF2-40B4-BE49-F238E27FC236}">
                <a16:creationId xmlns:a16="http://schemas.microsoft.com/office/drawing/2014/main" id="{807D9983-5028-9CE7-03C7-87B29043804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31116" y="4415768"/>
            <a:ext cx="617092" cy="410523"/>
          </a:xfrm>
          <a:prstGeom prst="rect">
            <a:avLst/>
          </a:prstGeom>
        </p:spPr>
      </p:pic>
      <p:sp>
        <p:nvSpPr>
          <p:cNvPr id="74" name="ZoneTexte 73">
            <a:extLst>
              <a:ext uri="{FF2B5EF4-FFF2-40B4-BE49-F238E27FC236}">
                <a16:creationId xmlns:a16="http://schemas.microsoft.com/office/drawing/2014/main" id="{B2272AB9-20AF-D97C-BC66-793E100EBE14}"/>
              </a:ext>
            </a:extLst>
          </p:cNvPr>
          <p:cNvSpPr txBox="1"/>
          <p:nvPr/>
        </p:nvSpPr>
        <p:spPr>
          <a:xfrm>
            <a:off x="3025175" y="5334075"/>
            <a:ext cx="2166346" cy="1292662"/>
          </a:xfrm>
          <a:prstGeom prst="rect">
            <a:avLst/>
          </a:prstGeom>
          <a:noFill/>
        </p:spPr>
        <p:txBody>
          <a:bodyPr wrap="square">
            <a:spAutoFit/>
          </a:bodyPr>
          <a:lstStyle/>
          <a:p>
            <a:r>
              <a:rPr lang="fr-FR" sz="1300" dirty="0"/>
              <a:t>Le </a:t>
            </a:r>
            <a:r>
              <a:rPr lang="fr-FR" sz="1300" b="1" dirty="0">
                <a:solidFill>
                  <a:srgbClr val="FF0000"/>
                </a:solidFill>
              </a:rPr>
              <a:t>casque Adrian</a:t>
            </a:r>
            <a:r>
              <a:rPr lang="fr-FR" sz="1300" dirty="0"/>
              <a:t>, de l’armée française, a permis de limiter le nombre de blessures à la tête, chez les poilus. C’est une des meilleures protections jamais conçues.</a:t>
            </a:r>
          </a:p>
        </p:txBody>
      </p:sp>
      <p:pic>
        <p:nvPicPr>
          <p:cNvPr id="76" name="Image 75">
            <a:extLst>
              <a:ext uri="{FF2B5EF4-FFF2-40B4-BE49-F238E27FC236}">
                <a16:creationId xmlns:a16="http://schemas.microsoft.com/office/drawing/2014/main" id="{09DB83E2-A322-F669-6234-8E2BE59D02B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33262" y="4010536"/>
            <a:ext cx="460114" cy="1387885"/>
          </a:xfrm>
          <a:prstGeom prst="rect">
            <a:avLst/>
          </a:prstGeom>
        </p:spPr>
      </p:pic>
      <p:sp>
        <p:nvSpPr>
          <p:cNvPr id="2" name="ZoneTexte 1">
            <a:extLst>
              <a:ext uri="{FF2B5EF4-FFF2-40B4-BE49-F238E27FC236}">
                <a16:creationId xmlns:a16="http://schemas.microsoft.com/office/drawing/2014/main" id="{78E9C967-6FDD-773C-E8EF-FCCF65580AAE}"/>
              </a:ext>
            </a:extLst>
          </p:cNvPr>
          <p:cNvSpPr txBox="1"/>
          <p:nvPr/>
        </p:nvSpPr>
        <p:spPr>
          <a:xfrm>
            <a:off x="236907" y="6576898"/>
            <a:ext cx="11795186"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d’après Wikipedia.org ; unoda.org ; laradioactivite.com ; Musée de l’Armée ; avionslegendaires.net.</a:t>
            </a:r>
            <a:endParaRPr lang="fr-FR" sz="900" dirty="0"/>
          </a:p>
        </p:txBody>
      </p:sp>
      <p:grpSp>
        <p:nvGrpSpPr>
          <p:cNvPr id="5" name="Groupe 4">
            <a:extLst>
              <a:ext uri="{FF2B5EF4-FFF2-40B4-BE49-F238E27FC236}">
                <a16:creationId xmlns:a16="http://schemas.microsoft.com/office/drawing/2014/main" id="{9A6B6A2A-73E7-C688-039E-18A60AC4FA16}"/>
              </a:ext>
            </a:extLst>
          </p:cNvPr>
          <p:cNvGrpSpPr/>
          <p:nvPr/>
        </p:nvGrpSpPr>
        <p:grpSpPr>
          <a:xfrm>
            <a:off x="3899613" y="3309447"/>
            <a:ext cx="954428" cy="688069"/>
            <a:chOff x="3980367" y="5952876"/>
            <a:chExt cx="954428" cy="688069"/>
          </a:xfrm>
        </p:grpSpPr>
        <p:pic>
          <p:nvPicPr>
            <p:cNvPr id="6" name="Image 5">
              <a:extLst>
                <a:ext uri="{FF2B5EF4-FFF2-40B4-BE49-F238E27FC236}">
                  <a16:creationId xmlns:a16="http://schemas.microsoft.com/office/drawing/2014/main" id="{BB91675F-3C8D-E36B-5B75-CBC9F5ADEFF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998839" y="5952876"/>
              <a:ext cx="912792" cy="688069"/>
            </a:xfrm>
            <a:prstGeom prst="rect">
              <a:avLst/>
            </a:prstGeom>
          </p:spPr>
        </p:pic>
        <p:sp>
          <p:nvSpPr>
            <p:cNvPr id="11" name="ZoneTexte 10">
              <a:extLst>
                <a:ext uri="{FF2B5EF4-FFF2-40B4-BE49-F238E27FC236}">
                  <a16:creationId xmlns:a16="http://schemas.microsoft.com/office/drawing/2014/main" id="{29951175-9557-F971-045E-E1FAAD175DED}"/>
                </a:ext>
              </a:extLst>
            </p:cNvPr>
            <p:cNvSpPr txBox="1"/>
            <p:nvPr/>
          </p:nvSpPr>
          <p:spPr>
            <a:xfrm>
              <a:off x="3980367" y="6363946"/>
              <a:ext cx="954428" cy="276999"/>
            </a:xfrm>
            <a:prstGeom prst="rect">
              <a:avLst/>
            </a:prstGeom>
            <a:noFill/>
          </p:spPr>
          <p:txBody>
            <a:bodyPr wrap="none" rtlCol="0">
              <a:spAutoFit/>
            </a:bodyPr>
            <a:lstStyle/>
            <a:p>
              <a:r>
                <a:rPr lang="fr-FR" sz="1200" b="1" dirty="0">
                  <a:solidFill>
                    <a:srgbClr val="FF0000"/>
                  </a:solidFill>
                </a:rPr>
                <a:t>20 avr. 1995</a:t>
              </a:r>
            </a:p>
          </p:txBody>
        </p:sp>
      </p:grpSp>
    </p:spTree>
    <p:extLst>
      <p:ext uri="{BB962C8B-B14F-4D97-AF65-F5344CB8AC3E}">
        <p14:creationId xmlns:p14="http://schemas.microsoft.com/office/powerpoint/2010/main" val="139072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1000"/>
                                        <p:tgtEl>
                                          <p:spTgt spid="36"/>
                                        </p:tgtEl>
                                      </p:cBhvr>
                                    </p:animEffect>
                                    <p:anim calcmode="lin" valueType="num">
                                      <p:cBhvr>
                                        <p:cTn id="58" dur="1000" fill="hold"/>
                                        <p:tgtEl>
                                          <p:spTgt spid="36"/>
                                        </p:tgtEl>
                                        <p:attrNameLst>
                                          <p:attrName>ppt_x</p:attrName>
                                        </p:attrNameLst>
                                      </p:cBhvr>
                                      <p:tavLst>
                                        <p:tav tm="0">
                                          <p:val>
                                            <p:strVal val="#ppt_x"/>
                                          </p:val>
                                        </p:tav>
                                        <p:tav tm="100000">
                                          <p:val>
                                            <p:strVal val="#ppt_x"/>
                                          </p:val>
                                        </p:tav>
                                      </p:tavLst>
                                    </p:anim>
                                    <p:anim calcmode="lin" valueType="num">
                                      <p:cBhvr>
                                        <p:cTn id="59" dur="1000" fill="hold"/>
                                        <p:tgtEl>
                                          <p:spTgt spid="3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1000" fill="hold"/>
                                        <p:tgtEl>
                                          <p:spTgt spid="3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1000"/>
                                        <p:tgtEl>
                                          <p:spTgt spid="43"/>
                                        </p:tgtEl>
                                      </p:cBhvr>
                                    </p:animEffect>
                                    <p:anim calcmode="lin" valueType="num">
                                      <p:cBhvr>
                                        <p:cTn id="78" dur="1000" fill="hold"/>
                                        <p:tgtEl>
                                          <p:spTgt spid="43"/>
                                        </p:tgtEl>
                                        <p:attrNameLst>
                                          <p:attrName>ppt_x</p:attrName>
                                        </p:attrNameLst>
                                      </p:cBhvr>
                                      <p:tavLst>
                                        <p:tav tm="0">
                                          <p:val>
                                            <p:strVal val="#ppt_x"/>
                                          </p:val>
                                        </p:tav>
                                        <p:tav tm="100000">
                                          <p:val>
                                            <p:strVal val="#ppt_x"/>
                                          </p:val>
                                        </p:tav>
                                      </p:tavLst>
                                    </p:anim>
                                    <p:anim calcmode="lin" valueType="num">
                                      <p:cBhvr>
                                        <p:cTn id="79" dur="1000" fill="hold"/>
                                        <p:tgtEl>
                                          <p:spTgt spid="4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1000"/>
                                        <p:tgtEl>
                                          <p:spTgt spid="44"/>
                                        </p:tgtEl>
                                      </p:cBhvr>
                                    </p:animEffect>
                                    <p:anim calcmode="lin" valueType="num">
                                      <p:cBhvr>
                                        <p:cTn id="83" dur="1000" fill="hold"/>
                                        <p:tgtEl>
                                          <p:spTgt spid="44"/>
                                        </p:tgtEl>
                                        <p:attrNameLst>
                                          <p:attrName>ppt_x</p:attrName>
                                        </p:attrNameLst>
                                      </p:cBhvr>
                                      <p:tavLst>
                                        <p:tav tm="0">
                                          <p:val>
                                            <p:strVal val="#ppt_x"/>
                                          </p:val>
                                        </p:tav>
                                        <p:tav tm="100000">
                                          <p:val>
                                            <p:strVal val="#ppt_x"/>
                                          </p:val>
                                        </p:tav>
                                      </p:tavLst>
                                    </p:anim>
                                    <p:anim calcmode="lin" valueType="num">
                                      <p:cBhvr>
                                        <p:cTn id="84" dur="1000" fill="hold"/>
                                        <p:tgtEl>
                                          <p:spTgt spid="4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1000"/>
                                        <p:tgtEl>
                                          <p:spTgt spid="47"/>
                                        </p:tgtEl>
                                      </p:cBhvr>
                                    </p:animEffect>
                                    <p:anim calcmode="lin" valueType="num">
                                      <p:cBhvr>
                                        <p:cTn id="93" dur="1000" fill="hold"/>
                                        <p:tgtEl>
                                          <p:spTgt spid="47"/>
                                        </p:tgtEl>
                                        <p:attrNameLst>
                                          <p:attrName>ppt_x</p:attrName>
                                        </p:attrNameLst>
                                      </p:cBhvr>
                                      <p:tavLst>
                                        <p:tav tm="0">
                                          <p:val>
                                            <p:strVal val="#ppt_x"/>
                                          </p:val>
                                        </p:tav>
                                        <p:tav tm="100000">
                                          <p:val>
                                            <p:strVal val="#ppt_x"/>
                                          </p:val>
                                        </p:tav>
                                      </p:tavLst>
                                    </p:anim>
                                    <p:anim calcmode="lin" valueType="num">
                                      <p:cBhvr>
                                        <p:cTn id="94" dur="1000" fill="hold"/>
                                        <p:tgtEl>
                                          <p:spTgt spid="47"/>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anim calcmode="lin" valueType="num">
                                      <p:cBhvr>
                                        <p:cTn id="103" dur="1000" fill="hold"/>
                                        <p:tgtEl>
                                          <p:spTgt spid="49"/>
                                        </p:tgtEl>
                                        <p:attrNameLst>
                                          <p:attrName>ppt_x</p:attrName>
                                        </p:attrNameLst>
                                      </p:cBhvr>
                                      <p:tavLst>
                                        <p:tav tm="0">
                                          <p:val>
                                            <p:strVal val="#ppt_x"/>
                                          </p:val>
                                        </p:tav>
                                        <p:tav tm="100000">
                                          <p:val>
                                            <p:strVal val="#ppt_x"/>
                                          </p:val>
                                        </p:tav>
                                      </p:tavLst>
                                    </p:anim>
                                    <p:anim calcmode="lin" valueType="num">
                                      <p:cBhvr>
                                        <p:cTn id="104" dur="1000" fill="hold"/>
                                        <p:tgtEl>
                                          <p:spTgt spid="4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51"/>
                                        </p:tgtEl>
                                        <p:attrNameLst>
                                          <p:attrName>style.visibility</p:attrName>
                                        </p:attrNameLst>
                                      </p:cBhvr>
                                      <p:to>
                                        <p:strVal val="visible"/>
                                      </p:to>
                                    </p:set>
                                    <p:animEffect transition="in" filter="fade">
                                      <p:cBhvr>
                                        <p:cTn id="107" dur="1000"/>
                                        <p:tgtEl>
                                          <p:spTgt spid="51"/>
                                        </p:tgtEl>
                                      </p:cBhvr>
                                    </p:animEffect>
                                    <p:anim calcmode="lin" valueType="num">
                                      <p:cBhvr>
                                        <p:cTn id="108" dur="1000" fill="hold"/>
                                        <p:tgtEl>
                                          <p:spTgt spid="51"/>
                                        </p:tgtEl>
                                        <p:attrNameLst>
                                          <p:attrName>ppt_x</p:attrName>
                                        </p:attrNameLst>
                                      </p:cBhvr>
                                      <p:tavLst>
                                        <p:tav tm="0">
                                          <p:val>
                                            <p:strVal val="#ppt_x"/>
                                          </p:val>
                                        </p:tav>
                                        <p:tav tm="100000">
                                          <p:val>
                                            <p:strVal val="#ppt_x"/>
                                          </p:val>
                                        </p:tav>
                                      </p:tavLst>
                                    </p:anim>
                                    <p:anim calcmode="lin" valueType="num">
                                      <p:cBhvr>
                                        <p:cTn id="109" dur="1000" fill="hold"/>
                                        <p:tgtEl>
                                          <p:spTgt spid="51"/>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fade">
                                      <p:cBhvr>
                                        <p:cTn id="112" dur="1000"/>
                                        <p:tgtEl>
                                          <p:spTgt spid="52"/>
                                        </p:tgtEl>
                                      </p:cBhvr>
                                    </p:animEffect>
                                    <p:anim calcmode="lin" valueType="num">
                                      <p:cBhvr>
                                        <p:cTn id="113" dur="1000" fill="hold"/>
                                        <p:tgtEl>
                                          <p:spTgt spid="52"/>
                                        </p:tgtEl>
                                        <p:attrNameLst>
                                          <p:attrName>ppt_x</p:attrName>
                                        </p:attrNameLst>
                                      </p:cBhvr>
                                      <p:tavLst>
                                        <p:tav tm="0">
                                          <p:val>
                                            <p:strVal val="#ppt_x"/>
                                          </p:val>
                                        </p:tav>
                                        <p:tav tm="100000">
                                          <p:val>
                                            <p:strVal val="#ppt_x"/>
                                          </p:val>
                                        </p:tav>
                                      </p:tavLst>
                                    </p:anim>
                                    <p:anim calcmode="lin" valueType="num">
                                      <p:cBhvr>
                                        <p:cTn id="114" dur="1000" fill="hold"/>
                                        <p:tgtEl>
                                          <p:spTgt spid="5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fade">
                                      <p:cBhvr>
                                        <p:cTn id="117" dur="1000"/>
                                        <p:tgtEl>
                                          <p:spTgt spid="53"/>
                                        </p:tgtEl>
                                      </p:cBhvr>
                                    </p:animEffect>
                                    <p:anim calcmode="lin" valueType="num">
                                      <p:cBhvr>
                                        <p:cTn id="118" dur="1000" fill="hold"/>
                                        <p:tgtEl>
                                          <p:spTgt spid="53"/>
                                        </p:tgtEl>
                                        <p:attrNameLst>
                                          <p:attrName>ppt_x</p:attrName>
                                        </p:attrNameLst>
                                      </p:cBhvr>
                                      <p:tavLst>
                                        <p:tav tm="0">
                                          <p:val>
                                            <p:strVal val="#ppt_x"/>
                                          </p:val>
                                        </p:tav>
                                        <p:tav tm="100000">
                                          <p:val>
                                            <p:strVal val="#ppt_x"/>
                                          </p:val>
                                        </p:tav>
                                      </p:tavLst>
                                    </p:anim>
                                    <p:anim calcmode="lin" valueType="num">
                                      <p:cBhvr>
                                        <p:cTn id="119" dur="1000" fill="hold"/>
                                        <p:tgtEl>
                                          <p:spTgt spid="53"/>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54"/>
                                        </p:tgtEl>
                                        <p:attrNameLst>
                                          <p:attrName>style.visibility</p:attrName>
                                        </p:attrNameLst>
                                      </p:cBhvr>
                                      <p:to>
                                        <p:strVal val="visible"/>
                                      </p:to>
                                    </p:set>
                                    <p:animEffect transition="in" filter="fade">
                                      <p:cBhvr>
                                        <p:cTn id="122" dur="1000"/>
                                        <p:tgtEl>
                                          <p:spTgt spid="54"/>
                                        </p:tgtEl>
                                      </p:cBhvr>
                                    </p:animEffect>
                                    <p:anim calcmode="lin" valueType="num">
                                      <p:cBhvr>
                                        <p:cTn id="123" dur="1000" fill="hold"/>
                                        <p:tgtEl>
                                          <p:spTgt spid="54"/>
                                        </p:tgtEl>
                                        <p:attrNameLst>
                                          <p:attrName>ppt_x</p:attrName>
                                        </p:attrNameLst>
                                      </p:cBhvr>
                                      <p:tavLst>
                                        <p:tav tm="0">
                                          <p:val>
                                            <p:strVal val="#ppt_x"/>
                                          </p:val>
                                        </p:tav>
                                        <p:tav tm="100000">
                                          <p:val>
                                            <p:strVal val="#ppt_x"/>
                                          </p:val>
                                        </p:tav>
                                      </p:tavLst>
                                    </p:anim>
                                    <p:anim calcmode="lin" valueType="num">
                                      <p:cBhvr>
                                        <p:cTn id="124" dur="1000" fill="hold"/>
                                        <p:tgtEl>
                                          <p:spTgt spid="54"/>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56"/>
                                        </p:tgtEl>
                                        <p:attrNameLst>
                                          <p:attrName>style.visibility</p:attrName>
                                        </p:attrNameLst>
                                      </p:cBhvr>
                                      <p:to>
                                        <p:strVal val="visible"/>
                                      </p:to>
                                    </p:set>
                                    <p:animEffect transition="in" filter="fade">
                                      <p:cBhvr>
                                        <p:cTn id="127" dur="1000"/>
                                        <p:tgtEl>
                                          <p:spTgt spid="56"/>
                                        </p:tgtEl>
                                      </p:cBhvr>
                                    </p:animEffect>
                                    <p:anim calcmode="lin" valueType="num">
                                      <p:cBhvr>
                                        <p:cTn id="128" dur="1000" fill="hold"/>
                                        <p:tgtEl>
                                          <p:spTgt spid="56"/>
                                        </p:tgtEl>
                                        <p:attrNameLst>
                                          <p:attrName>ppt_x</p:attrName>
                                        </p:attrNameLst>
                                      </p:cBhvr>
                                      <p:tavLst>
                                        <p:tav tm="0">
                                          <p:val>
                                            <p:strVal val="#ppt_x"/>
                                          </p:val>
                                        </p:tav>
                                        <p:tav tm="100000">
                                          <p:val>
                                            <p:strVal val="#ppt_x"/>
                                          </p:val>
                                        </p:tav>
                                      </p:tavLst>
                                    </p:anim>
                                    <p:anim calcmode="lin" valueType="num">
                                      <p:cBhvr>
                                        <p:cTn id="129" dur="1000" fill="hold"/>
                                        <p:tgtEl>
                                          <p:spTgt spid="5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fade">
                                      <p:cBhvr>
                                        <p:cTn id="132" dur="1000"/>
                                        <p:tgtEl>
                                          <p:spTgt spid="57"/>
                                        </p:tgtEl>
                                      </p:cBhvr>
                                    </p:animEffect>
                                    <p:anim calcmode="lin" valueType="num">
                                      <p:cBhvr>
                                        <p:cTn id="133" dur="1000" fill="hold"/>
                                        <p:tgtEl>
                                          <p:spTgt spid="57"/>
                                        </p:tgtEl>
                                        <p:attrNameLst>
                                          <p:attrName>ppt_x</p:attrName>
                                        </p:attrNameLst>
                                      </p:cBhvr>
                                      <p:tavLst>
                                        <p:tav tm="0">
                                          <p:val>
                                            <p:strVal val="#ppt_x"/>
                                          </p:val>
                                        </p:tav>
                                        <p:tav tm="100000">
                                          <p:val>
                                            <p:strVal val="#ppt_x"/>
                                          </p:val>
                                        </p:tav>
                                      </p:tavLst>
                                    </p:anim>
                                    <p:anim calcmode="lin" valueType="num">
                                      <p:cBhvr>
                                        <p:cTn id="134" dur="1000" fill="hold"/>
                                        <p:tgtEl>
                                          <p:spTgt spid="57"/>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1000"/>
                                        <p:tgtEl>
                                          <p:spTgt spid="59"/>
                                        </p:tgtEl>
                                      </p:cBhvr>
                                    </p:animEffect>
                                    <p:anim calcmode="lin" valueType="num">
                                      <p:cBhvr>
                                        <p:cTn id="138" dur="1000" fill="hold"/>
                                        <p:tgtEl>
                                          <p:spTgt spid="59"/>
                                        </p:tgtEl>
                                        <p:attrNameLst>
                                          <p:attrName>ppt_x</p:attrName>
                                        </p:attrNameLst>
                                      </p:cBhvr>
                                      <p:tavLst>
                                        <p:tav tm="0">
                                          <p:val>
                                            <p:strVal val="#ppt_x"/>
                                          </p:val>
                                        </p:tav>
                                        <p:tav tm="100000">
                                          <p:val>
                                            <p:strVal val="#ppt_x"/>
                                          </p:val>
                                        </p:tav>
                                      </p:tavLst>
                                    </p:anim>
                                    <p:anim calcmode="lin" valueType="num">
                                      <p:cBhvr>
                                        <p:cTn id="139" dur="1000" fill="hold"/>
                                        <p:tgtEl>
                                          <p:spTgt spid="59"/>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60"/>
                                        </p:tgtEl>
                                        <p:attrNameLst>
                                          <p:attrName>style.visibility</p:attrName>
                                        </p:attrNameLst>
                                      </p:cBhvr>
                                      <p:to>
                                        <p:strVal val="visible"/>
                                      </p:to>
                                    </p:set>
                                    <p:animEffect transition="in" filter="fade">
                                      <p:cBhvr>
                                        <p:cTn id="142" dur="1000"/>
                                        <p:tgtEl>
                                          <p:spTgt spid="60"/>
                                        </p:tgtEl>
                                      </p:cBhvr>
                                    </p:animEffect>
                                    <p:anim calcmode="lin" valueType="num">
                                      <p:cBhvr>
                                        <p:cTn id="143" dur="1000" fill="hold"/>
                                        <p:tgtEl>
                                          <p:spTgt spid="60"/>
                                        </p:tgtEl>
                                        <p:attrNameLst>
                                          <p:attrName>ppt_x</p:attrName>
                                        </p:attrNameLst>
                                      </p:cBhvr>
                                      <p:tavLst>
                                        <p:tav tm="0">
                                          <p:val>
                                            <p:strVal val="#ppt_x"/>
                                          </p:val>
                                        </p:tav>
                                        <p:tav tm="100000">
                                          <p:val>
                                            <p:strVal val="#ppt_x"/>
                                          </p:val>
                                        </p:tav>
                                      </p:tavLst>
                                    </p:anim>
                                    <p:anim calcmode="lin" valueType="num">
                                      <p:cBhvr>
                                        <p:cTn id="144" dur="1000" fill="hold"/>
                                        <p:tgtEl>
                                          <p:spTgt spid="60"/>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61"/>
                                        </p:tgtEl>
                                        <p:attrNameLst>
                                          <p:attrName>style.visibility</p:attrName>
                                        </p:attrNameLst>
                                      </p:cBhvr>
                                      <p:to>
                                        <p:strVal val="visible"/>
                                      </p:to>
                                    </p:set>
                                    <p:animEffect transition="in" filter="fade">
                                      <p:cBhvr>
                                        <p:cTn id="147" dur="1000"/>
                                        <p:tgtEl>
                                          <p:spTgt spid="61"/>
                                        </p:tgtEl>
                                      </p:cBhvr>
                                    </p:animEffect>
                                    <p:anim calcmode="lin" valueType="num">
                                      <p:cBhvr>
                                        <p:cTn id="148" dur="1000" fill="hold"/>
                                        <p:tgtEl>
                                          <p:spTgt spid="61"/>
                                        </p:tgtEl>
                                        <p:attrNameLst>
                                          <p:attrName>ppt_x</p:attrName>
                                        </p:attrNameLst>
                                      </p:cBhvr>
                                      <p:tavLst>
                                        <p:tav tm="0">
                                          <p:val>
                                            <p:strVal val="#ppt_x"/>
                                          </p:val>
                                        </p:tav>
                                        <p:tav tm="100000">
                                          <p:val>
                                            <p:strVal val="#ppt_x"/>
                                          </p:val>
                                        </p:tav>
                                      </p:tavLst>
                                    </p:anim>
                                    <p:anim calcmode="lin" valueType="num">
                                      <p:cBhvr>
                                        <p:cTn id="149" dur="1000" fill="hold"/>
                                        <p:tgtEl>
                                          <p:spTgt spid="61"/>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62"/>
                                        </p:tgtEl>
                                        <p:attrNameLst>
                                          <p:attrName>style.visibility</p:attrName>
                                        </p:attrNameLst>
                                      </p:cBhvr>
                                      <p:to>
                                        <p:strVal val="visible"/>
                                      </p:to>
                                    </p:set>
                                    <p:animEffect transition="in" filter="fade">
                                      <p:cBhvr>
                                        <p:cTn id="152" dur="1000"/>
                                        <p:tgtEl>
                                          <p:spTgt spid="62"/>
                                        </p:tgtEl>
                                      </p:cBhvr>
                                    </p:animEffect>
                                    <p:anim calcmode="lin" valueType="num">
                                      <p:cBhvr>
                                        <p:cTn id="153" dur="1000" fill="hold"/>
                                        <p:tgtEl>
                                          <p:spTgt spid="62"/>
                                        </p:tgtEl>
                                        <p:attrNameLst>
                                          <p:attrName>ppt_x</p:attrName>
                                        </p:attrNameLst>
                                      </p:cBhvr>
                                      <p:tavLst>
                                        <p:tav tm="0">
                                          <p:val>
                                            <p:strVal val="#ppt_x"/>
                                          </p:val>
                                        </p:tav>
                                        <p:tav tm="100000">
                                          <p:val>
                                            <p:strVal val="#ppt_x"/>
                                          </p:val>
                                        </p:tav>
                                      </p:tavLst>
                                    </p:anim>
                                    <p:anim calcmode="lin" valueType="num">
                                      <p:cBhvr>
                                        <p:cTn id="154" dur="1000" fill="hold"/>
                                        <p:tgtEl>
                                          <p:spTgt spid="62"/>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63"/>
                                        </p:tgtEl>
                                        <p:attrNameLst>
                                          <p:attrName>style.visibility</p:attrName>
                                        </p:attrNameLst>
                                      </p:cBhvr>
                                      <p:to>
                                        <p:strVal val="visible"/>
                                      </p:to>
                                    </p:set>
                                    <p:animEffect transition="in" filter="fade">
                                      <p:cBhvr>
                                        <p:cTn id="157" dur="1000"/>
                                        <p:tgtEl>
                                          <p:spTgt spid="63"/>
                                        </p:tgtEl>
                                      </p:cBhvr>
                                    </p:animEffect>
                                    <p:anim calcmode="lin" valueType="num">
                                      <p:cBhvr>
                                        <p:cTn id="158" dur="1000" fill="hold"/>
                                        <p:tgtEl>
                                          <p:spTgt spid="63"/>
                                        </p:tgtEl>
                                        <p:attrNameLst>
                                          <p:attrName>ppt_x</p:attrName>
                                        </p:attrNameLst>
                                      </p:cBhvr>
                                      <p:tavLst>
                                        <p:tav tm="0">
                                          <p:val>
                                            <p:strVal val="#ppt_x"/>
                                          </p:val>
                                        </p:tav>
                                        <p:tav tm="100000">
                                          <p:val>
                                            <p:strVal val="#ppt_x"/>
                                          </p:val>
                                        </p:tav>
                                      </p:tavLst>
                                    </p:anim>
                                    <p:anim calcmode="lin" valueType="num">
                                      <p:cBhvr>
                                        <p:cTn id="159" dur="1000" fill="hold"/>
                                        <p:tgtEl>
                                          <p:spTgt spid="63"/>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0"/>
                                  </p:stCondLst>
                                  <p:childTnLst>
                                    <p:set>
                                      <p:cBhvr>
                                        <p:cTn id="161" dur="1" fill="hold">
                                          <p:stCondLst>
                                            <p:cond delay="0"/>
                                          </p:stCondLst>
                                        </p:cTn>
                                        <p:tgtEl>
                                          <p:spTgt spid="65"/>
                                        </p:tgtEl>
                                        <p:attrNameLst>
                                          <p:attrName>style.visibility</p:attrName>
                                        </p:attrNameLst>
                                      </p:cBhvr>
                                      <p:to>
                                        <p:strVal val="visible"/>
                                      </p:to>
                                    </p:set>
                                    <p:animEffect transition="in" filter="fade">
                                      <p:cBhvr>
                                        <p:cTn id="162" dur="1000"/>
                                        <p:tgtEl>
                                          <p:spTgt spid="65"/>
                                        </p:tgtEl>
                                      </p:cBhvr>
                                    </p:animEffect>
                                    <p:anim calcmode="lin" valueType="num">
                                      <p:cBhvr>
                                        <p:cTn id="163" dur="1000" fill="hold"/>
                                        <p:tgtEl>
                                          <p:spTgt spid="65"/>
                                        </p:tgtEl>
                                        <p:attrNameLst>
                                          <p:attrName>ppt_x</p:attrName>
                                        </p:attrNameLst>
                                      </p:cBhvr>
                                      <p:tavLst>
                                        <p:tav tm="0">
                                          <p:val>
                                            <p:strVal val="#ppt_x"/>
                                          </p:val>
                                        </p:tav>
                                        <p:tav tm="100000">
                                          <p:val>
                                            <p:strVal val="#ppt_x"/>
                                          </p:val>
                                        </p:tav>
                                      </p:tavLst>
                                    </p:anim>
                                    <p:anim calcmode="lin" valueType="num">
                                      <p:cBhvr>
                                        <p:cTn id="164" dur="1000" fill="hold"/>
                                        <p:tgtEl>
                                          <p:spTgt spid="65"/>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66"/>
                                        </p:tgtEl>
                                        <p:attrNameLst>
                                          <p:attrName>style.visibility</p:attrName>
                                        </p:attrNameLst>
                                      </p:cBhvr>
                                      <p:to>
                                        <p:strVal val="visible"/>
                                      </p:to>
                                    </p:set>
                                    <p:animEffect transition="in" filter="fade">
                                      <p:cBhvr>
                                        <p:cTn id="167" dur="1000"/>
                                        <p:tgtEl>
                                          <p:spTgt spid="66"/>
                                        </p:tgtEl>
                                      </p:cBhvr>
                                    </p:animEffect>
                                    <p:anim calcmode="lin" valueType="num">
                                      <p:cBhvr>
                                        <p:cTn id="168" dur="1000" fill="hold"/>
                                        <p:tgtEl>
                                          <p:spTgt spid="66"/>
                                        </p:tgtEl>
                                        <p:attrNameLst>
                                          <p:attrName>ppt_x</p:attrName>
                                        </p:attrNameLst>
                                      </p:cBhvr>
                                      <p:tavLst>
                                        <p:tav tm="0">
                                          <p:val>
                                            <p:strVal val="#ppt_x"/>
                                          </p:val>
                                        </p:tav>
                                        <p:tav tm="100000">
                                          <p:val>
                                            <p:strVal val="#ppt_x"/>
                                          </p:val>
                                        </p:tav>
                                      </p:tavLst>
                                    </p:anim>
                                    <p:anim calcmode="lin" valueType="num">
                                      <p:cBhvr>
                                        <p:cTn id="169" dur="1000" fill="hold"/>
                                        <p:tgtEl>
                                          <p:spTgt spid="66"/>
                                        </p:tgtEl>
                                        <p:attrNameLst>
                                          <p:attrName>ppt_y</p:attrName>
                                        </p:attrNameLst>
                                      </p:cBhvr>
                                      <p:tavLst>
                                        <p:tav tm="0">
                                          <p:val>
                                            <p:strVal val="#ppt_y+.1"/>
                                          </p:val>
                                        </p:tav>
                                        <p:tav tm="100000">
                                          <p:val>
                                            <p:strVal val="#ppt_y"/>
                                          </p:val>
                                        </p:tav>
                                      </p:tavLst>
                                    </p:anim>
                                  </p:childTnLst>
                                </p:cTn>
                              </p:par>
                              <p:par>
                                <p:cTn id="170" presetID="42" presetClass="entr" presetSubtype="0" fill="hold" nodeType="withEffect">
                                  <p:stCondLst>
                                    <p:cond delay="0"/>
                                  </p:stCondLst>
                                  <p:childTnLst>
                                    <p:set>
                                      <p:cBhvr>
                                        <p:cTn id="171" dur="1" fill="hold">
                                          <p:stCondLst>
                                            <p:cond delay="0"/>
                                          </p:stCondLst>
                                        </p:cTn>
                                        <p:tgtEl>
                                          <p:spTgt spid="68"/>
                                        </p:tgtEl>
                                        <p:attrNameLst>
                                          <p:attrName>style.visibility</p:attrName>
                                        </p:attrNameLst>
                                      </p:cBhvr>
                                      <p:to>
                                        <p:strVal val="visible"/>
                                      </p:to>
                                    </p:set>
                                    <p:animEffect transition="in" filter="fade">
                                      <p:cBhvr>
                                        <p:cTn id="172" dur="1000"/>
                                        <p:tgtEl>
                                          <p:spTgt spid="68"/>
                                        </p:tgtEl>
                                      </p:cBhvr>
                                    </p:animEffect>
                                    <p:anim calcmode="lin" valueType="num">
                                      <p:cBhvr>
                                        <p:cTn id="173" dur="1000" fill="hold"/>
                                        <p:tgtEl>
                                          <p:spTgt spid="68"/>
                                        </p:tgtEl>
                                        <p:attrNameLst>
                                          <p:attrName>ppt_x</p:attrName>
                                        </p:attrNameLst>
                                      </p:cBhvr>
                                      <p:tavLst>
                                        <p:tav tm="0">
                                          <p:val>
                                            <p:strVal val="#ppt_x"/>
                                          </p:val>
                                        </p:tav>
                                        <p:tav tm="100000">
                                          <p:val>
                                            <p:strVal val="#ppt_x"/>
                                          </p:val>
                                        </p:tav>
                                      </p:tavLst>
                                    </p:anim>
                                    <p:anim calcmode="lin" valueType="num">
                                      <p:cBhvr>
                                        <p:cTn id="174" dur="1000" fill="hold"/>
                                        <p:tgtEl>
                                          <p:spTgt spid="68"/>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69"/>
                                        </p:tgtEl>
                                        <p:attrNameLst>
                                          <p:attrName>style.visibility</p:attrName>
                                        </p:attrNameLst>
                                      </p:cBhvr>
                                      <p:to>
                                        <p:strVal val="visible"/>
                                      </p:to>
                                    </p:set>
                                    <p:animEffect transition="in" filter="fade">
                                      <p:cBhvr>
                                        <p:cTn id="177" dur="1000"/>
                                        <p:tgtEl>
                                          <p:spTgt spid="69"/>
                                        </p:tgtEl>
                                      </p:cBhvr>
                                    </p:animEffect>
                                    <p:anim calcmode="lin" valueType="num">
                                      <p:cBhvr>
                                        <p:cTn id="178" dur="1000" fill="hold"/>
                                        <p:tgtEl>
                                          <p:spTgt spid="69"/>
                                        </p:tgtEl>
                                        <p:attrNameLst>
                                          <p:attrName>ppt_x</p:attrName>
                                        </p:attrNameLst>
                                      </p:cBhvr>
                                      <p:tavLst>
                                        <p:tav tm="0">
                                          <p:val>
                                            <p:strVal val="#ppt_x"/>
                                          </p:val>
                                        </p:tav>
                                        <p:tav tm="100000">
                                          <p:val>
                                            <p:strVal val="#ppt_x"/>
                                          </p:val>
                                        </p:tav>
                                      </p:tavLst>
                                    </p:anim>
                                    <p:anim calcmode="lin" valueType="num">
                                      <p:cBhvr>
                                        <p:cTn id="179" dur="1000" fill="hold"/>
                                        <p:tgtEl>
                                          <p:spTgt spid="69"/>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70"/>
                                        </p:tgtEl>
                                        <p:attrNameLst>
                                          <p:attrName>style.visibility</p:attrName>
                                        </p:attrNameLst>
                                      </p:cBhvr>
                                      <p:to>
                                        <p:strVal val="visible"/>
                                      </p:to>
                                    </p:set>
                                    <p:animEffect transition="in" filter="fade">
                                      <p:cBhvr>
                                        <p:cTn id="182" dur="1000"/>
                                        <p:tgtEl>
                                          <p:spTgt spid="70"/>
                                        </p:tgtEl>
                                      </p:cBhvr>
                                    </p:animEffect>
                                    <p:anim calcmode="lin" valueType="num">
                                      <p:cBhvr>
                                        <p:cTn id="183" dur="1000" fill="hold"/>
                                        <p:tgtEl>
                                          <p:spTgt spid="70"/>
                                        </p:tgtEl>
                                        <p:attrNameLst>
                                          <p:attrName>ppt_x</p:attrName>
                                        </p:attrNameLst>
                                      </p:cBhvr>
                                      <p:tavLst>
                                        <p:tav tm="0">
                                          <p:val>
                                            <p:strVal val="#ppt_x"/>
                                          </p:val>
                                        </p:tav>
                                        <p:tav tm="100000">
                                          <p:val>
                                            <p:strVal val="#ppt_x"/>
                                          </p:val>
                                        </p:tav>
                                      </p:tavLst>
                                    </p:anim>
                                    <p:anim calcmode="lin" valueType="num">
                                      <p:cBhvr>
                                        <p:cTn id="184" dur="1000" fill="hold"/>
                                        <p:tgtEl>
                                          <p:spTgt spid="70"/>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71"/>
                                        </p:tgtEl>
                                        <p:attrNameLst>
                                          <p:attrName>style.visibility</p:attrName>
                                        </p:attrNameLst>
                                      </p:cBhvr>
                                      <p:to>
                                        <p:strVal val="visible"/>
                                      </p:to>
                                    </p:set>
                                    <p:animEffect transition="in" filter="fade">
                                      <p:cBhvr>
                                        <p:cTn id="187" dur="1000"/>
                                        <p:tgtEl>
                                          <p:spTgt spid="71"/>
                                        </p:tgtEl>
                                      </p:cBhvr>
                                    </p:animEffect>
                                    <p:anim calcmode="lin" valueType="num">
                                      <p:cBhvr>
                                        <p:cTn id="188" dur="1000" fill="hold"/>
                                        <p:tgtEl>
                                          <p:spTgt spid="71"/>
                                        </p:tgtEl>
                                        <p:attrNameLst>
                                          <p:attrName>ppt_x</p:attrName>
                                        </p:attrNameLst>
                                      </p:cBhvr>
                                      <p:tavLst>
                                        <p:tav tm="0">
                                          <p:val>
                                            <p:strVal val="#ppt_x"/>
                                          </p:val>
                                        </p:tav>
                                        <p:tav tm="100000">
                                          <p:val>
                                            <p:strVal val="#ppt_x"/>
                                          </p:val>
                                        </p:tav>
                                      </p:tavLst>
                                    </p:anim>
                                    <p:anim calcmode="lin" valueType="num">
                                      <p:cBhvr>
                                        <p:cTn id="189" dur="1000" fill="hold"/>
                                        <p:tgtEl>
                                          <p:spTgt spid="71"/>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0"/>
                                  </p:stCondLst>
                                  <p:childTnLst>
                                    <p:set>
                                      <p:cBhvr>
                                        <p:cTn id="191" dur="1" fill="hold">
                                          <p:stCondLst>
                                            <p:cond delay="0"/>
                                          </p:stCondLst>
                                        </p:cTn>
                                        <p:tgtEl>
                                          <p:spTgt spid="72"/>
                                        </p:tgtEl>
                                        <p:attrNameLst>
                                          <p:attrName>style.visibility</p:attrName>
                                        </p:attrNameLst>
                                      </p:cBhvr>
                                      <p:to>
                                        <p:strVal val="visible"/>
                                      </p:to>
                                    </p:set>
                                    <p:animEffect transition="in" filter="fade">
                                      <p:cBhvr>
                                        <p:cTn id="192" dur="1000"/>
                                        <p:tgtEl>
                                          <p:spTgt spid="72"/>
                                        </p:tgtEl>
                                      </p:cBhvr>
                                    </p:animEffect>
                                    <p:anim calcmode="lin" valueType="num">
                                      <p:cBhvr>
                                        <p:cTn id="193" dur="1000" fill="hold"/>
                                        <p:tgtEl>
                                          <p:spTgt spid="72"/>
                                        </p:tgtEl>
                                        <p:attrNameLst>
                                          <p:attrName>ppt_x</p:attrName>
                                        </p:attrNameLst>
                                      </p:cBhvr>
                                      <p:tavLst>
                                        <p:tav tm="0">
                                          <p:val>
                                            <p:strVal val="#ppt_x"/>
                                          </p:val>
                                        </p:tav>
                                        <p:tav tm="100000">
                                          <p:val>
                                            <p:strVal val="#ppt_x"/>
                                          </p:val>
                                        </p:tav>
                                      </p:tavLst>
                                    </p:anim>
                                    <p:anim calcmode="lin" valueType="num">
                                      <p:cBhvr>
                                        <p:cTn id="194" dur="1000" fill="hold"/>
                                        <p:tgtEl>
                                          <p:spTgt spid="72"/>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0"/>
                                  </p:stCondLst>
                                  <p:childTnLst>
                                    <p:set>
                                      <p:cBhvr>
                                        <p:cTn id="196" dur="1" fill="hold">
                                          <p:stCondLst>
                                            <p:cond delay="0"/>
                                          </p:stCondLst>
                                        </p:cTn>
                                        <p:tgtEl>
                                          <p:spTgt spid="73"/>
                                        </p:tgtEl>
                                        <p:attrNameLst>
                                          <p:attrName>style.visibility</p:attrName>
                                        </p:attrNameLst>
                                      </p:cBhvr>
                                      <p:to>
                                        <p:strVal val="visible"/>
                                      </p:to>
                                    </p:set>
                                    <p:animEffect transition="in" filter="fade">
                                      <p:cBhvr>
                                        <p:cTn id="197" dur="1000"/>
                                        <p:tgtEl>
                                          <p:spTgt spid="73"/>
                                        </p:tgtEl>
                                      </p:cBhvr>
                                    </p:animEffect>
                                    <p:anim calcmode="lin" valueType="num">
                                      <p:cBhvr>
                                        <p:cTn id="198" dur="1000" fill="hold"/>
                                        <p:tgtEl>
                                          <p:spTgt spid="73"/>
                                        </p:tgtEl>
                                        <p:attrNameLst>
                                          <p:attrName>ppt_x</p:attrName>
                                        </p:attrNameLst>
                                      </p:cBhvr>
                                      <p:tavLst>
                                        <p:tav tm="0">
                                          <p:val>
                                            <p:strVal val="#ppt_x"/>
                                          </p:val>
                                        </p:tav>
                                        <p:tav tm="100000">
                                          <p:val>
                                            <p:strVal val="#ppt_x"/>
                                          </p:val>
                                        </p:tav>
                                      </p:tavLst>
                                    </p:anim>
                                    <p:anim calcmode="lin" valueType="num">
                                      <p:cBhvr>
                                        <p:cTn id="199" dur="1000" fill="hold"/>
                                        <p:tgtEl>
                                          <p:spTgt spid="73"/>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74"/>
                                        </p:tgtEl>
                                        <p:attrNameLst>
                                          <p:attrName>style.visibility</p:attrName>
                                        </p:attrNameLst>
                                      </p:cBhvr>
                                      <p:to>
                                        <p:strVal val="visible"/>
                                      </p:to>
                                    </p:set>
                                    <p:animEffect transition="in" filter="fade">
                                      <p:cBhvr>
                                        <p:cTn id="202" dur="1000"/>
                                        <p:tgtEl>
                                          <p:spTgt spid="74"/>
                                        </p:tgtEl>
                                      </p:cBhvr>
                                    </p:animEffect>
                                    <p:anim calcmode="lin" valueType="num">
                                      <p:cBhvr>
                                        <p:cTn id="203" dur="1000" fill="hold"/>
                                        <p:tgtEl>
                                          <p:spTgt spid="74"/>
                                        </p:tgtEl>
                                        <p:attrNameLst>
                                          <p:attrName>ppt_x</p:attrName>
                                        </p:attrNameLst>
                                      </p:cBhvr>
                                      <p:tavLst>
                                        <p:tav tm="0">
                                          <p:val>
                                            <p:strVal val="#ppt_x"/>
                                          </p:val>
                                        </p:tav>
                                        <p:tav tm="100000">
                                          <p:val>
                                            <p:strVal val="#ppt_x"/>
                                          </p:val>
                                        </p:tav>
                                      </p:tavLst>
                                    </p:anim>
                                    <p:anim calcmode="lin" valueType="num">
                                      <p:cBhvr>
                                        <p:cTn id="204" dur="1000" fill="hold"/>
                                        <p:tgtEl>
                                          <p:spTgt spid="74"/>
                                        </p:tgtEl>
                                        <p:attrNameLst>
                                          <p:attrName>ppt_y</p:attrName>
                                        </p:attrNameLst>
                                      </p:cBhvr>
                                      <p:tavLst>
                                        <p:tav tm="0">
                                          <p:val>
                                            <p:strVal val="#ppt_y+.1"/>
                                          </p:val>
                                        </p:tav>
                                        <p:tav tm="100000">
                                          <p:val>
                                            <p:strVal val="#ppt_y"/>
                                          </p:val>
                                        </p:tav>
                                      </p:tavLst>
                                    </p:anim>
                                  </p:childTnLst>
                                </p:cTn>
                              </p:par>
                              <p:par>
                                <p:cTn id="205" presetID="42" presetClass="entr" presetSubtype="0" fill="hold" nodeType="withEffect">
                                  <p:stCondLst>
                                    <p:cond delay="0"/>
                                  </p:stCondLst>
                                  <p:childTnLst>
                                    <p:set>
                                      <p:cBhvr>
                                        <p:cTn id="206" dur="1" fill="hold">
                                          <p:stCondLst>
                                            <p:cond delay="0"/>
                                          </p:stCondLst>
                                        </p:cTn>
                                        <p:tgtEl>
                                          <p:spTgt spid="76"/>
                                        </p:tgtEl>
                                        <p:attrNameLst>
                                          <p:attrName>style.visibility</p:attrName>
                                        </p:attrNameLst>
                                      </p:cBhvr>
                                      <p:to>
                                        <p:strVal val="visible"/>
                                      </p:to>
                                    </p:set>
                                    <p:animEffect transition="in" filter="fade">
                                      <p:cBhvr>
                                        <p:cTn id="207" dur="1000"/>
                                        <p:tgtEl>
                                          <p:spTgt spid="76"/>
                                        </p:tgtEl>
                                      </p:cBhvr>
                                    </p:animEffect>
                                    <p:anim calcmode="lin" valueType="num">
                                      <p:cBhvr>
                                        <p:cTn id="208" dur="1000" fill="hold"/>
                                        <p:tgtEl>
                                          <p:spTgt spid="76"/>
                                        </p:tgtEl>
                                        <p:attrNameLst>
                                          <p:attrName>ppt_x</p:attrName>
                                        </p:attrNameLst>
                                      </p:cBhvr>
                                      <p:tavLst>
                                        <p:tav tm="0">
                                          <p:val>
                                            <p:strVal val="#ppt_x"/>
                                          </p:val>
                                        </p:tav>
                                        <p:tav tm="100000">
                                          <p:val>
                                            <p:strVal val="#ppt_x"/>
                                          </p:val>
                                        </p:tav>
                                      </p:tavLst>
                                    </p:anim>
                                    <p:anim calcmode="lin" valueType="num">
                                      <p:cBhvr>
                                        <p:cTn id="209" dur="1000" fill="hold"/>
                                        <p:tgtEl>
                                          <p:spTgt spid="76"/>
                                        </p:tgtEl>
                                        <p:attrNameLst>
                                          <p:attrName>ppt_y</p:attrName>
                                        </p:attrNameLst>
                                      </p:cBhvr>
                                      <p:tavLst>
                                        <p:tav tm="0">
                                          <p:val>
                                            <p:strVal val="#ppt_y+.1"/>
                                          </p:val>
                                        </p:tav>
                                        <p:tav tm="100000">
                                          <p:val>
                                            <p:strVal val="#ppt_y"/>
                                          </p:val>
                                        </p:tav>
                                      </p:tavLst>
                                    </p:anim>
                                  </p:childTnLst>
                                </p:cTn>
                              </p:par>
                              <p:par>
                                <p:cTn id="210" presetID="42" presetClass="entr" presetSubtype="0" fill="hold" nodeType="withEffect">
                                  <p:stCondLst>
                                    <p:cond delay="0"/>
                                  </p:stCondLst>
                                  <p:childTnLst>
                                    <p:set>
                                      <p:cBhvr>
                                        <p:cTn id="211" dur="1" fill="hold">
                                          <p:stCondLst>
                                            <p:cond delay="0"/>
                                          </p:stCondLst>
                                        </p:cTn>
                                        <p:tgtEl>
                                          <p:spTgt spid="5"/>
                                        </p:tgtEl>
                                        <p:attrNameLst>
                                          <p:attrName>style.visibility</p:attrName>
                                        </p:attrNameLst>
                                      </p:cBhvr>
                                      <p:to>
                                        <p:strVal val="visible"/>
                                      </p:to>
                                    </p:set>
                                    <p:animEffect transition="in" filter="fade">
                                      <p:cBhvr>
                                        <p:cTn id="212" dur="1000"/>
                                        <p:tgtEl>
                                          <p:spTgt spid="5"/>
                                        </p:tgtEl>
                                      </p:cBhvr>
                                    </p:animEffect>
                                    <p:anim calcmode="lin" valueType="num">
                                      <p:cBhvr>
                                        <p:cTn id="213" dur="1000" fill="hold"/>
                                        <p:tgtEl>
                                          <p:spTgt spid="5"/>
                                        </p:tgtEl>
                                        <p:attrNameLst>
                                          <p:attrName>ppt_x</p:attrName>
                                        </p:attrNameLst>
                                      </p:cBhvr>
                                      <p:tavLst>
                                        <p:tav tm="0">
                                          <p:val>
                                            <p:strVal val="#ppt_x"/>
                                          </p:val>
                                        </p:tav>
                                        <p:tav tm="100000">
                                          <p:val>
                                            <p:strVal val="#ppt_x"/>
                                          </p:val>
                                        </p:tav>
                                      </p:tavLst>
                                    </p:anim>
                                    <p:anim calcmode="lin" valueType="num">
                                      <p:cBhvr>
                                        <p:cTn id="2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18" grpId="0"/>
      <p:bldP spid="30" grpId="0"/>
      <p:bldP spid="31" grpId="0"/>
      <p:bldP spid="36" grpId="0"/>
      <p:bldP spid="37" grpId="0"/>
      <p:bldP spid="39" grpId="0"/>
      <p:bldP spid="43" grpId="0"/>
      <p:bldP spid="44" grpId="0"/>
      <p:bldP spid="51" grpId="0"/>
      <p:bldP spid="53" grpId="0"/>
      <p:bldP spid="57" grpId="0"/>
      <p:bldP spid="59" grpId="0" animBg="1"/>
      <p:bldP spid="61" grpId="0"/>
      <p:bldP spid="62" grpId="0"/>
      <p:bldP spid="63" grpId="0"/>
      <p:bldP spid="66" grpId="0"/>
      <p:bldP spid="69" grpId="0"/>
      <p:bldP spid="70"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DE86E-C515-5EEA-58FD-F58161DCECC8}"/>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5B023A1F-BB24-B0D1-5238-6CEFC4F8AB4D}"/>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5" name="Image 4">
            <a:hlinkClick r:id="rId2" action="ppaction://hlinksldjump"/>
            <a:extLst>
              <a:ext uri="{FF2B5EF4-FFF2-40B4-BE49-F238E27FC236}">
                <a16:creationId xmlns:a16="http://schemas.microsoft.com/office/drawing/2014/main" id="{77C2351F-394E-6353-AD4E-CF0BCEC79B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6" name="ZoneTexte 5">
            <a:extLst>
              <a:ext uri="{FF2B5EF4-FFF2-40B4-BE49-F238E27FC236}">
                <a16:creationId xmlns:a16="http://schemas.microsoft.com/office/drawing/2014/main" id="{77D89A7D-4B2D-9345-59FD-FEA359192F20}"/>
              </a:ext>
            </a:extLst>
          </p:cNvPr>
          <p:cNvSpPr txBox="1"/>
          <p:nvPr/>
        </p:nvSpPr>
        <p:spPr>
          <a:xfrm>
            <a:off x="198408" y="503612"/>
            <a:ext cx="7978640" cy="369332"/>
          </a:xfrm>
          <a:prstGeom prst="rect">
            <a:avLst/>
          </a:prstGeom>
          <a:noFill/>
        </p:spPr>
        <p:txBody>
          <a:bodyPr wrap="square">
            <a:spAutoFit/>
          </a:bodyPr>
          <a:lstStyle/>
          <a:p>
            <a:pPr rtl="0">
              <a:lnSpc>
                <a:spcPct val="100000"/>
              </a:lnSpc>
            </a:pPr>
            <a:r>
              <a:rPr lang="fr-FR" b="1" cap="small" dirty="0">
                <a:solidFill>
                  <a:srgbClr val="FF0000"/>
                </a:solidFill>
                <a:effectLst/>
                <a:highlight>
                  <a:srgbClr val="FFFF00"/>
                </a:highlight>
                <a:latin typeface="Calibri, sans-serif"/>
              </a:rPr>
              <a:t>TP Groupe</a:t>
            </a:r>
            <a:r>
              <a:rPr lang="fr-FR" b="1" cap="small" dirty="0">
                <a:solidFill>
                  <a:srgbClr val="FF0000"/>
                </a:solidFill>
                <a:effectLst/>
                <a:latin typeface="Calibri, sans-serif"/>
              </a:rPr>
              <a:t> - Armement et innovation</a:t>
            </a:r>
            <a:r>
              <a:rPr lang="fr-FR" b="1" dirty="0">
                <a:solidFill>
                  <a:srgbClr val="FF0000"/>
                </a:solidFill>
              </a:rPr>
              <a:t> </a:t>
            </a:r>
            <a:r>
              <a:rPr lang="fr-FR" sz="1600" cap="small" dirty="0">
                <a:solidFill>
                  <a:srgbClr val="000000"/>
                </a:solidFill>
                <a:effectLst/>
                <a:latin typeface="Calibri, sans-serif"/>
              </a:rPr>
              <a:t>autour des deux guerres mondiales </a:t>
            </a:r>
            <a:r>
              <a:rPr lang="fr-FR" sz="1600" b="1" dirty="0">
                <a:solidFill>
                  <a:srgbClr val="000000"/>
                </a:solidFill>
                <a:effectLst/>
                <a:latin typeface="Calibri, sans-serif"/>
              </a:rPr>
              <a:t>(suite et fin)</a:t>
            </a:r>
            <a:endParaRPr lang="fr-FR" sz="1600" b="1" dirty="0">
              <a:solidFill>
                <a:srgbClr val="000000"/>
              </a:solidFill>
              <a:effectLst/>
            </a:endParaRPr>
          </a:p>
        </p:txBody>
      </p:sp>
      <p:sp>
        <p:nvSpPr>
          <p:cNvPr id="13" name="ZoneTexte 12">
            <a:extLst>
              <a:ext uri="{FF2B5EF4-FFF2-40B4-BE49-F238E27FC236}">
                <a16:creationId xmlns:a16="http://schemas.microsoft.com/office/drawing/2014/main" id="{A9B92DBD-85D0-C353-31EA-C30A4E1855E4}"/>
              </a:ext>
            </a:extLst>
          </p:cNvPr>
          <p:cNvSpPr txBox="1"/>
          <p:nvPr/>
        </p:nvSpPr>
        <p:spPr>
          <a:xfrm>
            <a:off x="3319980" y="1279374"/>
            <a:ext cx="56348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3.7</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Dans le domaine médical, quels progrès ont été portés par les deux  guerres mondiales ?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8" name="ZoneTexte 17">
            <a:extLst>
              <a:ext uri="{FF2B5EF4-FFF2-40B4-BE49-F238E27FC236}">
                <a16:creationId xmlns:a16="http://schemas.microsoft.com/office/drawing/2014/main" id="{A6E44F60-BAAC-FF6E-5403-7CA64AB77DF7}"/>
              </a:ext>
            </a:extLst>
          </p:cNvPr>
          <p:cNvSpPr txBox="1"/>
          <p:nvPr/>
        </p:nvSpPr>
        <p:spPr>
          <a:xfrm>
            <a:off x="5521899" y="3429000"/>
            <a:ext cx="5088294"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a:t>
            </a:r>
            <a:r>
              <a:rPr lang="fr-FR" sz="1600" b="1" dirty="0">
                <a:solidFill>
                  <a:srgbClr val="FF0000"/>
                </a:solidFill>
                <a:highlight>
                  <a:srgbClr val="FFFF00"/>
                </a:highlight>
                <a:latin typeface="Calibri" panose="020F0502020204030204" pitchFamily="34" charset="0"/>
                <a:cs typeface="Calibri" panose="020F0502020204030204" pitchFamily="34" charset="0"/>
              </a:rPr>
              <a:t>3.7</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Quelle science, les travaux menés par Alan TURING ont-ils permis de lancer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885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3299-20B6-8A88-E683-5954BC37C62C}"/>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D019945C-6417-36AB-967C-045D13DC2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68" y="802357"/>
            <a:ext cx="11155702" cy="5047498"/>
          </a:xfrm>
          <a:prstGeom prst="rect">
            <a:avLst/>
          </a:prstGeom>
        </p:spPr>
      </p:pic>
      <p:sp>
        <p:nvSpPr>
          <p:cNvPr id="7" name="ZoneTexte 6">
            <a:extLst>
              <a:ext uri="{FF2B5EF4-FFF2-40B4-BE49-F238E27FC236}">
                <a16:creationId xmlns:a16="http://schemas.microsoft.com/office/drawing/2014/main" id="{25236BF3-E876-62A0-7655-5210E77C5FA7}"/>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4A173FDE-3188-6AAB-E6C5-CE5E52DE2F7E}"/>
              </a:ext>
            </a:extLst>
          </p:cNvPr>
          <p:cNvSpPr txBox="1"/>
          <p:nvPr/>
        </p:nvSpPr>
        <p:spPr>
          <a:xfrm>
            <a:off x="198408" y="386343"/>
            <a:ext cx="870496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4 : </a:t>
            </a:r>
            <a:r>
              <a:rPr lang="fr-FR" b="1" dirty="0">
                <a:solidFill>
                  <a:srgbClr val="0070C0"/>
                </a:solidFill>
                <a:latin typeface="Calibri" panose="020F0502020204030204" pitchFamily="34" charset="0"/>
                <a:cs typeface="Calibri" panose="020F0502020204030204" pitchFamily="34" charset="0"/>
              </a:rPr>
              <a:t>Bilans des deux guerres mondiales – </a:t>
            </a:r>
            <a:r>
              <a:rPr lang="fr-FR" b="1" cap="small" dirty="0">
                <a:solidFill>
                  <a:srgbClr val="FF0000"/>
                </a:solidFill>
                <a:highlight>
                  <a:srgbClr val="FFFF00"/>
                </a:highlight>
                <a:latin typeface="Calibri" panose="020F0502020204030204" pitchFamily="34" charset="0"/>
                <a:cs typeface="Calibri" panose="020F0502020204030204" pitchFamily="34" charset="0"/>
              </a:rPr>
              <a:t>estimations</a:t>
            </a:r>
          </a:p>
        </p:txBody>
      </p:sp>
      <p:sp>
        <p:nvSpPr>
          <p:cNvPr id="10" name="ZoneTexte 9">
            <a:extLst>
              <a:ext uri="{FF2B5EF4-FFF2-40B4-BE49-F238E27FC236}">
                <a16:creationId xmlns:a16="http://schemas.microsoft.com/office/drawing/2014/main" id="{5750A235-CDA0-4972-F31E-7742DE7DEF6F}"/>
              </a:ext>
            </a:extLst>
          </p:cNvPr>
          <p:cNvSpPr txBox="1"/>
          <p:nvPr/>
        </p:nvSpPr>
        <p:spPr>
          <a:xfrm>
            <a:off x="8460509" y="5071946"/>
            <a:ext cx="2963961" cy="239006"/>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d’après </a:t>
            </a:r>
            <a:r>
              <a:rPr lang="fr-FR" sz="900" b="0" i="1" u="none" strike="noStrike" baseline="0" dirty="0">
                <a:latin typeface="ArialMT"/>
              </a:rPr>
              <a:t>AFP</a:t>
            </a:r>
            <a:r>
              <a:rPr lang="fr-FR" sz="900" b="0" i="0" u="none" strike="noStrike" dirty="0">
                <a:latin typeface="ArialMT"/>
              </a:rPr>
              <a:t>, 2018</a:t>
            </a:r>
            <a:r>
              <a:rPr lang="fr-FR" sz="900" dirty="0">
                <a:latin typeface="ArialMT"/>
              </a:rPr>
              <a:t>.</a:t>
            </a:r>
            <a:endParaRPr lang="fr-FR" sz="900" dirty="0"/>
          </a:p>
        </p:txBody>
      </p:sp>
      <p:pic>
        <p:nvPicPr>
          <p:cNvPr id="8" name="Image 7">
            <a:hlinkClick r:id="rId3" action="ppaction://hlinksldjump"/>
            <a:extLst>
              <a:ext uri="{FF2B5EF4-FFF2-40B4-BE49-F238E27FC236}">
                <a16:creationId xmlns:a16="http://schemas.microsoft.com/office/drawing/2014/main" id="{D3DCB056-CA31-6F11-CFE7-FA4066BD25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cxnSp>
        <p:nvCxnSpPr>
          <p:cNvPr id="3" name="Connecteur droit avec flèche 2">
            <a:extLst>
              <a:ext uri="{FF2B5EF4-FFF2-40B4-BE49-F238E27FC236}">
                <a16:creationId xmlns:a16="http://schemas.microsoft.com/office/drawing/2014/main" id="{04E546B0-B157-DAC5-4672-90C7E0DDC5CE}"/>
              </a:ext>
            </a:extLst>
          </p:cNvPr>
          <p:cNvCxnSpPr>
            <a:cxnSpLocks/>
          </p:cNvCxnSpPr>
          <p:nvPr/>
        </p:nvCxnSpPr>
        <p:spPr>
          <a:xfrm>
            <a:off x="4088432" y="5443930"/>
            <a:ext cx="462456" cy="2831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F0CE4FB5-C935-7D64-0D48-505515B34876}"/>
              </a:ext>
            </a:extLst>
          </p:cNvPr>
          <p:cNvCxnSpPr>
            <a:cxnSpLocks/>
          </p:cNvCxnSpPr>
          <p:nvPr/>
        </p:nvCxnSpPr>
        <p:spPr>
          <a:xfrm flipH="1">
            <a:off x="7293995" y="5443930"/>
            <a:ext cx="462456" cy="2831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Ellipse 11">
            <a:extLst>
              <a:ext uri="{FF2B5EF4-FFF2-40B4-BE49-F238E27FC236}">
                <a16:creationId xmlns:a16="http://schemas.microsoft.com/office/drawing/2014/main" id="{4896B7B4-EE4A-A3E2-A113-36EEC3441D15}"/>
              </a:ext>
            </a:extLst>
          </p:cNvPr>
          <p:cNvSpPr/>
          <p:nvPr/>
        </p:nvSpPr>
        <p:spPr>
          <a:xfrm>
            <a:off x="5502798" y="5110446"/>
            <a:ext cx="687642" cy="687642"/>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X 5</a:t>
            </a:r>
          </a:p>
        </p:txBody>
      </p:sp>
      <p:sp>
        <p:nvSpPr>
          <p:cNvPr id="13" name="ZoneTexte 12">
            <a:extLst>
              <a:ext uri="{FF2B5EF4-FFF2-40B4-BE49-F238E27FC236}">
                <a16:creationId xmlns:a16="http://schemas.microsoft.com/office/drawing/2014/main" id="{7774DC01-4B0D-82CD-474C-A1A791EE9CE7}"/>
              </a:ext>
            </a:extLst>
          </p:cNvPr>
          <p:cNvSpPr txBox="1"/>
          <p:nvPr/>
        </p:nvSpPr>
        <p:spPr>
          <a:xfrm>
            <a:off x="3730369" y="5798088"/>
            <a:ext cx="4596507" cy="584775"/>
          </a:xfrm>
          <a:prstGeom prst="rect">
            <a:avLst/>
          </a:prstGeom>
          <a:noFill/>
        </p:spPr>
        <p:txBody>
          <a:bodyPr wrap="square">
            <a:spAutoFit/>
          </a:bodyPr>
          <a:lstStyle/>
          <a:p>
            <a:pPr algn="ctr"/>
            <a:r>
              <a:rPr lang="fr-FR" sz="1600" dirty="0"/>
              <a:t>Ces deux sommes sont une </a:t>
            </a:r>
            <a:r>
              <a:rPr lang="fr-FR" sz="1600" b="1" dirty="0">
                <a:solidFill>
                  <a:srgbClr val="FF0000"/>
                </a:solidFill>
                <a:highlight>
                  <a:srgbClr val="FFFF00"/>
                </a:highlight>
              </a:rPr>
              <a:t>estimation</a:t>
            </a:r>
            <a:r>
              <a:rPr lang="fr-FR" sz="1600" b="1" dirty="0">
                <a:solidFill>
                  <a:srgbClr val="FF0000"/>
                </a:solidFill>
              </a:rPr>
              <a:t> du coût total</a:t>
            </a:r>
            <a:r>
              <a:rPr lang="fr-FR" sz="1600" dirty="0"/>
              <a:t> de chaque guerre (armements, destructions,…)</a:t>
            </a:r>
          </a:p>
        </p:txBody>
      </p:sp>
      <p:grpSp>
        <p:nvGrpSpPr>
          <p:cNvPr id="2" name="Groupe 1">
            <a:extLst>
              <a:ext uri="{FF2B5EF4-FFF2-40B4-BE49-F238E27FC236}">
                <a16:creationId xmlns:a16="http://schemas.microsoft.com/office/drawing/2014/main" id="{A59BC67A-589E-7769-8A54-F78F6243B91D}"/>
              </a:ext>
            </a:extLst>
          </p:cNvPr>
          <p:cNvGrpSpPr/>
          <p:nvPr/>
        </p:nvGrpSpPr>
        <p:grpSpPr>
          <a:xfrm>
            <a:off x="11199423" y="6090475"/>
            <a:ext cx="992577" cy="496693"/>
            <a:chOff x="5420375" y="-32725"/>
            <a:chExt cx="992577" cy="496693"/>
          </a:xfrm>
        </p:grpSpPr>
        <p:pic>
          <p:nvPicPr>
            <p:cNvPr id="4" name="Image 3">
              <a:hlinkClick r:id="rId5" action="ppaction://hlinksldjump"/>
              <a:extLst>
                <a:ext uri="{FF2B5EF4-FFF2-40B4-BE49-F238E27FC236}">
                  <a16:creationId xmlns:a16="http://schemas.microsoft.com/office/drawing/2014/main" id="{B73FADC0-32D2-AA5C-1252-3EA08AEEE5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a:off x="5447413" y="156175"/>
              <a:ext cx="275110" cy="307779"/>
            </a:xfrm>
            <a:prstGeom prst="rect">
              <a:avLst/>
            </a:prstGeom>
          </p:spPr>
        </p:pic>
        <p:sp>
          <p:nvSpPr>
            <p:cNvPr id="11" name="ZoneTexte 10">
              <a:extLst>
                <a:ext uri="{FF2B5EF4-FFF2-40B4-BE49-F238E27FC236}">
                  <a16:creationId xmlns:a16="http://schemas.microsoft.com/office/drawing/2014/main" id="{16D094D6-C584-FF43-332D-8974226AC740}"/>
                </a:ext>
              </a:extLst>
            </p:cNvPr>
            <p:cNvSpPr txBox="1"/>
            <p:nvPr/>
          </p:nvSpPr>
          <p:spPr>
            <a:xfrm>
              <a:off x="5647938" y="-21678"/>
              <a:ext cx="765014" cy="48564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Camps de la mort</a:t>
              </a:r>
            </a:p>
          </p:txBody>
        </p:sp>
        <p:pic>
          <p:nvPicPr>
            <p:cNvPr id="14" name="Image 13">
              <a:hlinkClick r:id="rId7" action="ppaction://hlinksldjump"/>
              <a:extLst>
                <a:ext uri="{FF2B5EF4-FFF2-40B4-BE49-F238E27FC236}">
                  <a16:creationId xmlns:a16="http://schemas.microsoft.com/office/drawing/2014/main" id="{9FA6E991-8D35-8829-E552-3B62D0BEEF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20375" y="-32725"/>
              <a:ext cx="329186" cy="329186"/>
            </a:xfrm>
            <a:prstGeom prst="rect">
              <a:avLst/>
            </a:prstGeom>
          </p:spPr>
        </p:pic>
      </p:grpSp>
    </p:spTree>
    <p:extLst>
      <p:ext uri="{BB962C8B-B14F-4D97-AF65-F5344CB8AC3E}">
        <p14:creationId xmlns:p14="http://schemas.microsoft.com/office/powerpoint/2010/main" val="163000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6D03EFA-49B3-42FC-8512-EA58FC62C75B}"/>
              </a:ext>
            </a:extLst>
          </p:cNvPr>
          <p:cNvSpPr txBox="1"/>
          <p:nvPr/>
        </p:nvSpPr>
        <p:spPr>
          <a:xfrm>
            <a:off x="198409" y="449236"/>
            <a:ext cx="4687627"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5 : </a:t>
            </a:r>
            <a:r>
              <a:rPr lang="fr-FR" b="1" dirty="0">
                <a:solidFill>
                  <a:srgbClr val="0070C0"/>
                </a:solidFill>
                <a:latin typeface="Calibri" panose="020F0502020204030204" pitchFamily="34" charset="0"/>
                <a:cs typeface="Calibri" panose="020F0502020204030204" pitchFamily="34" charset="0"/>
              </a:rPr>
              <a:t>Les guerres ont des visages </a:t>
            </a:r>
            <a:r>
              <a:rPr lang="fr-FR" sz="1400" b="1" u="sng" dirty="0">
                <a:latin typeface="Calibri" panose="020F0502020204030204" pitchFamily="34" charset="0"/>
                <a:cs typeface="Calibri" panose="020F0502020204030204" pitchFamily="34" charset="0"/>
              </a:rPr>
              <a:t>1</a:t>
            </a:r>
            <a:r>
              <a:rPr lang="fr-FR" sz="1400" b="1" dirty="0">
                <a:latin typeface="Calibri" panose="020F0502020204030204" pitchFamily="34" charset="0"/>
                <a:cs typeface="Calibri" panose="020F0502020204030204" pitchFamily="34" charset="0"/>
              </a:rPr>
              <a:t>/2</a:t>
            </a:r>
            <a:endParaRPr lang="fr-FR" sz="1400" b="1" cap="small" dirty="0">
              <a:highlight>
                <a:srgbClr val="FFFF00"/>
              </a:highlight>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D23283AA-EFAE-D7E0-3EE1-6CE3717AEF09}"/>
              </a:ext>
            </a:extLst>
          </p:cNvPr>
          <p:cNvSpPr txBox="1"/>
          <p:nvPr/>
        </p:nvSpPr>
        <p:spPr>
          <a:xfrm>
            <a:off x="198410" y="827541"/>
            <a:ext cx="2932718"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5.1</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Les Tirailleurs sénégalais</a:t>
            </a:r>
            <a:endParaRPr lang="fr-FR" sz="1600" dirty="0">
              <a:solidFill>
                <a:srgbClr val="0070C0"/>
              </a:solidFill>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A2C83D74-A23D-A258-4E69-5ACCC8CC5009}"/>
              </a:ext>
            </a:extLst>
          </p:cNvPr>
          <p:cNvSpPr txBox="1"/>
          <p:nvPr/>
        </p:nvSpPr>
        <p:spPr>
          <a:xfrm>
            <a:off x="198409" y="97695"/>
            <a:ext cx="366757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grpSp>
        <p:nvGrpSpPr>
          <p:cNvPr id="33" name="Groupe 32">
            <a:extLst>
              <a:ext uri="{FF2B5EF4-FFF2-40B4-BE49-F238E27FC236}">
                <a16:creationId xmlns:a16="http://schemas.microsoft.com/office/drawing/2014/main" id="{2DD4A965-9A99-3E2C-C27D-3F6D769F8B8B}"/>
              </a:ext>
            </a:extLst>
          </p:cNvPr>
          <p:cNvGrpSpPr/>
          <p:nvPr/>
        </p:nvGrpSpPr>
        <p:grpSpPr>
          <a:xfrm>
            <a:off x="114968" y="4717238"/>
            <a:ext cx="3589224" cy="2032095"/>
            <a:chOff x="8303491" y="516799"/>
            <a:chExt cx="3589224" cy="2032095"/>
          </a:xfrm>
        </p:grpSpPr>
        <p:pic>
          <p:nvPicPr>
            <p:cNvPr id="11" name="Image 10">
              <a:extLst>
                <a:ext uri="{FF2B5EF4-FFF2-40B4-BE49-F238E27FC236}">
                  <a16:creationId xmlns:a16="http://schemas.microsoft.com/office/drawing/2014/main" id="{2A329ED8-982B-6E4B-F77F-7EA8682B41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99854" y="553527"/>
              <a:ext cx="276648" cy="412877"/>
            </a:xfrm>
            <a:prstGeom prst="rect">
              <a:avLst/>
            </a:prstGeom>
          </p:spPr>
        </p:pic>
        <p:sp>
          <p:nvSpPr>
            <p:cNvPr id="12" name="Rectangle 11">
              <a:extLst>
                <a:ext uri="{FF2B5EF4-FFF2-40B4-BE49-F238E27FC236}">
                  <a16:creationId xmlns:a16="http://schemas.microsoft.com/office/drawing/2014/main" id="{79A9DCDF-62D6-7F7E-B74B-920B056B2116}"/>
                </a:ext>
              </a:extLst>
            </p:cNvPr>
            <p:cNvSpPr/>
            <p:nvPr/>
          </p:nvSpPr>
          <p:spPr>
            <a:xfrm>
              <a:off x="9973178" y="557333"/>
              <a:ext cx="1323520" cy="400110"/>
            </a:xfrm>
            <a:prstGeom prst="rect">
              <a:avLst/>
            </a:prstGeom>
            <a:noFill/>
            <a:scene3d>
              <a:camera prst="orthographicFront"/>
              <a:lightRig rig="threePt" dir="t"/>
            </a:scene3d>
            <a:sp3d>
              <a:bevelT/>
            </a:sp3d>
          </p:spPr>
          <p:txBody>
            <a:bodyPr wrap="square" lIns="91440" tIns="45720" rIns="91440" bIns="45720">
              <a:spAutoFit/>
            </a:bodyPr>
            <a:lstStyle/>
            <a:p>
              <a:pPr algn="ctr"/>
              <a:r>
                <a:rPr lang="fr-FR" sz="20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Éclairage</a:t>
              </a:r>
            </a:p>
          </p:txBody>
        </p:sp>
        <p:sp>
          <p:nvSpPr>
            <p:cNvPr id="13" name="ZoneTexte 12">
              <a:extLst>
                <a:ext uri="{FF2B5EF4-FFF2-40B4-BE49-F238E27FC236}">
                  <a16:creationId xmlns:a16="http://schemas.microsoft.com/office/drawing/2014/main" id="{8C6DC5A3-1FCE-CEA8-F4C9-1E62676A8EF4}"/>
                </a:ext>
              </a:extLst>
            </p:cNvPr>
            <p:cNvSpPr txBox="1"/>
            <p:nvPr/>
          </p:nvSpPr>
          <p:spPr>
            <a:xfrm>
              <a:off x="9452879" y="945601"/>
              <a:ext cx="2286581" cy="646331"/>
            </a:xfrm>
            <a:prstGeom prst="rect">
              <a:avLst/>
            </a:prstGeom>
            <a:noFill/>
          </p:spPr>
          <p:txBody>
            <a:bodyPr wrap="square" rtlCol="0">
              <a:spAutoFit/>
            </a:bodyPr>
            <a:lstStyle/>
            <a:p>
              <a:r>
                <a:rPr lang="fr-FR" b="1" dirty="0">
                  <a:highlight>
                    <a:srgbClr val="00FF00"/>
                  </a:highlight>
                </a:rPr>
                <a:t>Tirailleurs sénégalais</a:t>
              </a:r>
            </a:p>
            <a:p>
              <a:pPr algn="ctr"/>
              <a:r>
                <a:rPr lang="fr-FR" dirty="0"/>
                <a:t>(1857-1958)</a:t>
              </a:r>
            </a:p>
          </p:txBody>
        </p:sp>
        <p:sp>
          <p:nvSpPr>
            <p:cNvPr id="14" name="ZoneTexte 13">
              <a:extLst>
                <a:ext uri="{FF2B5EF4-FFF2-40B4-BE49-F238E27FC236}">
                  <a16:creationId xmlns:a16="http://schemas.microsoft.com/office/drawing/2014/main" id="{620025FC-42AC-67D7-DC43-74130375423E}"/>
                </a:ext>
              </a:extLst>
            </p:cNvPr>
            <p:cNvSpPr txBox="1"/>
            <p:nvPr/>
          </p:nvSpPr>
          <p:spPr>
            <a:xfrm>
              <a:off x="8303491" y="1456287"/>
              <a:ext cx="3589224" cy="1092607"/>
            </a:xfrm>
            <a:prstGeom prst="rect">
              <a:avLst/>
            </a:prstGeom>
            <a:noFill/>
          </p:spPr>
          <p:txBody>
            <a:bodyPr wrap="square">
              <a:spAutoFit/>
            </a:bodyPr>
            <a:lstStyle/>
            <a:p>
              <a:pPr algn="just"/>
              <a:r>
                <a:rPr lang="fr-FR" sz="1300" b="1" dirty="0"/>
                <a:t>« Armée noire », soldats d’Afrique subsaharienne</a:t>
              </a:r>
            </a:p>
            <a:p>
              <a:pPr algn="just">
                <a:tabLst>
                  <a:tab pos="720725" algn="l"/>
                </a:tabLst>
              </a:pPr>
              <a:r>
                <a:rPr lang="fr-FR" sz="1300" b="1" dirty="0">
                  <a:solidFill>
                    <a:srgbClr val="FF0000"/>
                  </a:solidFill>
                </a:rPr>
                <a:t>1</a:t>
              </a:r>
              <a:r>
                <a:rPr lang="fr-FR" sz="1300" b="1" baseline="30000" dirty="0">
                  <a:solidFill>
                    <a:srgbClr val="FF0000"/>
                  </a:solidFill>
                </a:rPr>
                <a:t>ère</a:t>
              </a:r>
              <a:r>
                <a:rPr lang="fr-FR" sz="1300" b="1" dirty="0">
                  <a:solidFill>
                    <a:srgbClr val="FF0000"/>
                  </a:solidFill>
                </a:rPr>
                <a:t> GM :</a:t>
              </a:r>
              <a:r>
                <a:rPr lang="fr-FR" sz="1300" dirty="0"/>
                <a:t> 	</a:t>
              </a:r>
              <a:r>
                <a:rPr lang="fr-FR" sz="1300" b="1" dirty="0"/>
                <a:t>Soldats mobilisés :</a:t>
              </a:r>
              <a:r>
                <a:rPr lang="fr-FR" sz="1300" dirty="0"/>
                <a:t> 200 000</a:t>
              </a:r>
            </a:p>
            <a:p>
              <a:pPr algn="just">
                <a:tabLst>
                  <a:tab pos="720725" algn="l"/>
                </a:tabLst>
              </a:pPr>
              <a:r>
                <a:rPr lang="fr-FR" sz="1300" dirty="0"/>
                <a:t>	</a:t>
              </a:r>
              <a:r>
                <a:rPr lang="fr-FR" sz="1300" b="1" dirty="0"/>
                <a:t>Tués :</a:t>
              </a:r>
              <a:r>
                <a:rPr lang="fr-FR" sz="1300" dirty="0"/>
                <a:t> 30 000 (15%)</a:t>
              </a:r>
            </a:p>
            <a:p>
              <a:pPr algn="just">
                <a:tabLst>
                  <a:tab pos="720725" algn="l"/>
                </a:tabLst>
              </a:pPr>
              <a:r>
                <a:rPr lang="fr-FR" sz="1300" b="1" dirty="0">
                  <a:solidFill>
                    <a:srgbClr val="FF0000"/>
                  </a:solidFill>
                </a:rPr>
                <a:t>2</a:t>
              </a:r>
              <a:r>
                <a:rPr lang="fr-FR" sz="1300" b="1" baseline="30000" dirty="0">
                  <a:solidFill>
                    <a:srgbClr val="FF0000"/>
                  </a:solidFill>
                </a:rPr>
                <a:t>ème</a:t>
              </a:r>
              <a:r>
                <a:rPr lang="fr-FR" sz="1300" b="1" dirty="0">
                  <a:solidFill>
                    <a:srgbClr val="FF0000"/>
                  </a:solidFill>
                </a:rPr>
                <a:t> GM :</a:t>
              </a:r>
              <a:r>
                <a:rPr lang="fr-FR" sz="1300" dirty="0"/>
                <a:t> 	</a:t>
              </a:r>
              <a:r>
                <a:rPr lang="fr-FR" sz="1300" b="1" dirty="0"/>
                <a:t>Soldats mobilisés :</a:t>
              </a:r>
              <a:r>
                <a:rPr lang="fr-FR" sz="1300" dirty="0"/>
                <a:t> 180 000</a:t>
              </a:r>
            </a:p>
            <a:p>
              <a:pPr algn="just">
                <a:tabLst>
                  <a:tab pos="720725" algn="l"/>
                </a:tabLst>
              </a:pPr>
              <a:r>
                <a:rPr lang="fr-FR" sz="1300" dirty="0"/>
                <a:t>	</a:t>
              </a:r>
              <a:r>
                <a:rPr lang="fr-FR" sz="1300" b="1" dirty="0"/>
                <a:t>Tués :</a:t>
              </a:r>
              <a:r>
                <a:rPr lang="fr-FR" sz="1300" dirty="0"/>
                <a:t> 17 000 (9,5%)</a:t>
              </a:r>
            </a:p>
          </p:txBody>
        </p:sp>
        <p:sp>
          <p:nvSpPr>
            <p:cNvPr id="15" name="Rectangle 14">
              <a:extLst>
                <a:ext uri="{FF2B5EF4-FFF2-40B4-BE49-F238E27FC236}">
                  <a16:creationId xmlns:a16="http://schemas.microsoft.com/office/drawing/2014/main" id="{B1EE1556-F731-DE00-D043-4D51DF598409}"/>
                </a:ext>
              </a:extLst>
            </p:cNvPr>
            <p:cNvSpPr/>
            <p:nvPr/>
          </p:nvSpPr>
          <p:spPr>
            <a:xfrm>
              <a:off x="8303491" y="516799"/>
              <a:ext cx="3589224" cy="203209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6">
              <a:extLst>
                <a:ext uri="{FF2B5EF4-FFF2-40B4-BE49-F238E27FC236}">
                  <a16:creationId xmlns:a16="http://schemas.microsoft.com/office/drawing/2014/main" id="{ACA837F8-C8E8-41C8-9F52-512517A39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9658" y="553527"/>
              <a:ext cx="938373" cy="959700"/>
            </a:xfrm>
            <a:prstGeom prst="rect">
              <a:avLst/>
            </a:prstGeom>
          </p:spPr>
        </p:pic>
      </p:grpSp>
      <p:pic>
        <p:nvPicPr>
          <p:cNvPr id="3" name="Image 2">
            <a:hlinkClick r:id="rId4" action="ppaction://hlinksldjump"/>
            <a:extLst>
              <a:ext uri="{FF2B5EF4-FFF2-40B4-BE49-F238E27FC236}">
                <a16:creationId xmlns:a16="http://schemas.microsoft.com/office/drawing/2014/main" id="{9241EEA6-F605-2479-95C7-57C277A68C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32" name="Groupe 31">
            <a:extLst>
              <a:ext uri="{FF2B5EF4-FFF2-40B4-BE49-F238E27FC236}">
                <a16:creationId xmlns:a16="http://schemas.microsoft.com/office/drawing/2014/main" id="{F99306AD-4F06-5564-8C9A-FD4D5A8C3039}"/>
              </a:ext>
            </a:extLst>
          </p:cNvPr>
          <p:cNvGrpSpPr/>
          <p:nvPr/>
        </p:nvGrpSpPr>
        <p:grpSpPr>
          <a:xfrm>
            <a:off x="3704192" y="4717238"/>
            <a:ext cx="3296972" cy="2032095"/>
            <a:chOff x="8302767" y="4717238"/>
            <a:chExt cx="3589224" cy="2032095"/>
          </a:xfrm>
        </p:grpSpPr>
        <p:pic>
          <p:nvPicPr>
            <p:cNvPr id="26" name="Image 25">
              <a:extLst>
                <a:ext uri="{FF2B5EF4-FFF2-40B4-BE49-F238E27FC236}">
                  <a16:creationId xmlns:a16="http://schemas.microsoft.com/office/drawing/2014/main" id="{E15C9F96-3101-8B5D-987D-5B47F8FAB1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99130" y="4753966"/>
              <a:ext cx="276648" cy="412877"/>
            </a:xfrm>
            <a:prstGeom prst="rect">
              <a:avLst/>
            </a:prstGeom>
          </p:spPr>
        </p:pic>
        <p:sp>
          <p:nvSpPr>
            <p:cNvPr id="27" name="Rectangle 26">
              <a:extLst>
                <a:ext uri="{FF2B5EF4-FFF2-40B4-BE49-F238E27FC236}">
                  <a16:creationId xmlns:a16="http://schemas.microsoft.com/office/drawing/2014/main" id="{E409902F-832A-1EBB-1A1A-B0EE0D1EE732}"/>
                </a:ext>
              </a:extLst>
            </p:cNvPr>
            <p:cNvSpPr/>
            <p:nvPr/>
          </p:nvSpPr>
          <p:spPr>
            <a:xfrm>
              <a:off x="9972454" y="4757772"/>
              <a:ext cx="1323520" cy="400110"/>
            </a:xfrm>
            <a:prstGeom prst="rect">
              <a:avLst/>
            </a:prstGeom>
            <a:noFill/>
            <a:scene3d>
              <a:camera prst="orthographicFront"/>
              <a:lightRig rig="threePt" dir="t"/>
            </a:scene3d>
            <a:sp3d>
              <a:bevelT/>
            </a:sp3d>
          </p:spPr>
          <p:txBody>
            <a:bodyPr wrap="square" lIns="91440" tIns="45720" rIns="91440" bIns="45720">
              <a:spAutoFit/>
            </a:bodyPr>
            <a:lstStyle/>
            <a:p>
              <a:pPr algn="ctr"/>
              <a:r>
                <a:rPr lang="fr-FR" sz="20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Éclairage</a:t>
              </a:r>
            </a:p>
          </p:txBody>
        </p:sp>
        <p:sp>
          <p:nvSpPr>
            <p:cNvPr id="28" name="ZoneTexte 27">
              <a:extLst>
                <a:ext uri="{FF2B5EF4-FFF2-40B4-BE49-F238E27FC236}">
                  <a16:creationId xmlns:a16="http://schemas.microsoft.com/office/drawing/2014/main" id="{0825C3CB-E3A0-7328-0191-165A66C3DD7C}"/>
                </a:ext>
              </a:extLst>
            </p:cNvPr>
            <p:cNvSpPr txBox="1"/>
            <p:nvPr/>
          </p:nvSpPr>
          <p:spPr>
            <a:xfrm>
              <a:off x="9452155" y="5146040"/>
              <a:ext cx="2286581" cy="646331"/>
            </a:xfrm>
            <a:prstGeom prst="rect">
              <a:avLst/>
            </a:prstGeom>
            <a:noFill/>
          </p:spPr>
          <p:txBody>
            <a:bodyPr wrap="square" rtlCol="0">
              <a:spAutoFit/>
            </a:bodyPr>
            <a:lstStyle/>
            <a:p>
              <a:r>
                <a:rPr lang="fr-FR" b="1" dirty="0">
                  <a:highlight>
                    <a:srgbClr val="FFFF00"/>
                  </a:highlight>
                </a:rPr>
                <a:t>Tirailleurs algériens</a:t>
              </a:r>
            </a:p>
            <a:p>
              <a:pPr algn="ctr"/>
              <a:r>
                <a:rPr lang="fr-FR" dirty="0"/>
                <a:t>(1842-1964)</a:t>
              </a:r>
            </a:p>
          </p:txBody>
        </p:sp>
        <p:sp>
          <p:nvSpPr>
            <p:cNvPr id="29" name="ZoneTexte 28">
              <a:extLst>
                <a:ext uri="{FF2B5EF4-FFF2-40B4-BE49-F238E27FC236}">
                  <a16:creationId xmlns:a16="http://schemas.microsoft.com/office/drawing/2014/main" id="{1C08DF4F-225B-7415-0527-3BC41892D3BB}"/>
                </a:ext>
              </a:extLst>
            </p:cNvPr>
            <p:cNvSpPr txBox="1"/>
            <p:nvPr/>
          </p:nvSpPr>
          <p:spPr>
            <a:xfrm>
              <a:off x="8302767" y="5656726"/>
              <a:ext cx="3589224" cy="1092607"/>
            </a:xfrm>
            <a:prstGeom prst="rect">
              <a:avLst/>
            </a:prstGeom>
            <a:noFill/>
          </p:spPr>
          <p:txBody>
            <a:bodyPr wrap="square">
              <a:spAutoFit/>
            </a:bodyPr>
            <a:lstStyle/>
            <a:p>
              <a:pPr algn="just"/>
              <a:r>
                <a:rPr lang="fr-FR" sz="1300" b="1" dirty="0"/>
                <a:t>« Turcos », soldats Algérie</a:t>
              </a:r>
            </a:p>
            <a:p>
              <a:pPr algn="just">
                <a:tabLst>
                  <a:tab pos="720725" algn="l"/>
                </a:tabLst>
              </a:pPr>
              <a:r>
                <a:rPr lang="fr-FR" sz="1300" b="1" dirty="0">
                  <a:solidFill>
                    <a:srgbClr val="FF0000"/>
                  </a:solidFill>
                </a:rPr>
                <a:t>1</a:t>
              </a:r>
              <a:r>
                <a:rPr lang="fr-FR" sz="1300" b="1" baseline="30000" dirty="0">
                  <a:solidFill>
                    <a:srgbClr val="FF0000"/>
                  </a:solidFill>
                </a:rPr>
                <a:t>ère</a:t>
              </a:r>
              <a:r>
                <a:rPr lang="fr-FR" sz="1300" b="1" dirty="0">
                  <a:solidFill>
                    <a:srgbClr val="FF0000"/>
                  </a:solidFill>
                </a:rPr>
                <a:t> GM :</a:t>
              </a:r>
              <a:r>
                <a:rPr lang="fr-FR" sz="1300" dirty="0"/>
                <a:t> 	</a:t>
              </a:r>
              <a:r>
                <a:rPr lang="fr-FR" sz="1300" b="1" dirty="0"/>
                <a:t>Soldats mobilisés :</a:t>
              </a:r>
              <a:r>
                <a:rPr lang="fr-FR" sz="1300" dirty="0"/>
                <a:t> 270 000</a:t>
              </a:r>
            </a:p>
            <a:p>
              <a:pPr algn="just">
                <a:tabLst>
                  <a:tab pos="720725" algn="l"/>
                </a:tabLst>
              </a:pPr>
              <a:r>
                <a:rPr lang="fr-FR" sz="1300" dirty="0"/>
                <a:t>	</a:t>
              </a:r>
              <a:r>
                <a:rPr lang="fr-FR" sz="1300" b="1" dirty="0"/>
                <a:t>Tués :</a:t>
              </a:r>
              <a:r>
                <a:rPr lang="fr-FR" sz="1300" dirty="0"/>
                <a:t> 35 900 (13,5%)</a:t>
              </a:r>
            </a:p>
            <a:p>
              <a:pPr algn="just">
                <a:tabLst>
                  <a:tab pos="720725" algn="l"/>
                </a:tabLst>
              </a:pPr>
              <a:r>
                <a:rPr lang="fr-FR" sz="1300" b="1" dirty="0">
                  <a:solidFill>
                    <a:srgbClr val="FF0000"/>
                  </a:solidFill>
                </a:rPr>
                <a:t>2</a:t>
              </a:r>
              <a:r>
                <a:rPr lang="fr-FR" sz="1300" b="1" baseline="30000" dirty="0">
                  <a:solidFill>
                    <a:srgbClr val="FF0000"/>
                  </a:solidFill>
                </a:rPr>
                <a:t>ème</a:t>
              </a:r>
              <a:r>
                <a:rPr lang="fr-FR" sz="1300" b="1" dirty="0">
                  <a:solidFill>
                    <a:srgbClr val="FF0000"/>
                  </a:solidFill>
                </a:rPr>
                <a:t> GM : </a:t>
              </a:r>
              <a:r>
                <a:rPr lang="fr-FR" sz="1300" dirty="0"/>
                <a:t>	</a:t>
              </a:r>
              <a:r>
                <a:rPr lang="fr-FR" sz="1300" b="1" dirty="0"/>
                <a:t>Soldats mobilisés :</a:t>
              </a:r>
              <a:r>
                <a:rPr lang="fr-FR" sz="1300" dirty="0"/>
                <a:t> 134 000</a:t>
              </a:r>
            </a:p>
            <a:p>
              <a:pPr algn="just">
                <a:tabLst>
                  <a:tab pos="720725" algn="l"/>
                </a:tabLst>
              </a:pPr>
              <a:r>
                <a:rPr lang="fr-FR" sz="1300" dirty="0"/>
                <a:t>	</a:t>
              </a:r>
              <a:r>
                <a:rPr lang="fr-FR" sz="1300" b="1" dirty="0"/>
                <a:t>Tués :</a:t>
              </a:r>
              <a:r>
                <a:rPr lang="fr-FR" sz="1300" dirty="0"/>
                <a:t> 18 000 (13,5%)</a:t>
              </a:r>
            </a:p>
          </p:txBody>
        </p:sp>
        <p:sp>
          <p:nvSpPr>
            <p:cNvPr id="30" name="Rectangle 29">
              <a:extLst>
                <a:ext uri="{FF2B5EF4-FFF2-40B4-BE49-F238E27FC236}">
                  <a16:creationId xmlns:a16="http://schemas.microsoft.com/office/drawing/2014/main" id="{CBF34AF5-2F3A-7DDA-4A8C-7FBDB8CD40B8}"/>
                </a:ext>
              </a:extLst>
            </p:cNvPr>
            <p:cNvSpPr/>
            <p:nvPr/>
          </p:nvSpPr>
          <p:spPr>
            <a:xfrm>
              <a:off x="8302767" y="4717238"/>
              <a:ext cx="3589224" cy="203209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1" name="Image 30">
              <a:extLst>
                <a:ext uri="{FF2B5EF4-FFF2-40B4-BE49-F238E27FC236}">
                  <a16:creationId xmlns:a16="http://schemas.microsoft.com/office/drawing/2014/main" id="{A2B14642-8DC3-1351-3772-F51A4788F2B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401784" y="4753966"/>
              <a:ext cx="892673" cy="959700"/>
            </a:xfrm>
            <a:prstGeom prst="rect">
              <a:avLst/>
            </a:prstGeom>
          </p:spPr>
        </p:pic>
      </p:grpSp>
      <p:pic>
        <p:nvPicPr>
          <p:cNvPr id="35" name="Image 34">
            <a:extLst>
              <a:ext uri="{FF2B5EF4-FFF2-40B4-BE49-F238E27FC236}">
                <a16:creationId xmlns:a16="http://schemas.microsoft.com/office/drawing/2014/main" id="{4D562BE9-7A99-CA8B-AF68-DEE74AB717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3327" y="1205846"/>
            <a:ext cx="3686782" cy="3140592"/>
          </a:xfrm>
          <a:prstGeom prst="rect">
            <a:avLst/>
          </a:prstGeom>
        </p:spPr>
      </p:pic>
      <p:sp>
        <p:nvSpPr>
          <p:cNvPr id="36" name="ZoneTexte 35">
            <a:extLst>
              <a:ext uri="{FF2B5EF4-FFF2-40B4-BE49-F238E27FC236}">
                <a16:creationId xmlns:a16="http://schemas.microsoft.com/office/drawing/2014/main" id="{B591FEDC-6DD3-7E72-1A2F-E68D0ACF2D9B}"/>
              </a:ext>
            </a:extLst>
          </p:cNvPr>
          <p:cNvSpPr txBox="1"/>
          <p:nvPr/>
        </p:nvSpPr>
        <p:spPr>
          <a:xfrm>
            <a:off x="191135" y="4382702"/>
            <a:ext cx="3798974" cy="276999"/>
          </a:xfrm>
          <a:prstGeom prst="rect">
            <a:avLst/>
          </a:prstGeom>
          <a:noFill/>
        </p:spPr>
        <p:txBody>
          <a:bodyPr wrap="square" rtlCol="0">
            <a:spAutoFit/>
          </a:bodyPr>
          <a:lstStyle/>
          <a:p>
            <a:r>
              <a:rPr lang="fr-FR" sz="1200" i="1" dirty="0"/>
              <a:t>Tirailleurs sénégalais en Meuse, juillet 1916</a:t>
            </a:r>
          </a:p>
        </p:txBody>
      </p:sp>
      <p:pic>
        <p:nvPicPr>
          <p:cNvPr id="38" name="Image 37">
            <a:extLst>
              <a:ext uri="{FF2B5EF4-FFF2-40B4-BE49-F238E27FC236}">
                <a16:creationId xmlns:a16="http://schemas.microsoft.com/office/drawing/2014/main" id="{A91A8E33-8759-E50E-BDC2-FDA182425C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96189" y="1247044"/>
            <a:ext cx="1968630" cy="3107837"/>
          </a:xfrm>
          <a:prstGeom prst="rect">
            <a:avLst/>
          </a:prstGeom>
        </p:spPr>
      </p:pic>
      <p:pic>
        <p:nvPicPr>
          <p:cNvPr id="19" name="Image 18">
            <a:extLst>
              <a:ext uri="{FF2B5EF4-FFF2-40B4-BE49-F238E27FC236}">
                <a16:creationId xmlns:a16="http://schemas.microsoft.com/office/drawing/2014/main" id="{DBAD34AA-67CA-662D-27E4-50126F5D68B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205838" y="189411"/>
            <a:ext cx="2034008" cy="2316590"/>
          </a:xfrm>
          <a:prstGeom prst="rect">
            <a:avLst/>
          </a:prstGeom>
        </p:spPr>
      </p:pic>
      <p:sp>
        <p:nvSpPr>
          <p:cNvPr id="39" name="ZoneTexte 38">
            <a:extLst>
              <a:ext uri="{FF2B5EF4-FFF2-40B4-BE49-F238E27FC236}">
                <a16:creationId xmlns:a16="http://schemas.microsoft.com/office/drawing/2014/main" id="{BF84A461-58CA-30E8-DA51-8E4E82285D1D}"/>
              </a:ext>
            </a:extLst>
          </p:cNvPr>
          <p:cNvSpPr txBox="1"/>
          <p:nvPr/>
        </p:nvSpPr>
        <p:spPr>
          <a:xfrm>
            <a:off x="4017817" y="4368613"/>
            <a:ext cx="2105891" cy="276999"/>
          </a:xfrm>
          <a:prstGeom prst="rect">
            <a:avLst/>
          </a:prstGeom>
          <a:noFill/>
        </p:spPr>
        <p:txBody>
          <a:bodyPr wrap="square" rtlCol="0">
            <a:spAutoFit/>
          </a:bodyPr>
          <a:lstStyle/>
          <a:p>
            <a:r>
              <a:rPr lang="fr-FR" sz="1200" i="1" dirty="0"/>
              <a:t>Tirailleur algérien, Blida, 1941.</a:t>
            </a:r>
          </a:p>
        </p:txBody>
      </p:sp>
      <p:sp>
        <p:nvSpPr>
          <p:cNvPr id="40" name="ZoneTexte 39">
            <a:extLst>
              <a:ext uri="{FF2B5EF4-FFF2-40B4-BE49-F238E27FC236}">
                <a16:creationId xmlns:a16="http://schemas.microsoft.com/office/drawing/2014/main" id="{63C170CC-810B-5DB0-AB12-8EBD5546C61C}"/>
              </a:ext>
            </a:extLst>
          </p:cNvPr>
          <p:cNvSpPr txBox="1"/>
          <p:nvPr/>
        </p:nvSpPr>
        <p:spPr>
          <a:xfrm>
            <a:off x="7324618" y="97695"/>
            <a:ext cx="2932718"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5.2</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Les « Munitionnettes »</a:t>
            </a:r>
            <a:endParaRPr lang="fr-FR" sz="1600" dirty="0">
              <a:solidFill>
                <a:srgbClr val="0070C0"/>
              </a:solidFill>
              <a:latin typeface="Calibri" panose="020F0502020204030204" pitchFamily="34" charset="0"/>
              <a:cs typeface="Calibri" panose="020F0502020204030204" pitchFamily="34" charset="0"/>
            </a:endParaRPr>
          </a:p>
        </p:txBody>
      </p:sp>
      <p:pic>
        <p:nvPicPr>
          <p:cNvPr id="42" name="Image 41">
            <a:extLst>
              <a:ext uri="{FF2B5EF4-FFF2-40B4-BE49-F238E27FC236}">
                <a16:creationId xmlns:a16="http://schemas.microsoft.com/office/drawing/2014/main" id="{3762213A-8D33-45BA-CCD3-EFB57381774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63972" y="467027"/>
            <a:ext cx="3165871" cy="3165871"/>
          </a:xfrm>
          <a:prstGeom prst="rect">
            <a:avLst/>
          </a:prstGeom>
        </p:spPr>
      </p:pic>
      <p:sp>
        <p:nvSpPr>
          <p:cNvPr id="43" name="ZoneTexte 42">
            <a:extLst>
              <a:ext uri="{FF2B5EF4-FFF2-40B4-BE49-F238E27FC236}">
                <a16:creationId xmlns:a16="http://schemas.microsoft.com/office/drawing/2014/main" id="{F65D2913-9B9E-9806-11CD-A5037DE3A458}"/>
              </a:ext>
            </a:extLst>
          </p:cNvPr>
          <p:cNvSpPr txBox="1"/>
          <p:nvPr/>
        </p:nvSpPr>
        <p:spPr>
          <a:xfrm>
            <a:off x="7293416" y="3612630"/>
            <a:ext cx="4676247" cy="276999"/>
          </a:xfrm>
          <a:prstGeom prst="rect">
            <a:avLst/>
          </a:prstGeom>
          <a:noFill/>
        </p:spPr>
        <p:txBody>
          <a:bodyPr wrap="square" rtlCol="0">
            <a:spAutoFit/>
          </a:bodyPr>
          <a:lstStyle/>
          <a:p>
            <a:r>
              <a:rPr lang="fr-FR" sz="1200" i="1" dirty="0"/>
              <a:t>Femme tournant des douilles d’obus, Usine Citroën,  Paris, 1915 - 1917.</a:t>
            </a:r>
          </a:p>
        </p:txBody>
      </p:sp>
      <p:pic>
        <p:nvPicPr>
          <p:cNvPr id="45" name="Image 44">
            <a:extLst>
              <a:ext uri="{FF2B5EF4-FFF2-40B4-BE49-F238E27FC236}">
                <a16:creationId xmlns:a16="http://schemas.microsoft.com/office/drawing/2014/main" id="{C5DF9127-90B4-70C5-8EA2-AA5E31543E9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04719" y="4229957"/>
            <a:ext cx="1831879" cy="2439406"/>
          </a:xfrm>
          <a:prstGeom prst="rect">
            <a:avLst/>
          </a:prstGeom>
        </p:spPr>
      </p:pic>
      <p:sp>
        <p:nvSpPr>
          <p:cNvPr id="46" name="ZoneTexte 45">
            <a:extLst>
              <a:ext uri="{FF2B5EF4-FFF2-40B4-BE49-F238E27FC236}">
                <a16:creationId xmlns:a16="http://schemas.microsoft.com/office/drawing/2014/main" id="{914F3750-6049-C405-C33D-81391A823946}"/>
              </a:ext>
            </a:extLst>
          </p:cNvPr>
          <p:cNvSpPr txBox="1"/>
          <p:nvPr/>
        </p:nvSpPr>
        <p:spPr>
          <a:xfrm>
            <a:off x="7293416" y="3860625"/>
            <a:ext cx="2344796"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5.2</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Rosie, la riveteuse</a:t>
            </a:r>
            <a:endParaRPr lang="fr-FR" sz="1600" dirty="0">
              <a:solidFill>
                <a:srgbClr val="0070C0"/>
              </a:solidFill>
              <a:latin typeface="Calibri" panose="020F0502020204030204" pitchFamily="34" charset="0"/>
              <a:cs typeface="Calibri" panose="020F0502020204030204" pitchFamily="34" charset="0"/>
            </a:endParaRPr>
          </a:p>
        </p:txBody>
      </p:sp>
      <p:sp>
        <p:nvSpPr>
          <p:cNvPr id="47" name="ZoneTexte 46">
            <a:extLst>
              <a:ext uri="{FF2B5EF4-FFF2-40B4-BE49-F238E27FC236}">
                <a16:creationId xmlns:a16="http://schemas.microsoft.com/office/drawing/2014/main" id="{8EA88AD9-8EA3-7C7A-B5C6-7F70C1C6FABF}"/>
              </a:ext>
            </a:extLst>
          </p:cNvPr>
          <p:cNvSpPr txBox="1"/>
          <p:nvPr/>
        </p:nvSpPr>
        <p:spPr>
          <a:xfrm>
            <a:off x="9210027" y="4154786"/>
            <a:ext cx="2814173" cy="1384995"/>
          </a:xfrm>
          <a:prstGeom prst="rect">
            <a:avLst/>
          </a:prstGeom>
          <a:noFill/>
        </p:spPr>
        <p:txBody>
          <a:bodyPr wrap="square" rtlCol="0">
            <a:spAutoFit/>
          </a:bodyPr>
          <a:lstStyle/>
          <a:p>
            <a:pPr algn="just"/>
            <a:r>
              <a:rPr lang="fr-FR" sz="1200" i="1" dirty="0"/>
              <a:t>Rosie the Riveter symbolise à elle-seule les 6 millions de femmes qui travaillèrent dans l’industrie américaine de l’armement pendant la Seconde Guerre mondiale.</a:t>
            </a:r>
          </a:p>
          <a:p>
            <a:pPr algn="just"/>
            <a:r>
              <a:rPr lang="fr-FR" sz="1200" i="1" dirty="0"/>
              <a:t>Rosie est restée une icône féministe et le symbole du rôle économique naissant joué par la femme aux États-Unis.</a:t>
            </a:r>
          </a:p>
        </p:txBody>
      </p:sp>
      <p:sp>
        <p:nvSpPr>
          <p:cNvPr id="48" name="ZoneTexte 47">
            <a:extLst>
              <a:ext uri="{FF2B5EF4-FFF2-40B4-BE49-F238E27FC236}">
                <a16:creationId xmlns:a16="http://schemas.microsoft.com/office/drawing/2014/main" id="{AED4BE7A-18D5-B56C-5B48-C63DA30EB860}"/>
              </a:ext>
            </a:extLst>
          </p:cNvPr>
          <p:cNvSpPr txBox="1"/>
          <p:nvPr/>
        </p:nvSpPr>
        <p:spPr>
          <a:xfrm>
            <a:off x="7324618" y="6621805"/>
            <a:ext cx="4417826" cy="276999"/>
          </a:xfrm>
          <a:prstGeom prst="rect">
            <a:avLst/>
          </a:prstGeom>
          <a:noFill/>
        </p:spPr>
        <p:txBody>
          <a:bodyPr wrap="square" rtlCol="0">
            <a:spAutoFit/>
          </a:bodyPr>
          <a:lstStyle/>
          <a:p>
            <a:r>
              <a:rPr lang="fr-FR" sz="1200" i="1" dirty="0"/>
              <a:t>Norman ROCKWELL, Rosie the Riveter, Affiche américaine, 1942.</a:t>
            </a:r>
          </a:p>
        </p:txBody>
      </p:sp>
      <p:cxnSp>
        <p:nvCxnSpPr>
          <p:cNvPr id="49" name="Connecteur droit avec flèche 48">
            <a:extLst>
              <a:ext uri="{FF2B5EF4-FFF2-40B4-BE49-F238E27FC236}">
                <a16:creationId xmlns:a16="http://schemas.microsoft.com/office/drawing/2014/main" id="{3121BCBC-2E69-021B-A43F-DC9AD60978A2}"/>
              </a:ext>
            </a:extLst>
          </p:cNvPr>
          <p:cNvCxnSpPr>
            <a:cxnSpLocks/>
          </p:cNvCxnSpPr>
          <p:nvPr/>
        </p:nvCxnSpPr>
        <p:spPr>
          <a:xfrm>
            <a:off x="10617113" y="5512789"/>
            <a:ext cx="0" cy="2324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ZoneTexte 51">
            <a:extLst>
              <a:ext uri="{FF2B5EF4-FFF2-40B4-BE49-F238E27FC236}">
                <a16:creationId xmlns:a16="http://schemas.microsoft.com/office/drawing/2014/main" id="{4FD05277-A18E-6CB3-61D0-72E55148AA5B}"/>
              </a:ext>
            </a:extLst>
          </p:cNvPr>
          <p:cNvSpPr txBox="1"/>
          <p:nvPr/>
        </p:nvSpPr>
        <p:spPr>
          <a:xfrm>
            <a:off x="9631539" y="5656726"/>
            <a:ext cx="2251174" cy="369332"/>
          </a:xfrm>
          <a:prstGeom prst="rect">
            <a:avLst/>
          </a:prstGeom>
          <a:noFill/>
        </p:spPr>
        <p:txBody>
          <a:bodyPr wrap="square">
            <a:spAutoFit/>
          </a:bodyPr>
          <a:lstStyle/>
          <a:p>
            <a:r>
              <a:rPr lang="fr-FR" sz="1800" dirty="0"/>
              <a:t>Quel type d’affiche ?</a:t>
            </a:r>
            <a:endParaRPr lang="fr-FR" dirty="0"/>
          </a:p>
        </p:txBody>
      </p:sp>
      <p:cxnSp>
        <p:nvCxnSpPr>
          <p:cNvPr id="53" name="Connecteur droit avec flèche 52">
            <a:extLst>
              <a:ext uri="{FF2B5EF4-FFF2-40B4-BE49-F238E27FC236}">
                <a16:creationId xmlns:a16="http://schemas.microsoft.com/office/drawing/2014/main" id="{289D9FA5-9964-2971-CFD3-9F8D96483622}"/>
              </a:ext>
            </a:extLst>
          </p:cNvPr>
          <p:cNvCxnSpPr>
            <a:cxnSpLocks/>
          </p:cNvCxnSpPr>
          <p:nvPr/>
        </p:nvCxnSpPr>
        <p:spPr>
          <a:xfrm>
            <a:off x="10617113" y="5989044"/>
            <a:ext cx="0" cy="2324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ZoneTexte 53">
            <a:extLst>
              <a:ext uri="{FF2B5EF4-FFF2-40B4-BE49-F238E27FC236}">
                <a16:creationId xmlns:a16="http://schemas.microsoft.com/office/drawing/2014/main" id="{860E7164-B2FC-24A3-890C-45F544950A3D}"/>
              </a:ext>
            </a:extLst>
          </p:cNvPr>
          <p:cNvSpPr txBox="1"/>
          <p:nvPr/>
        </p:nvSpPr>
        <p:spPr>
          <a:xfrm>
            <a:off x="9316700" y="6155238"/>
            <a:ext cx="2707500" cy="338554"/>
          </a:xfrm>
          <a:prstGeom prst="rect">
            <a:avLst/>
          </a:prstGeom>
          <a:noFill/>
        </p:spPr>
        <p:txBody>
          <a:bodyPr wrap="square">
            <a:spAutoFit/>
          </a:bodyPr>
          <a:lstStyle/>
          <a:p>
            <a:pPr algn="ctr"/>
            <a:r>
              <a:rPr lang="fr-FR" sz="1600" b="1" dirty="0"/>
              <a:t>affiche de propagande</a:t>
            </a:r>
          </a:p>
        </p:txBody>
      </p:sp>
    </p:spTree>
    <p:extLst>
      <p:ext uri="{BB962C8B-B14F-4D97-AF65-F5344CB8AC3E}">
        <p14:creationId xmlns:p14="http://schemas.microsoft.com/office/powerpoint/2010/main" val="141505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anim calcmode="lin" valueType="num">
                                      <p:cBhvr>
                                        <p:cTn id="50" dur="1000" fill="hold"/>
                                        <p:tgtEl>
                                          <p:spTgt spid="40"/>
                                        </p:tgtEl>
                                        <p:attrNameLst>
                                          <p:attrName>ppt_x</p:attrName>
                                        </p:attrNameLst>
                                      </p:cBhvr>
                                      <p:tavLst>
                                        <p:tav tm="0">
                                          <p:val>
                                            <p:strVal val="#ppt_x"/>
                                          </p:val>
                                        </p:tav>
                                        <p:tav tm="100000">
                                          <p:val>
                                            <p:strVal val="#ppt_x"/>
                                          </p:val>
                                        </p:tav>
                                      </p:tavLst>
                                    </p:anim>
                                    <p:anim calcmode="lin" valueType="num">
                                      <p:cBhvr>
                                        <p:cTn id="51" dur="1000" fill="hold"/>
                                        <p:tgtEl>
                                          <p:spTgt spid="4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1000"/>
                                        <p:tgtEl>
                                          <p:spTgt spid="42"/>
                                        </p:tgtEl>
                                      </p:cBhvr>
                                    </p:animEffect>
                                    <p:anim calcmode="lin" valueType="num">
                                      <p:cBhvr>
                                        <p:cTn id="55" dur="1000" fill="hold"/>
                                        <p:tgtEl>
                                          <p:spTgt spid="42"/>
                                        </p:tgtEl>
                                        <p:attrNameLst>
                                          <p:attrName>ppt_x</p:attrName>
                                        </p:attrNameLst>
                                      </p:cBhvr>
                                      <p:tavLst>
                                        <p:tav tm="0">
                                          <p:val>
                                            <p:strVal val="#ppt_x"/>
                                          </p:val>
                                        </p:tav>
                                        <p:tav tm="100000">
                                          <p:val>
                                            <p:strVal val="#ppt_x"/>
                                          </p:val>
                                        </p:tav>
                                      </p:tavLst>
                                    </p:anim>
                                    <p:anim calcmode="lin" valueType="num">
                                      <p:cBhvr>
                                        <p:cTn id="56" dur="1000" fill="hold"/>
                                        <p:tgtEl>
                                          <p:spTgt spid="4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1000"/>
                                        <p:tgtEl>
                                          <p:spTgt spid="43"/>
                                        </p:tgtEl>
                                      </p:cBhvr>
                                    </p:animEffect>
                                    <p:anim calcmode="lin" valueType="num">
                                      <p:cBhvr>
                                        <p:cTn id="60" dur="1000" fill="hold"/>
                                        <p:tgtEl>
                                          <p:spTgt spid="43"/>
                                        </p:tgtEl>
                                        <p:attrNameLst>
                                          <p:attrName>ppt_x</p:attrName>
                                        </p:attrNameLst>
                                      </p:cBhvr>
                                      <p:tavLst>
                                        <p:tav tm="0">
                                          <p:val>
                                            <p:strVal val="#ppt_x"/>
                                          </p:val>
                                        </p:tav>
                                        <p:tav tm="100000">
                                          <p:val>
                                            <p:strVal val="#ppt_x"/>
                                          </p:val>
                                        </p:tav>
                                      </p:tavLst>
                                    </p:anim>
                                    <p:anim calcmode="lin" valueType="num">
                                      <p:cBhvr>
                                        <p:cTn id="6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1000"/>
                                        <p:tgtEl>
                                          <p:spTgt spid="46"/>
                                        </p:tgtEl>
                                      </p:cBhvr>
                                    </p:animEffect>
                                    <p:anim calcmode="lin" valueType="num">
                                      <p:cBhvr>
                                        <p:cTn id="67" dur="1000" fill="hold"/>
                                        <p:tgtEl>
                                          <p:spTgt spid="46"/>
                                        </p:tgtEl>
                                        <p:attrNameLst>
                                          <p:attrName>ppt_x</p:attrName>
                                        </p:attrNameLst>
                                      </p:cBhvr>
                                      <p:tavLst>
                                        <p:tav tm="0">
                                          <p:val>
                                            <p:strVal val="#ppt_x"/>
                                          </p:val>
                                        </p:tav>
                                        <p:tav tm="100000">
                                          <p:val>
                                            <p:strVal val="#ppt_x"/>
                                          </p:val>
                                        </p:tav>
                                      </p:tavLst>
                                    </p:anim>
                                    <p:anim calcmode="lin" valueType="num">
                                      <p:cBhvr>
                                        <p:cTn id="68" dur="1000" fill="hold"/>
                                        <p:tgtEl>
                                          <p:spTgt spid="4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1000"/>
                                        <p:tgtEl>
                                          <p:spTgt spid="45"/>
                                        </p:tgtEl>
                                      </p:cBhvr>
                                    </p:animEffect>
                                    <p:anim calcmode="lin" valueType="num">
                                      <p:cBhvr>
                                        <p:cTn id="72" dur="1000" fill="hold"/>
                                        <p:tgtEl>
                                          <p:spTgt spid="45"/>
                                        </p:tgtEl>
                                        <p:attrNameLst>
                                          <p:attrName>ppt_x</p:attrName>
                                        </p:attrNameLst>
                                      </p:cBhvr>
                                      <p:tavLst>
                                        <p:tav tm="0">
                                          <p:val>
                                            <p:strVal val="#ppt_x"/>
                                          </p:val>
                                        </p:tav>
                                        <p:tav tm="100000">
                                          <p:val>
                                            <p:strVal val="#ppt_x"/>
                                          </p:val>
                                        </p:tav>
                                      </p:tavLst>
                                    </p:anim>
                                    <p:anim calcmode="lin" valueType="num">
                                      <p:cBhvr>
                                        <p:cTn id="73" dur="1000" fill="hold"/>
                                        <p:tgtEl>
                                          <p:spTgt spid="4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1000"/>
                                        <p:tgtEl>
                                          <p:spTgt spid="47"/>
                                        </p:tgtEl>
                                      </p:cBhvr>
                                    </p:animEffect>
                                    <p:anim calcmode="lin" valueType="num">
                                      <p:cBhvr>
                                        <p:cTn id="77" dur="1000" fill="hold"/>
                                        <p:tgtEl>
                                          <p:spTgt spid="47"/>
                                        </p:tgtEl>
                                        <p:attrNameLst>
                                          <p:attrName>ppt_x</p:attrName>
                                        </p:attrNameLst>
                                      </p:cBhvr>
                                      <p:tavLst>
                                        <p:tav tm="0">
                                          <p:val>
                                            <p:strVal val="#ppt_x"/>
                                          </p:val>
                                        </p:tav>
                                        <p:tav tm="100000">
                                          <p:val>
                                            <p:strVal val="#ppt_x"/>
                                          </p:val>
                                        </p:tav>
                                      </p:tavLst>
                                    </p:anim>
                                    <p:anim calcmode="lin" valueType="num">
                                      <p:cBhvr>
                                        <p:cTn id="78" dur="1000" fill="hold"/>
                                        <p:tgtEl>
                                          <p:spTgt spid="4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1000"/>
                                        <p:tgtEl>
                                          <p:spTgt spid="48"/>
                                        </p:tgtEl>
                                      </p:cBhvr>
                                    </p:animEffect>
                                    <p:anim calcmode="lin" valueType="num">
                                      <p:cBhvr>
                                        <p:cTn id="82" dur="1000" fill="hold"/>
                                        <p:tgtEl>
                                          <p:spTgt spid="48"/>
                                        </p:tgtEl>
                                        <p:attrNameLst>
                                          <p:attrName>ppt_x</p:attrName>
                                        </p:attrNameLst>
                                      </p:cBhvr>
                                      <p:tavLst>
                                        <p:tav tm="0">
                                          <p:val>
                                            <p:strVal val="#ppt_x"/>
                                          </p:val>
                                        </p:tav>
                                        <p:tav tm="100000">
                                          <p:val>
                                            <p:strVal val="#ppt_x"/>
                                          </p:val>
                                        </p:tav>
                                      </p:tavLst>
                                    </p:anim>
                                    <p:anim calcmode="lin" valueType="num">
                                      <p:cBhvr>
                                        <p:cTn id="83" dur="1000" fill="hold"/>
                                        <p:tgtEl>
                                          <p:spTgt spid="48"/>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fade">
                                      <p:cBhvr>
                                        <p:cTn id="86" dur="1000"/>
                                        <p:tgtEl>
                                          <p:spTgt spid="49"/>
                                        </p:tgtEl>
                                      </p:cBhvr>
                                    </p:animEffect>
                                    <p:anim calcmode="lin" valueType="num">
                                      <p:cBhvr>
                                        <p:cTn id="87" dur="1000" fill="hold"/>
                                        <p:tgtEl>
                                          <p:spTgt spid="49"/>
                                        </p:tgtEl>
                                        <p:attrNameLst>
                                          <p:attrName>ppt_x</p:attrName>
                                        </p:attrNameLst>
                                      </p:cBhvr>
                                      <p:tavLst>
                                        <p:tav tm="0">
                                          <p:val>
                                            <p:strVal val="#ppt_x"/>
                                          </p:val>
                                        </p:tav>
                                        <p:tav tm="100000">
                                          <p:val>
                                            <p:strVal val="#ppt_x"/>
                                          </p:val>
                                        </p:tav>
                                      </p:tavLst>
                                    </p:anim>
                                    <p:anim calcmode="lin" valueType="num">
                                      <p:cBhvr>
                                        <p:cTn id="8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fill="hold"/>
                                        <p:tgtEl>
                                          <p:spTgt spid="52"/>
                                        </p:tgtEl>
                                        <p:attrNameLst>
                                          <p:attrName>ppt_x</p:attrName>
                                        </p:attrNameLst>
                                      </p:cBhvr>
                                      <p:tavLst>
                                        <p:tav tm="0">
                                          <p:val>
                                            <p:strVal val="#ppt_x"/>
                                          </p:val>
                                        </p:tav>
                                        <p:tav tm="100000">
                                          <p:val>
                                            <p:strVal val="#ppt_x"/>
                                          </p:val>
                                        </p:tav>
                                      </p:tavLst>
                                    </p:anim>
                                    <p:anim calcmode="lin" valueType="num">
                                      <p:cBhvr additive="base">
                                        <p:cTn id="94" dur="500" fill="hold"/>
                                        <p:tgtEl>
                                          <p:spTgt spid="52"/>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fill="hold"/>
                                        <p:tgtEl>
                                          <p:spTgt spid="53"/>
                                        </p:tgtEl>
                                        <p:attrNameLst>
                                          <p:attrName>ppt_x</p:attrName>
                                        </p:attrNameLst>
                                      </p:cBhvr>
                                      <p:tavLst>
                                        <p:tav tm="0">
                                          <p:val>
                                            <p:strVal val="#ppt_x"/>
                                          </p:val>
                                        </p:tav>
                                        <p:tav tm="100000">
                                          <p:val>
                                            <p:strVal val="#ppt_x"/>
                                          </p:val>
                                        </p:tav>
                                      </p:tavLst>
                                    </p:anim>
                                    <p:anim calcmode="lin" valueType="num">
                                      <p:cBhvr additive="base">
                                        <p:cTn id="9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1000"/>
                                        <p:tgtEl>
                                          <p:spTgt spid="54"/>
                                        </p:tgtEl>
                                      </p:cBhvr>
                                    </p:animEffect>
                                    <p:anim calcmode="lin" valueType="num">
                                      <p:cBhvr>
                                        <p:cTn id="104" dur="1000" fill="hold"/>
                                        <p:tgtEl>
                                          <p:spTgt spid="54"/>
                                        </p:tgtEl>
                                        <p:attrNameLst>
                                          <p:attrName>ppt_x</p:attrName>
                                        </p:attrNameLst>
                                      </p:cBhvr>
                                      <p:tavLst>
                                        <p:tav tm="0">
                                          <p:val>
                                            <p:strVal val="#ppt_x"/>
                                          </p:val>
                                        </p:tav>
                                        <p:tav tm="100000">
                                          <p:val>
                                            <p:strVal val="#ppt_x"/>
                                          </p:val>
                                        </p:tav>
                                      </p:tavLst>
                                    </p:anim>
                                    <p:anim calcmode="lin" valueType="num">
                                      <p:cBhvr>
                                        <p:cTn id="10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6" grpId="0"/>
      <p:bldP spid="39" grpId="0"/>
      <p:bldP spid="40" grpId="0"/>
      <p:bldP spid="43" grpId="0"/>
      <p:bldP spid="46" grpId="0"/>
      <p:bldP spid="47" grpId="0"/>
      <p:bldP spid="48" grpId="0"/>
      <p:bldP spid="52"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C562A43A-2E78-CFCE-3301-6435FC8CD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578" y="1195841"/>
            <a:ext cx="3213019" cy="2297513"/>
          </a:xfrm>
          <a:prstGeom prst="rect">
            <a:avLst/>
          </a:prstGeom>
        </p:spPr>
      </p:pic>
      <p:sp>
        <p:nvSpPr>
          <p:cNvPr id="2" name="ZoneTexte 1">
            <a:extLst>
              <a:ext uri="{FF2B5EF4-FFF2-40B4-BE49-F238E27FC236}">
                <a16:creationId xmlns:a16="http://schemas.microsoft.com/office/drawing/2014/main" id="{513F73E8-2165-B991-B682-71C899BBE325}"/>
              </a:ext>
            </a:extLst>
          </p:cNvPr>
          <p:cNvSpPr txBox="1"/>
          <p:nvPr/>
        </p:nvSpPr>
        <p:spPr>
          <a:xfrm>
            <a:off x="198409" y="449236"/>
            <a:ext cx="461031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5 : </a:t>
            </a:r>
            <a:r>
              <a:rPr lang="fr-FR" b="1" dirty="0">
                <a:solidFill>
                  <a:srgbClr val="0070C0"/>
                </a:solidFill>
                <a:latin typeface="Calibri" panose="020F0502020204030204" pitchFamily="34" charset="0"/>
                <a:cs typeface="Calibri" panose="020F0502020204030204" pitchFamily="34" charset="0"/>
              </a:rPr>
              <a:t>Les guerres ont des visages </a:t>
            </a:r>
            <a:r>
              <a:rPr lang="fr-FR" sz="1400" b="1" u="sng" dirty="0">
                <a:latin typeface="Calibri" panose="020F0502020204030204" pitchFamily="34" charset="0"/>
                <a:cs typeface="Calibri" panose="020F0502020204030204" pitchFamily="34" charset="0"/>
              </a:rPr>
              <a:t>2</a:t>
            </a:r>
            <a:r>
              <a:rPr lang="fr-FR" sz="1400" b="1" dirty="0">
                <a:latin typeface="Calibri" panose="020F0502020204030204" pitchFamily="34" charset="0"/>
                <a:cs typeface="Calibri" panose="020F0502020204030204" pitchFamily="34" charset="0"/>
              </a:rPr>
              <a:t>/2</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pic>
        <p:nvPicPr>
          <p:cNvPr id="3" name="Image 2">
            <a:hlinkClick r:id="rId3" action="ppaction://hlinksldjump"/>
            <a:extLst>
              <a:ext uri="{FF2B5EF4-FFF2-40B4-BE49-F238E27FC236}">
                <a16:creationId xmlns:a16="http://schemas.microsoft.com/office/drawing/2014/main" id="{7E2417A0-6BA4-B9BE-4E5D-CD2AC8C1C1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D8167BF3-7A59-A442-8B5C-B90C39B8A6AE}"/>
              </a:ext>
            </a:extLst>
          </p:cNvPr>
          <p:cNvSpPr txBox="1"/>
          <p:nvPr/>
        </p:nvSpPr>
        <p:spPr>
          <a:xfrm>
            <a:off x="3704192" y="132486"/>
            <a:ext cx="7107539" cy="307777"/>
          </a:xfrm>
          <a:prstGeom prst="rect">
            <a:avLst/>
          </a:prstGeom>
          <a:noFill/>
        </p:spPr>
        <p:txBody>
          <a:bodyPr wrap="square">
            <a:spAutoFit/>
          </a:bodyPr>
          <a:lstStyle/>
          <a:p>
            <a:r>
              <a:rPr lang="fr-FR" sz="1400" dirty="0"/>
              <a:t>« La mort d'un homme est une tragédie. La mort d'un million d'hommes est une statistique. »</a:t>
            </a:r>
          </a:p>
        </p:txBody>
      </p:sp>
      <p:grpSp>
        <p:nvGrpSpPr>
          <p:cNvPr id="53" name="Groupe 52">
            <a:extLst>
              <a:ext uri="{FF2B5EF4-FFF2-40B4-BE49-F238E27FC236}">
                <a16:creationId xmlns:a16="http://schemas.microsoft.com/office/drawing/2014/main" id="{DF53BA7B-F4F7-DEBF-7950-FB9185CAD4DC}"/>
              </a:ext>
            </a:extLst>
          </p:cNvPr>
          <p:cNvGrpSpPr/>
          <p:nvPr/>
        </p:nvGrpSpPr>
        <p:grpSpPr>
          <a:xfrm>
            <a:off x="9780182" y="374745"/>
            <a:ext cx="2411818" cy="1766507"/>
            <a:chOff x="9780182" y="374745"/>
            <a:chExt cx="2411818" cy="1766507"/>
          </a:xfrm>
        </p:grpSpPr>
        <p:pic>
          <p:nvPicPr>
            <p:cNvPr id="7" name="Image 6">
              <a:extLst>
                <a:ext uri="{FF2B5EF4-FFF2-40B4-BE49-F238E27FC236}">
                  <a16:creationId xmlns:a16="http://schemas.microsoft.com/office/drawing/2014/main" id="{CE9751A2-FB41-905B-7ED2-390742E14C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2880" y="374745"/>
              <a:ext cx="937425" cy="937425"/>
            </a:xfrm>
            <a:prstGeom prst="rect">
              <a:avLst/>
            </a:prstGeom>
          </p:spPr>
        </p:pic>
        <p:sp>
          <p:nvSpPr>
            <p:cNvPr id="8" name="ZoneTexte 7">
              <a:extLst>
                <a:ext uri="{FF2B5EF4-FFF2-40B4-BE49-F238E27FC236}">
                  <a16:creationId xmlns:a16="http://schemas.microsoft.com/office/drawing/2014/main" id="{7D743E59-AFF6-61A9-DC36-14D07D55F9F8}"/>
                </a:ext>
              </a:extLst>
            </p:cNvPr>
            <p:cNvSpPr txBox="1"/>
            <p:nvPr/>
          </p:nvSpPr>
          <p:spPr>
            <a:xfrm>
              <a:off x="10611893" y="1279478"/>
              <a:ext cx="1580107" cy="861774"/>
            </a:xfrm>
            <a:prstGeom prst="rect">
              <a:avLst/>
            </a:prstGeom>
            <a:noFill/>
          </p:spPr>
          <p:txBody>
            <a:bodyPr wrap="square" rtlCol="0">
              <a:spAutoFit/>
            </a:bodyPr>
            <a:lstStyle/>
            <a:p>
              <a:pPr algn="ctr"/>
              <a:r>
                <a:rPr lang="fr-FR" sz="1400" b="1" dirty="0">
                  <a:solidFill>
                    <a:srgbClr val="FF0000"/>
                  </a:solidFill>
                </a:rPr>
                <a:t>Joseph STALINE</a:t>
              </a:r>
            </a:p>
            <a:p>
              <a:pPr algn="ctr"/>
              <a:r>
                <a:rPr lang="fr-FR" sz="1200" dirty="0"/>
                <a:t>(1878-1953)</a:t>
              </a:r>
            </a:p>
            <a:p>
              <a:pPr algn="ctr"/>
              <a:r>
                <a:rPr lang="fr-FR" sz="1200" i="1" dirty="0"/>
                <a:t>Dirigeant de l’URSS de 1924 à 1953.</a:t>
              </a:r>
            </a:p>
          </p:txBody>
        </p:sp>
        <p:pic>
          <p:nvPicPr>
            <p:cNvPr id="9" name="Image 8">
              <a:extLst>
                <a:ext uri="{FF2B5EF4-FFF2-40B4-BE49-F238E27FC236}">
                  <a16:creationId xmlns:a16="http://schemas.microsoft.com/office/drawing/2014/main" id="{909A1354-002B-1FDA-6132-0DCBAC55675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780182" y="419001"/>
              <a:ext cx="597995" cy="396141"/>
            </a:xfrm>
            <a:prstGeom prst="rect">
              <a:avLst/>
            </a:prstGeom>
          </p:spPr>
        </p:pic>
      </p:grpSp>
      <p:pic>
        <p:nvPicPr>
          <p:cNvPr id="13" name="Image 12">
            <a:extLst>
              <a:ext uri="{FF2B5EF4-FFF2-40B4-BE49-F238E27FC236}">
                <a16:creationId xmlns:a16="http://schemas.microsoft.com/office/drawing/2014/main" id="{61CB434E-964F-0032-4132-0FDD22D80A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17514" y="1153372"/>
            <a:ext cx="1078994" cy="1078994"/>
          </a:xfrm>
          <a:prstGeom prst="rect">
            <a:avLst/>
          </a:prstGeom>
        </p:spPr>
      </p:pic>
      <p:sp>
        <p:nvSpPr>
          <p:cNvPr id="14" name="ZoneTexte 13">
            <a:extLst>
              <a:ext uri="{FF2B5EF4-FFF2-40B4-BE49-F238E27FC236}">
                <a16:creationId xmlns:a16="http://schemas.microsoft.com/office/drawing/2014/main" id="{F4AB3811-6A4E-E733-63AD-5E136A6BDC09}"/>
              </a:ext>
            </a:extLst>
          </p:cNvPr>
          <p:cNvSpPr txBox="1"/>
          <p:nvPr/>
        </p:nvSpPr>
        <p:spPr>
          <a:xfrm>
            <a:off x="3492197" y="2221240"/>
            <a:ext cx="1580107" cy="1046440"/>
          </a:xfrm>
          <a:prstGeom prst="rect">
            <a:avLst/>
          </a:prstGeom>
          <a:noFill/>
        </p:spPr>
        <p:txBody>
          <a:bodyPr wrap="square" rtlCol="0">
            <a:spAutoFit/>
          </a:bodyPr>
          <a:lstStyle/>
          <a:p>
            <a:pPr algn="ctr"/>
            <a:r>
              <a:rPr lang="fr-FR" sz="1400" b="1" dirty="0">
                <a:solidFill>
                  <a:srgbClr val="FF0000"/>
                </a:solidFill>
              </a:rPr>
              <a:t>Suzanne NOËL </a:t>
            </a:r>
            <a:br>
              <a:rPr lang="fr-FR" sz="1400" b="1" dirty="0">
                <a:solidFill>
                  <a:srgbClr val="FF0000"/>
                </a:solidFill>
              </a:rPr>
            </a:br>
            <a:r>
              <a:rPr lang="fr-FR" sz="1200" b="1" dirty="0">
                <a:solidFill>
                  <a:srgbClr val="FF0000"/>
                </a:solidFill>
              </a:rPr>
              <a:t>(née GROS)</a:t>
            </a:r>
          </a:p>
          <a:p>
            <a:pPr algn="ctr"/>
            <a:r>
              <a:rPr lang="fr-FR" sz="1200" dirty="0"/>
              <a:t>(1878-1954)</a:t>
            </a:r>
          </a:p>
          <a:p>
            <a:pPr algn="ctr"/>
            <a:r>
              <a:rPr lang="fr-FR" sz="1200" i="1" dirty="0"/>
              <a:t>Première chirurgienne esthétique en 1916. </a:t>
            </a:r>
          </a:p>
        </p:txBody>
      </p:sp>
      <p:pic>
        <p:nvPicPr>
          <p:cNvPr id="15" name="Image 14">
            <a:extLst>
              <a:ext uri="{FF2B5EF4-FFF2-40B4-BE49-F238E27FC236}">
                <a16:creationId xmlns:a16="http://schemas.microsoft.com/office/drawing/2014/main" id="{7B7C188C-DBE3-7F4A-2F4F-E972363F02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7102" y="1129500"/>
            <a:ext cx="563512" cy="374879"/>
          </a:xfrm>
          <a:prstGeom prst="rect">
            <a:avLst/>
          </a:prstGeom>
        </p:spPr>
      </p:pic>
      <p:sp>
        <p:nvSpPr>
          <p:cNvPr id="19" name="ZoneTexte 18">
            <a:extLst>
              <a:ext uri="{FF2B5EF4-FFF2-40B4-BE49-F238E27FC236}">
                <a16:creationId xmlns:a16="http://schemas.microsoft.com/office/drawing/2014/main" id="{435316DE-CF5E-64B5-459B-973FF7EBFC59}"/>
              </a:ext>
            </a:extLst>
          </p:cNvPr>
          <p:cNvSpPr txBox="1"/>
          <p:nvPr/>
        </p:nvSpPr>
        <p:spPr>
          <a:xfrm>
            <a:off x="207992" y="826509"/>
            <a:ext cx="4208741"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5.1</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 Gueule cassée » de la Guerre 1914-1918</a:t>
            </a:r>
            <a:endParaRPr lang="fr-FR" sz="1600" dirty="0"/>
          </a:p>
        </p:txBody>
      </p:sp>
      <p:sp>
        <p:nvSpPr>
          <p:cNvPr id="20" name="ZoneTexte 19">
            <a:extLst>
              <a:ext uri="{FF2B5EF4-FFF2-40B4-BE49-F238E27FC236}">
                <a16:creationId xmlns:a16="http://schemas.microsoft.com/office/drawing/2014/main" id="{5C24488C-0CB5-14D4-C9C6-AB0586F7E85C}"/>
              </a:ext>
            </a:extLst>
          </p:cNvPr>
          <p:cNvSpPr txBox="1"/>
          <p:nvPr/>
        </p:nvSpPr>
        <p:spPr>
          <a:xfrm>
            <a:off x="207992" y="3472447"/>
            <a:ext cx="4600736" cy="276999"/>
          </a:xfrm>
          <a:prstGeom prst="rect">
            <a:avLst/>
          </a:prstGeom>
          <a:noFill/>
        </p:spPr>
        <p:txBody>
          <a:bodyPr wrap="square" rtlCol="0">
            <a:spAutoFit/>
          </a:bodyPr>
          <a:lstStyle/>
          <a:p>
            <a:r>
              <a:rPr lang="fr-FR" sz="1200" i="1" dirty="0"/>
              <a:t>Et une des premières chirurgies réparatrices réalisée par Suzanne NOËL.</a:t>
            </a:r>
          </a:p>
        </p:txBody>
      </p:sp>
      <p:pic>
        <p:nvPicPr>
          <p:cNvPr id="22" name="Image 21">
            <a:extLst>
              <a:ext uri="{FF2B5EF4-FFF2-40B4-BE49-F238E27FC236}">
                <a16:creationId xmlns:a16="http://schemas.microsoft.com/office/drawing/2014/main" id="{61C286EE-937A-8687-45AA-1C8E9748568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173900" y="859869"/>
            <a:ext cx="3116826" cy="3544921"/>
          </a:xfrm>
          <a:prstGeom prst="rect">
            <a:avLst/>
          </a:prstGeom>
        </p:spPr>
      </p:pic>
      <p:sp>
        <p:nvSpPr>
          <p:cNvPr id="23" name="ZoneTexte 22">
            <a:extLst>
              <a:ext uri="{FF2B5EF4-FFF2-40B4-BE49-F238E27FC236}">
                <a16:creationId xmlns:a16="http://schemas.microsoft.com/office/drawing/2014/main" id="{973B70F9-72AA-FBED-A72D-734296CCD90C}"/>
              </a:ext>
            </a:extLst>
          </p:cNvPr>
          <p:cNvSpPr txBox="1"/>
          <p:nvPr/>
        </p:nvSpPr>
        <p:spPr>
          <a:xfrm>
            <a:off x="5100108" y="490538"/>
            <a:ext cx="4208741"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5.2</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Otto DIX, </a:t>
            </a:r>
            <a:r>
              <a:rPr lang="fr-FR" sz="1600" i="1" dirty="0">
                <a:solidFill>
                  <a:srgbClr val="0070C0"/>
                </a:solidFill>
                <a:latin typeface="Calibri" panose="020F0502020204030204" pitchFamily="34" charset="0"/>
                <a:cs typeface="Calibri" panose="020F0502020204030204" pitchFamily="34" charset="0"/>
              </a:rPr>
              <a:t>Les Joueurs de skat</a:t>
            </a:r>
            <a:r>
              <a:rPr lang="fr-FR" sz="1600" b="1" dirty="0">
                <a:solidFill>
                  <a:srgbClr val="0070C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1920.</a:t>
            </a:r>
          </a:p>
        </p:txBody>
      </p:sp>
      <p:sp>
        <p:nvSpPr>
          <p:cNvPr id="24" name="ZoneTexte 23">
            <a:extLst>
              <a:ext uri="{FF2B5EF4-FFF2-40B4-BE49-F238E27FC236}">
                <a16:creationId xmlns:a16="http://schemas.microsoft.com/office/drawing/2014/main" id="{6AA569AD-CF8A-6902-C873-817D113A295E}"/>
              </a:ext>
            </a:extLst>
          </p:cNvPr>
          <p:cNvSpPr txBox="1"/>
          <p:nvPr/>
        </p:nvSpPr>
        <p:spPr>
          <a:xfrm>
            <a:off x="198409" y="97695"/>
            <a:ext cx="366757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25" name="Image 24">
            <a:hlinkClick r:id="rId10"/>
            <a:extLst>
              <a:ext uri="{FF2B5EF4-FFF2-40B4-BE49-F238E27FC236}">
                <a16:creationId xmlns:a16="http://schemas.microsoft.com/office/drawing/2014/main" id="{81011367-4079-1581-7205-28F4BF51B2E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88725" y="3956127"/>
            <a:ext cx="393148" cy="258230"/>
          </a:xfrm>
          <a:prstGeom prst="rect">
            <a:avLst/>
          </a:prstGeom>
        </p:spPr>
      </p:pic>
      <p:pic>
        <p:nvPicPr>
          <p:cNvPr id="27" name="Image 26">
            <a:extLst>
              <a:ext uri="{FF2B5EF4-FFF2-40B4-BE49-F238E27FC236}">
                <a16:creationId xmlns:a16="http://schemas.microsoft.com/office/drawing/2014/main" id="{33E35E75-E6E7-F511-24A1-37DB3719F449}"/>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01578" y="4137055"/>
            <a:ext cx="4322864" cy="2227598"/>
          </a:xfrm>
          <a:prstGeom prst="rect">
            <a:avLst/>
          </a:prstGeom>
        </p:spPr>
      </p:pic>
      <p:sp>
        <p:nvSpPr>
          <p:cNvPr id="28" name="ZoneTexte 27">
            <a:extLst>
              <a:ext uri="{FF2B5EF4-FFF2-40B4-BE49-F238E27FC236}">
                <a16:creationId xmlns:a16="http://schemas.microsoft.com/office/drawing/2014/main" id="{55391BFC-BA7C-AC2B-2913-95294A5C06DD}"/>
              </a:ext>
            </a:extLst>
          </p:cNvPr>
          <p:cNvSpPr txBox="1"/>
          <p:nvPr/>
        </p:nvSpPr>
        <p:spPr>
          <a:xfrm>
            <a:off x="211284" y="3772167"/>
            <a:ext cx="4503451"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5.3</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Conséquences d’un bombardement nucléaire</a:t>
            </a:r>
            <a:endParaRPr lang="fr-FR" sz="1600" dirty="0">
              <a:solidFill>
                <a:srgbClr val="0070C0"/>
              </a:solidFill>
              <a:latin typeface="Calibri" panose="020F0502020204030204" pitchFamily="34" charset="0"/>
              <a:cs typeface="Calibri" panose="020F0502020204030204" pitchFamily="34" charset="0"/>
            </a:endParaRPr>
          </a:p>
        </p:txBody>
      </p:sp>
      <p:sp>
        <p:nvSpPr>
          <p:cNvPr id="29" name="ZoneTexte 28">
            <a:extLst>
              <a:ext uri="{FF2B5EF4-FFF2-40B4-BE49-F238E27FC236}">
                <a16:creationId xmlns:a16="http://schemas.microsoft.com/office/drawing/2014/main" id="{3DCB7D37-8DFC-7181-6FEF-23C712789246}"/>
              </a:ext>
            </a:extLst>
          </p:cNvPr>
          <p:cNvSpPr txBox="1"/>
          <p:nvPr/>
        </p:nvSpPr>
        <p:spPr>
          <a:xfrm>
            <a:off x="217228" y="6327709"/>
            <a:ext cx="4376939" cy="461665"/>
          </a:xfrm>
          <a:prstGeom prst="rect">
            <a:avLst/>
          </a:prstGeom>
          <a:noFill/>
        </p:spPr>
        <p:txBody>
          <a:bodyPr wrap="square" rtlCol="0">
            <a:spAutoFit/>
          </a:bodyPr>
          <a:lstStyle/>
          <a:p>
            <a:r>
              <a:rPr lang="fr-FR" sz="1200" i="1" dirty="0"/>
              <a:t>Masami ONUKA (photographe), Un grand brûlé à Hiroshima, </a:t>
            </a:r>
            <a:br>
              <a:rPr lang="fr-FR" sz="1200" i="1" dirty="0"/>
            </a:br>
            <a:r>
              <a:rPr lang="fr-FR" sz="1200" i="1" dirty="0"/>
              <a:t>07 août 1945, </a:t>
            </a:r>
            <a:r>
              <a:rPr lang="fr-FR" sz="1100" b="1" dirty="0"/>
              <a:t>Hiroshima</a:t>
            </a:r>
            <a:r>
              <a:rPr lang="fr-FR" sz="1100" dirty="0"/>
              <a:t> </a:t>
            </a:r>
            <a:r>
              <a:rPr lang="fr-FR" sz="1100" dirty="0" err="1"/>
              <a:t>Peace</a:t>
            </a:r>
            <a:r>
              <a:rPr lang="fr-FR" sz="1100" dirty="0"/>
              <a:t> </a:t>
            </a:r>
            <a:r>
              <a:rPr lang="fr-FR" sz="1100" dirty="0" err="1"/>
              <a:t>Memorial</a:t>
            </a:r>
            <a:r>
              <a:rPr lang="fr-FR" sz="1100" dirty="0"/>
              <a:t> Museum</a:t>
            </a:r>
            <a:r>
              <a:rPr lang="fr-FR" sz="1200" i="1" dirty="0"/>
              <a:t>.</a:t>
            </a:r>
          </a:p>
        </p:txBody>
      </p:sp>
      <p:pic>
        <p:nvPicPr>
          <p:cNvPr id="30" name="Image 29">
            <a:hlinkClick r:id="rId13"/>
            <a:extLst>
              <a:ext uri="{FF2B5EF4-FFF2-40B4-BE49-F238E27FC236}">
                <a16:creationId xmlns:a16="http://schemas.microsoft.com/office/drawing/2014/main" id="{2630E8CA-EF7A-A618-50F4-3B67F95005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0050" y="4162532"/>
            <a:ext cx="393148" cy="258230"/>
          </a:xfrm>
          <a:prstGeom prst="rect">
            <a:avLst/>
          </a:prstGeom>
        </p:spPr>
      </p:pic>
      <p:pic>
        <p:nvPicPr>
          <p:cNvPr id="32" name="Image 31">
            <a:extLst>
              <a:ext uri="{FF2B5EF4-FFF2-40B4-BE49-F238E27FC236}">
                <a16:creationId xmlns:a16="http://schemas.microsoft.com/office/drawing/2014/main" id="{2CDD710C-F445-8248-7594-BAA67FA854F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29152" y="790658"/>
            <a:ext cx="1114834" cy="1114834"/>
          </a:xfrm>
          <a:prstGeom prst="rect">
            <a:avLst/>
          </a:prstGeom>
        </p:spPr>
      </p:pic>
      <p:sp>
        <p:nvSpPr>
          <p:cNvPr id="33" name="ZoneTexte 32">
            <a:extLst>
              <a:ext uri="{FF2B5EF4-FFF2-40B4-BE49-F238E27FC236}">
                <a16:creationId xmlns:a16="http://schemas.microsoft.com/office/drawing/2014/main" id="{915CC62B-53E9-E023-29A4-995B0A87E6D1}"/>
              </a:ext>
            </a:extLst>
          </p:cNvPr>
          <p:cNvSpPr txBox="1"/>
          <p:nvPr/>
        </p:nvSpPr>
        <p:spPr>
          <a:xfrm>
            <a:off x="8069859" y="1862480"/>
            <a:ext cx="1580107" cy="861774"/>
          </a:xfrm>
          <a:prstGeom prst="rect">
            <a:avLst/>
          </a:prstGeom>
          <a:noFill/>
        </p:spPr>
        <p:txBody>
          <a:bodyPr wrap="square" rtlCol="0">
            <a:spAutoFit/>
          </a:bodyPr>
          <a:lstStyle/>
          <a:p>
            <a:pPr algn="ctr"/>
            <a:r>
              <a:rPr lang="fr-FR" sz="1400" b="1" dirty="0">
                <a:solidFill>
                  <a:srgbClr val="FF0000"/>
                </a:solidFill>
              </a:rPr>
              <a:t>Otto DIX</a:t>
            </a:r>
            <a:br>
              <a:rPr lang="fr-FR" sz="1400" b="1" dirty="0">
                <a:solidFill>
                  <a:srgbClr val="FF0000"/>
                </a:solidFill>
              </a:rPr>
            </a:br>
            <a:r>
              <a:rPr lang="fr-FR" sz="1200" dirty="0"/>
              <a:t>(1891-1969)</a:t>
            </a:r>
          </a:p>
          <a:p>
            <a:pPr algn="ctr"/>
            <a:r>
              <a:rPr lang="fr-FR" sz="1200" i="1" dirty="0"/>
              <a:t>Peintre et graveur allemand.</a:t>
            </a:r>
          </a:p>
        </p:txBody>
      </p:sp>
      <p:sp>
        <p:nvSpPr>
          <p:cNvPr id="34" name="ZoneTexte 33">
            <a:extLst>
              <a:ext uri="{FF2B5EF4-FFF2-40B4-BE49-F238E27FC236}">
                <a16:creationId xmlns:a16="http://schemas.microsoft.com/office/drawing/2014/main" id="{FC03DF00-BCFE-2777-05E2-43868CB82BB5}"/>
              </a:ext>
            </a:extLst>
          </p:cNvPr>
          <p:cNvSpPr txBox="1"/>
          <p:nvPr/>
        </p:nvSpPr>
        <p:spPr>
          <a:xfrm>
            <a:off x="8263018" y="3324738"/>
            <a:ext cx="4062742" cy="369332"/>
          </a:xfrm>
          <a:prstGeom prst="rect">
            <a:avLst/>
          </a:prstGeom>
          <a:noFill/>
        </p:spPr>
        <p:txBody>
          <a:bodyPr wrap="square">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5.4</a:t>
            </a:r>
            <a:r>
              <a:rPr lang="fr-FR" b="1" dirty="0">
                <a:solidFill>
                  <a:srgbClr val="FF0000"/>
                </a:solidFill>
                <a:latin typeface="Calibri" panose="020F0502020204030204" pitchFamily="34" charset="0"/>
                <a:cs typeface="Calibri" panose="020F0502020204030204" pitchFamily="34" charset="0"/>
              </a:rPr>
              <a:t> : </a:t>
            </a:r>
            <a:r>
              <a:rPr lang="fr-FR" sz="1600" b="1" dirty="0">
                <a:solidFill>
                  <a:srgbClr val="0070C0"/>
                </a:solidFill>
                <a:latin typeface="Calibri" panose="020F0502020204030204" pitchFamily="34" charset="0"/>
                <a:cs typeface="Calibri" panose="020F0502020204030204" pitchFamily="34" charset="0"/>
              </a:rPr>
              <a:t>Garçons castrés par des médecins nazis</a:t>
            </a:r>
            <a:endParaRPr lang="fr-FR" sz="1600" dirty="0">
              <a:solidFill>
                <a:srgbClr val="0070C0"/>
              </a:solidFill>
              <a:latin typeface="Calibri" panose="020F0502020204030204" pitchFamily="34" charset="0"/>
              <a:cs typeface="Calibri" panose="020F0502020204030204" pitchFamily="34" charset="0"/>
            </a:endParaRPr>
          </a:p>
        </p:txBody>
      </p:sp>
      <p:pic>
        <p:nvPicPr>
          <p:cNvPr id="36" name="Image 35">
            <a:extLst>
              <a:ext uri="{FF2B5EF4-FFF2-40B4-BE49-F238E27FC236}">
                <a16:creationId xmlns:a16="http://schemas.microsoft.com/office/drawing/2014/main" id="{8EE0FB49-6EB4-E4E7-5655-724ED540892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00669" y="3726864"/>
            <a:ext cx="5098593" cy="2791040"/>
          </a:xfrm>
          <a:prstGeom prst="rect">
            <a:avLst/>
          </a:prstGeom>
        </p:spPr>
      </p:pic>
      <p:grpSp>
        <p:nvGrpSpPr>
          <p:cNvPr id="40" name="Groupe 39">
            <a:extLst>
              <a:ext uri="{FF2B5EF4-FFF2-40B4-BE49-F238E27FC236}">
                <a16:creationId xmlns:a16="http://schemas.microsoft.com/office/drawing/2014/main" id="{517DF8F7-6BEE-E1D6-A653-6A98D26C75B6}"/>
              </a:ext>
            </a:extLst>
          </p:cNvPr>
          <p:cNvGrpSpPr/>
          <p:nvPr/>
        </p:nvGrpSpPr>
        <p:grpSpPr>
          <a:xfrm>
            <a:off x="9192067" y="3752452"/>
            <a:ext cx="656366" cy="267995"/>
            <a:chOff x="8263018" y="3704489"/>
            <a:chExt cx="803504" cy="369332"/>
          </a:xfrm>
        </p:grpSpPr>
        <p:pic>
          <p:nvPicPr>
            <p:cNvPr id="37" name="Image 36">
              <a:hlinkClick r:id="rId16"/>
              <a:extLst>
                <a:ext uri="{FF2B5EF4-FFF2-40B4-BE49-F238E27FC236}">
                  <a16:creationId xmlns:a16="http://schemas.microsoft.com/office/drawing/2014/main" id="{C13ABFB0-22CC-8C36-D738-5511C67450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63018" y="3704489"/>
              <a:ext cx="803504" cy="369332"/>
            </a:xfrm>
            <a:prstGeom prst="rect">
              <a:avLst/>
            </a:prstGeom>
          </p:spPr>
        </p:pic>
        <p:pic>
          <p:nvPicPr>
            <p:cNvPr id="39" name="Image 38">
              <a:hlinkClick r:id="rId16"/>
              <a:extLst>
                <a:ext uri="{FF2B5EF4-FFF2-40B4-BE49-F238E27FC236}">
                  <a16:creationId xmlns:a16="http://schemas.microsoft.com/office/drawing/2014/main" id="{0994A983-A0FE-5649-2465-6A399DFBA32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401554" y="3838485"/>
              <a:ext cx="507799" cy="117642"/>
            </a:xfrm>
            <a:prstGeom prst="rect">
              <a:avLst/>
            </a:prstGeom>
          </p:spPr>
        </p:pic>
      </p:grpSp>
      <p:sp>
        <p:nvSpPr>
          <p:cNvPr id="41" name="ZoneTexte 40">
            <a:extLst>
              <a:ext uri="{FF2B5EF4-FFF2-40B4-BE49-F238E27FC236}">
                <a16:creationId xmlns:a16="http://schemas.microsoft.com/office/drawing/2014/main" id="{5C34D635-880C-5DA0-00F2-F6F260432BC4}"/>
              </a:ext>
            </a:extLst>
          </p:cNvPr>
          <p:cNvSpPr txBox="1"/>
          <p:nvPr/>
        </p:nvSpPr>
        <p:spPr>
          <a:xfrm>
            <a:off x="7100668" y="6517904"/>
            <a:ext cx="5171421" cy="276999"/>
          </a:xfrm>
          <a:prstGeom prst="rect">
            <a:avLst/>
          </a:prstGeom>
          <a:noFill/>
        </p:spPr>
        <p:txBody>
          <a:bodyPr wrap="square" rtlCol="0">
            <a:spAutoFit/>
          </a:bodyPr>
          <a:lstStyle/>
          <a:p>
            <a:r>
              <a:rPr lang="fr-FR" sz="1200" i="1" dirty="0"/>
              <a:t>Expériences médicales sur 4 jeunes garçons, </a:t>
            </a:r>
            <a:r>
              <a:rPr lang="fr-FR" sz="1100" b="1" dirty="0"/>
              <a:t>Auschwitz-Birkenau</a:t>
            </a:r>
            <a:r>
              <a:rPr lang="fr-FR" sz="1100" dirty="0"/>
              <a:t>, vers 1943-1944</a:t>
            </a:r>
            <a:r>
              <a:rPr lang="fr-FR" sz="1200" i="1" dirty="0"/>
              <a:t>.</a:t>
            </a:r>
          </a:p>
        </p:txBody>
      </p:sp>
      <p:pic>
        <p:nvPicPr>
          <p:cNvPr id="42" name="Image 41">
            <a:extLst>
              <a:ext uri="{FF2B5EF4-FFF2-40B4-BE49-F238E27FC236}">
                <a16:creationId xmlns:a16="http://schemas.microsoft.com/office/drawing/2014/main" id="{BAEE0A52-2CB6-D0BC-9FA7-2D3C4D63507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404347" y="4098170"/>
            <a:ext cx="560119" cy="372622"/>
          </a:xfrm>
          <a:prstGeom prst="rect">
            <a:avLst/>
          </a:prstGeom>
        </p:spPr>
      </p:pic>
      <p:pic>
        <p:nvPicPr>
          <p:cNvPr id="44" name="Image 43">
            <a:extLst>
              <a:ext uri="{FF2B5EF4-FFF2-40B4-BE49-F238E27FC236}">
                <a16:creationId xmlns:a16="http://schemas.microsoft.com/office/drawing/2014/main" id="{762B0B80-37EF-B2D9-BE3C-FE5186630BA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856981" y="2344398"/>
            <a:ext cx="1100928" cy="1108124"/>
          </a:xfrm>
          <a:prstGeom prst="rect">
            <a:avLst/>
          </a:prstGeom>
        </p:spPr>
      </p:pic>
      <p:sp>
        <p:nvSpPr>
          <p:cNvPr id="45" name="ZoneTexte 44">
            <a:extLst>
              <a:ext uri="{FF2B5EF4-FFF2-40B4-BE49-F238E27FC236}">
                <a16:creationId xmlns:a16="http://schemas.microsoft.com/office/drawing/2014/main" id="{1C5348F8-4798-42DE-763C-F6178B416A2C}"/>
              </a:ext>
            </a:extLst>
          </p:cNvPr>
          <p:cNvSpPr txBox="1"/>
          <p:nvPr/>
        </p:nvSpPr>
        <p:spPr>
          <a:xfrm>
            <a:off x="10780355" y="2561701"/>
            <a:ext cx="1580107" cy="861774"/>
          </a:xfrm>
          <a:prstGeom prst="rect">
            <a:avLst/>
          </a:prstGeom>
          <a:noFill/>
        </p:spPr>
        <p:txBody>
          <a:bodyPr wrap="square" rtlCol="0">
            <a:spAutoFit/>
          </a:bodyPr>
          <a:lstStyle/>
          <a:p>
            <a:pPr algn="ctr"/>
            <a:r>
              <a:rPr lang="fr-FR" sz="1400" b="1" dirty="0">
                <a:solidFill>
                  <a:srgbClr val="FF0000"/>
                </a:solidFill>
              </a:rPr>
              <a:t>Josef MENGELE</a:t>
            </a:r>
            <a:br>
              <a:rPr lang="fr-FR" sz="1400" b="1" dirty="0">
                <a:solidFill>
                  <a:srgbClr val="FF0000"/>
                </a:solidFill>
              </a:rPr>
            </a:br>
            <a:r>
              <a:rPr lang="fr-FR" sz="1200" dirty="0"/>
              <a:t>(1911-1979)</a:t>
            </a:r>
          </a:p>
          <a:p>
            <a:pPr algn="ctr"/>
            <a:r>
              <a:rPr lang="fr-FR" sz="1200" i="1" dirty="0"/>
              <a:t>Médecin nazi, </a:t>
            </a:r>
            <a:br>
              <a:rPr lang="fr-FR" sz="1200" i="1" dirty="0"/>
            </a:br>
            <a:r>
              <a:rPr lang="fr-FR" sz="1200" i="1" dirty="0"/>
              <a:t>Criminel de guerre</a:t>
            </a:r>
          </a:p>
        </p:txBody>
      </p:sp>
      <p:pic>
        <p:nvPicPr>
          <p:cNvPr id="46" name="Image 45">
            <a:extLst>
              <a:ext uri="{FF2B5EF4-FFF2-40B4-BE49-F238E27FC236}">
                <a16:creationId xmlns:a16="http://schemas.microsoft.com/office/drawing/2014/main" id="{91F6EB71-E0BF-FE6E-B0E2-A45DE09E464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376952" y="2757048"/>
            <a:ext cx="571786" cy="342491"/>
          </a:xfrm>
          <a:prstGeom prst="rect">
            <a:avLst/>
          </a:prstGeom>
        </p:spPr>
      </p:pic>
      <p:pic>
        <p:nvPicPr>
          <p:cNvPr id="47" name="Image 46">
            <a:extLst>
              <a:ext uri="{FF2B5EF4-FFF2-40B4-BE49-F238E27FC236}">
                <a16:creationId xmlns:a16="http://schemas.microsoft.com/office/drawing/2014/main" id="{D61F53D8-2F2A-881D-6F86-C42FB0A0F1F3}"/>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11570753" y="3628788"/>
            <a:ext cx="546134" cy="342491"/>
          </a:xfrm>
          <a:prstGeom prst="rect">
            <a:avLst/>
          </a:prstGeom>
        </p:spPr>
      </p:pic>
      <p:graphicFrame>
        <p:nvGraphicFramePr>
          <p:cNvPr id="48" name="Tableau 47">
            <a:extLst>
              <a:ext uri="{FF2B5EF4-FFF2-40B4-BE49-F238E27FC236}">
                <a16:creationId xmlns:a16="http://schemas.microsoft.com/office/drawing/2014/main" id="{756B3AD9-3E21-E5B8-1B3E-D3853E16C3D6}"/>
              </a:ext>
            </a:extLst>
          </p:cNvPr>
          <p:cNvGraphicFramePr>
            <a:graphicFrameLocks noGrp="1"/>
          </p:cNvGraphicFramePr>
          <p:nvPr>
            <p:extLst>
              <p:ext uri="{D42A27DB-BD31-4B8C-83A1-F6EECF244321}">
                <p14:modId xmlns:p14="http://schemas.microsoft.com/office/powerpoint/2010/main" val="2545386587"/>
              </p:ext>
            </p:extLst>
          </p:nvPr>
        </p:nvGraphicFramePr>
        <p:xfrm>
          <a:off x="4657759" y="4996692"/>
          <a:ext cx="2058503" cy="1554480"/>
        </p:xfrm>
        <a:graphic>
          <a:graphicData uri="http://schemas.openxmlformats.org/drawingml/2006/table">
            <a:tbl>
              <a:tblPr firstRow="1" bandRow="1">
                <a:tableStyleId>{5940675A-B579-460E-94D1-54222C63F5DA}</a:tableStyleId>
              </a:tblPr>
              <a:tblGrid>
                <a:gridCol w="1068786">
                  <a:extLst>
                    <a:ext uri="{9D8B030D-6E8A-4147-A177-3AD203B41FA5}">
                      <a16:colId xmlns:a16="http://schemas.microsoft.com/office/drawing/2014/main" val="3368120539"/>
                    </a:ext>
                  </a:extLst>
                </a:gridCol>
                <a:gridCol w="989717">
                  <a:extLst>
                    <a:ext uri="{9D8B030D-6E8A-4147-A177-3AD203B41FA5}">
                      <a16:colId xmlns:a16="http://schemas.microsoft.com/office/drawing/2014/main" val="3421346466"/>
                    </a:ext>
                  </a:extLst>
                </a:gridCol>
              </a:tblGrid>
              <a:tr h="0">
                <a:tc>
                  <a:txBody>
                    <a:bodyPr/>
                    <a:lstStyle/>
                    <a:p>
                      <a:r>
                        <a:rPr lang="fr-FR" sz="1100" b="1" dirty="0"/>
                        <a:t>Nb. habitants</a:t>
                      </a:r>
                    </a:p>
                  </a:txBody>
                  <a:tcPr/>
                </a:tc>
                <a:tc>
                  <a:txBody>
                    <a:bodyPr/>
                    <a:lstStyle/>
                    <a:p>
                      <a:pPr algn="r"/>
                      <a:r>
                        <a:rPr lang="fr-FR" sz="1100" b="1" dirty="0"/>
                        <a:t>245 000</a:t>
                      </a:r>
                    </a:p>
                  </a:txBody>
                  <a:tcPr/>
                </a:tc>
                <a:extLst>
                  <a:ext uri="{0D108BD9-81ED-4DB2-BD59-A6C34878D82A}">
                    <a16:rowId xmlns:a16="http://schemas.microsoft.com/office/drawing/2014/main" val="674204429"/>
                  </a:ext>
                </a:extLst>
              </a:tr>
              <a:tr h="0">
                <a:tc>
                  <a:txBody>
                    <a:bodyPr/>
                    <a:lstStyle/>
                    <a:p>
                      <a:r>
                        <a:rPr lang="fr-FR" sz="1100" dirty="0"/>
                        <a:t>Tués</a:t>
                      </a:r>
                    </a:p>
                  </a:txBody>
                  <a:tcPr/>
                </a:tc>
                <a:tc>
                  <a:txBody>
                    <a:bodyPr/>
                    <a:lstStyle/>
                    <a:p>
                      <a:pPr algn="r"/>
                      <a:r>
                        <a:rPr lang="fr-FR" sz="1100" dirty="0"/>
                        <a:t>78 150</a:t>
                      </a:r>
                    </a:p>
                  </a:txBody>
                  <a:tcPr/>
                </a:tc>
                <a:extLst>
                  <a:ext uri="{0D108BD9-81ED-4DB2-BD59-A6C34878D82A}">
                    <a16:rowId xmlns:a16="http://schemas.microsoft.com/office/drawing/2014/main" val="1217049670"/>
                  </a:ext>
                </a:extLst>
              </a:tr>
              <a:tr h="0">
                <a:tc>
                  <a:txBody>
                    <a:bodyPr/>
                    <a:lstStyle/>
                    <a:p>
                      <a:r>
                        <a:rPr lang="fr-FR" sz="1100" dirty="0"/>
                        <a:t>Disparus</a:t>
                      </a:r>
                    </a:p>
                  </a:txBody>
                  <a:tcPr/>
                </a:tc>
                <a:tc>
                  <a:txBody>
                    <a:bodyPr/>
                    <a:lstStyle/>
                    <a:p>
                      <a:pPr algn="r"/>
                      <a:r>
                        <a:rPr lang="fr-FR" sz="1100" dirty="0"/>
                        <a:t>13 982</a:t>
                      </a:r>
                    </a:p>
                  </a:txBody>
                  <a:tcPr/>
                </a:tc>
                <a:extLst>
                  <a:ext uri="{0D108BD9-81ED-4DB2-BD59-A6C34878D82A}">
                    <a16:rowId xmlns:a16="http://schemas.microsoft.com/office/drawing/2014/main" val="1636509636"/>
                  </a:ext>
                </a:extLst>
              </a:tr>
              <a:tr h="0">
                <a:tc>
                  <a:txBody>
                    <a:bodyPr/>
                    <a:lstStyle/>
                    <a:p>
                      <a:r>
                        <a:rPr lang="fr-FR" sz="1100" dirty="0"/>
                        <a:t>Blessés graves</a:t>
                      </a:r>
                    </a:p>
                  </a:txBody>
                  <a:tcPr/>
                </a:tc>
                <a:tc>
                  <a:txBody>
                    <a:bodyPr/>
                    <a:lstStyle/>
                    <a:p>
                      <a:pPr algn="r"/>
                      <a:r>
                        <a:rPr lang="fr-FR" sz="1100" dirty="0"/>
                        <a:t>9 428</a:t>
                      </a:r>
                    </a:p>
                  </a:txBody>
                  <a:tcPr/>
                </a:tc>
                <a:extLst>
                  <a:ext uri="{0D108BD9-81ED-4DB2-BD59-A6C34878D82A}">
                    <a16:rowId xmlns:a16="http://schemas.microsoft.com/office/drawing/2014/main" val="856966302"/>
                  </a:ext>
                </a:extLst>
              </a:tr>
              <a:tr h="0">
                <a:tc>
                  <a:txBody>
                    <a:bodyPr/>
                    <a:lstStyle/>
                    <a:p>
                      <a:r>
                        <a:rPr lang="fr-FR" sz="1100" dirty="0"/>
                        <a:t>Autres blessés</a:t>
                      </a:r>
                    </a:p>
                  </a:txBody>
                  <a:tcPr/>
                </a:tc>
                <a:tc>
                  <a:txBody>
                    <a:bodyPr/>
                    <a:lstStyle/>
                    <a:p>
                      <a:pPr algn="r"/>
                      <a:r>
                        <a:rPr lang="fr-FR" sz="1100" dirty="0"/>
                        <a:t>29 957</a:t>
                      </a:r>
                    </a:p>
                  </a:txBody>
                  <a:tcPr/>
                </a:tc>
                <a:extLst>
                  <a:ext uri="{0D108BD9-81ED-4DB2-BD59-A6C34878D82A}">
                    <a16:rowId xmlns:a16="http://schemas.microsoft.com/office/drawing/2014/main" val="3113994950"/>
                  </a:ext>
                </a:extLst>
              </a:tr>
              <a:tr h="0">
                <a:tc>
                  <a:txBody>
                    <a:bodyPr/>
                    <a:lstStyle/>
                    <a:p>
                      <a:r>
                        <a:rPr lang="fr-FR" sz="1100" dirty="0"/>
                        <a:t>% victimes(*)</a:t>
                      </a:r>
                    </a:p>
                  </a:txBody>
                  <a:tcPr/>
                </a:tc>
                <a:tc>
                  <a:txBody>
                    <a:bodyPr/>
                    <a:lstStyle/>
                    <a:p>
                      <a:pPr algn="r"/>
                      <a:r>
                        <a:rPr lang="fr-FR" sz="1100" b="1" dirty="0">
                          <a:solidFill>
                            <a:srgbClr val="FF0000"/>
                          </a:solidFill>
                          <a:highlight>
                            <a:srgbClr val="C0C0C0"/>
                          </a:highlight>
                        </a:rPr>
                        <a:t>53,7%</a:t>
                      </a:r>
                    </a:p>
                  </a:txBody>
                  <a:tcPr/>
                </a:tc>
                <a:extLst>
                  <a:ext uri="{0D108BD9-81ED-4DB2-BD59-A6C34878D82A}">
                    <a16:rowId xmlns:a16="http://schemas.microsoft.com/office/drawing/2014/main" val="1944070651"/>
                  </a:ext>
                </a:extLst>
              </a:tr>
            </a:tbl>
          </a:graphicData>
        </a:graphic>
      </p:graphicFrame>
      <p:sp>
        <p:nvSpPr>
          <p:cNvPr id="50" name="ZoneTexte 49">
            <a:extLst>
              <a:ext uri="{FF2B5EF4-FFF2-40B4-BE49-F238E27FC236}">
                <a16:creationId xmlns:a16="http://schemas.microsoft.com/office/drawing/2014/main" id="{6160EF6E-3717-9C11-90A2-813DF067FB3D}"/>
              </a:ext>
            </a:extLst>
          </p:cNvPr>
          <p:cNvSpPr txBox="1"/>
          <p:nvPr/>
        </p:nvSpPr>
        <p:spPr>
          <a:xfrm>
            <a:off x="4684406" y="4373211"/>
            <a:ext cx="2058503" cy="646331"/>
          </a:xfrm>
          <a:prstGeom prst="rect">
            <a:avLst/>
          </a:prstGeom>
          <a:noFill/>
        </p:spPr>
        <p:txBody>
          <a:bodyPr wrap="square">
            <a:spAutoFit/>
          </a:bodyPr>
          <a:lstStyle/>
          <a:p>
            <a:r>
              <a:rPr lang="fr-FR" sz="1300" b="1" dirty="0">
                <a:solidFill>
                  <a:srgbClr val="7030A0"/>
                </a:solidFill>
              </a:rPr>
              <a:t>Bilan du bombardement </a:t>
            </a:r>
          </a:p>
          <a:p>
            <a:r>
              <a:rPr lang="fr-FR" sz="1300" b="1" dirty="0">
                <a:solidFill>
                  <a:srgbClr val="7030A0"/>
                </a:solidFill>
              </a:rPr>
              <a:t>d’Hiroshima – 06/08/1945</a:t>
            </a:r>
          </a:p>
          <a:p>
            <a:r>
              <a:rPr lang="fr-FR" sz="1000" b="1" dirty="0">
                <a:solidFill>
                  <a:srgbClr val="7030A0"/>
                </a:solidFill>
              </a:rPr>
              <a:t>D’après </a:t>
            </a:r>
            <a:r>
              <a:rPr lang="fr-FR" sz="1000" b="1" i="1" dirty="0">
                <a:solidFill>
                  <a:srgbClr val="7030A0"/>
                </a:solidFill>
              </a:rPr>
              <a:t>Enquête américaine</a:t>
            </a:r>
            <a:r>
              <a:rPr lang="fr-FR" sz="1000" b="1" dirty="0">
                <a:solidFill>
                  <a:srgbClr val="7030A0"/>
                </a:solidFill>
              </a:rPr>
              <a:t>, 1946.</a:t>
            </a:r>
          </a:p>
        </p:txBody>
      </p:sp>
      <p:sp>
        <p:nvSpPr>
          <p:cNvPr id="52" name="ZoneTexte 51">
            <a:extLst>
              <a:ext uri="{FF2B5EF4-FFF2-40B4-BE49-F238E27FC236}">
                <a16:creationId xmlns:a16="http://schemas.microsoft.com/office/drawing/2014/main" id="{E87CB876-AB98-2479-0F3F-9FDE09986FC3}"/>
              </a:ext>
            </a:extLst>
          </p:cNvPr>
          <p:cNvSpPr txBox="1"/>
          <p:nvPr/>
        </p:nvSpPr>
        <p:spPr>
          <a:xfrm>
            <a:off x="3464167" y="6549722"/>
            <a:ext cx="3636500" cy="276999"/>
          </a:xfrm>
          <a:prstGeom prst="rect">
            <a:avLst/>
          </a:prstGeom>
          <a:noFill/>
          <a:ln w="12700">
            <a:solidFill>
              <a:schemeClr val="tx1"/>
            </a:solidFill>
          </a:ln>
        </p:spPr>
        <p:txBody>
          <a:bodyPr wrap="square">
            <a:spAutoFit/>
          </a:bodyPr>
          <a:lstStyle/>
          <a:p>
            <a:r>
              <a:rPr lang="fr-FR" sz="1100" dirty="0"/>
              <a:t>(*)</a:t>
            </a:r>
            <a:r>
              <a:rPr lang="fr-FR" sz="1200" dirty="0"/>
              <a:t> </a:t>
            </a:r>
            <a:r>
              <a:rPr lang="fr-FR" sz="1100" i="1" dirty="0"/>
              <a:t>sans tenir compte des victimes ultérieures des radiations.</a:t>
            </a:r>
          </a:p>
        </p:txBody>
      </p:sp>
    </p:spTree>
    <p:extLst>
      <p:ext uri="{BB962C8B-B14F-4D97-AF65-F5344CB8AC3E}">
        <p14:creationId xmlns:p14="http://schemas.microsoft.com/office/powerpoint/2010/main" val="33047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000"/>
                                        <p:tgtEl>
                                          <p:spTgt spid="32"/>
                                        </p:tgtEl>
                                      </p:cBhvr>
                                    </p:animEffect>
                                    <p:anim calcmode="lin" valueType="num">
                                      <p:cBhvr>
                                        <p:cTn id="57" dur="1000" fill="hold"/>
                                        <p:tgtEl>
                                          <p:spTgt spid="32"/>
                                        </p:tgtEl>
                                        <p:attrNameLst>
                                          <p:attrName>ppt_x</p:attrName>
                                        </p:attrNameLst>
                                      </p:cBhvr>
                                      <p:tavLst>
                                        <p:tav tm="0">
                                          <p:val>
                                            <p:strVal val="#ppt_x"/>
                                          </p:val>
                                        </p:tav>
                                        <p:tav tm="100000">
                                          <p:val>
                                            <p:strVal val="#ppt_x"/>
                                          </p:val>
                                        </p:tav>
                                      </p:tavLst>
                                    </p:anim>
                                    <p:anim calcmode="lin" valueType="num">
                                      <p:cBhvr>
                                        <p:cTn id="58" dur="1000" fill="hold"/>
                                        <p:tgtEl>
                                          <p:spTgt spid="3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000"/>
                                        <p:tgtEl>
                                          <p:spTgt spid="25"/>
                                        </p:tgtEl>
                                      </p:cBhvr>
                                    </p:animEffect>
                                    <p:anim calcmode="lin" valueType="num">
                                      <p:cBhvr>
                                        <p:cTn id="72" dur="1000" fill="hold"/>
                                        <p:tgtEl>
                                          <p:spTgt spid="25"/>
                                        </p:tgtEl>
                                        <p:attrNameLst>
                                          <p:attrName>ppt_x</p:attrName>
                                        </p:attrNameLst>
                                      </p:cBhvr>
                                      <p:tavLst>
                                        <p:tav tm="0">
                                          <p:val>
                                            <p:strVal val="#ppt_x"/>
                                          </p:val>
                                        </p:tav>
                                        <p:tav tm="100000">
                                          <p:val>
                                            <p:strVal val="#ppt_x"/>
                                          </p:val>
                                        </p:tav>
                                      </p:tavLst>
                                    </p:anim>
                                    <p:anim calcmode="lin" valueType="num">
                                      <p:cBhvr>
                                        <p:cTn id="7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1000"/>
                                        <p:tgtEl>
                                          <p:spTgt spid="28"/>
                                        </p:tgtEl>
                                      </p:cBhvr>
                                    </p:animEffect>
                                    <p:anim calcmode="lin" valueType="num">
                                      <p:cBhvr>
                                        <p:cTn id="79" dur="1000" fill="hold"/>
                                        <p:tgtEl>
                                          <p:spTgt spid="28"/>
                                        </p:tgtEl>
                                        <p:attrNameLst>
                                          <p:attrName>ppt_x</p:attrName>
                                        </p:attrNameLst>
                                      </p:cBhvr>
                                      <p:tavLst>
                                        <p:tav tm="0">
                                          <p:val>
                                            <p:strVal val="#ppt_x"/>
                                          </p:val>
                                        </p:tav>
                                        <p:tav tm="100000">
                                          <p:val>
                                            <p:strVal val="#ppt_x"/>
                                          </p:val>
                                        </p:tav>
                                      </p:tavLst>
                                    </p:anim>
                                    <p:anim calcmode="lin" valueType="num">
                                      <p:cBhvr>
                                        <p:cTn id="80" dur="1000" fill="hold"/>
                                        <p:tgtEl>
                                          <p:spTgt spid="28"/>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anim calcmode="lin" valueType="num">
                                      <p:cBhvr>
                                        <p:cTn id="84" dur="1000" fill="hold"/>
                                        <p:tgtEl>
                                          <p:spTgt spid="30"/>
                                        </p:tgtEl>
                                        <p:attrNameLst>
                                          <p:attrName>ppt_x</p:attrName>
                                        </p:attrNameLst>
                                      </p:cBhvr>
                                      <p:tavLst>
                                        <p:tav tm="0">
                                          <p:val>
                                            <p:strVal val="#ppt_x"/>
                                          </p:val>
                                        </p:tav>
                                        <p:tav tm="100000">
                                          <p:val>
                                            <p:strVal val="#ppt_x"/>
                                          </p:val>
                                        </p:tav>
                                      </p:tavLst>
                                    </p:anim>
                                    <p:anim calcmode="lin" valueType="num">
                                      <p:cBhvr>
                                        <p:cTn id="85" dur="1000" fill="hold"/>
                                        <p:tgtEl>
                                          <p:spTgt spid="3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1000"/>
                                        <p:tgtEl>
                                          <p:spTgt spid="27"/>
                                        </p:tgtEl>
                                      </p:cBhvr>
                                    </p:animEffect>
                                    <p:anim calcmode="lin" valueType="num">
                                      <p:cBhvr>
                                        <p:cTn id="89" dur="1000" fill="hold"/>
                                        <p:tgtEl>
                                          <p:spTgt spid="27"/>
                                        </p:tgtEl>
                                        <p:attrNameLst>
                                          <p:attrName>ppt_x</p:attrName>
                                        </p:attrNameLst>
                                      </p:cBhvr>
                                      <p:tavLst>
                                        <p:tav tm="0">
                                          <p:val>
                                            <p:strVal val="#ppt_x"/>
                                          </p:val>
                                        </p:tav>
                                        <p:tav tm="100000">
                                          <p:val>
                                            <p:strVal val="#ppt_x"/>
                                          </p:val>
                                        </p:tav>
                                      </p:tavLst>
                                    </p:anim>
                                    <p:anim calcmode="lin" valueType="num">
                                      <p:cBhvr>
                                        <p:cTn id="90" dur="1000" fill="hold"/>
                                        <p:tgtEl>
                                          <p:spTgt spid="2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anim calcmode="lin" valueType="num">
                                      <p:cBhvr>
                                        <p:cTn id="99" dur="1000" fill="hold"/>
                                        <p:tgtEl>
                                          <p:spTgt spid="52"/>
                                        </p:tgtEl>
                                        <p:attrNameLst>
                                          <p:attrName>ppt_x</p:attrName>
                                        </p:attrNameLst>
                                      </p:cBhvr>
                                      <p:tavLst>
                                        <p:tav tm="0">
                                          <p:val>
                                            <p:strVal val="#ppt_x"/>
                                          </p:val>
                                        </p:tav>
                                        <p:tav tm="100000">
                                          <p:val>
                                            <p:strVal val="#ppt_x"/>
                                          </p:val>
                                        </p:tav>
                                      </p:tavLst>
                                    </p:anim>
                                    <p:anim calcmode="lin" valueType="num">
                                      <p:cBhvr>
                                        <p:cTn id="100" dur="1000" fill="hold"/>
                                        <p:tgtEl>
                                          <p:spTgt spid="52"/>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fade">
                                      <p:cBhvr>
                                        <p:cTn id="103" dur="1000"/>
                                        <p:tgtEl>
                                          <p:spTgt spid="48"/>
                                        </p:tgtEl>
                                      </p:cBhvr>
                                    </p:animEffect>
                                    <p:anim calcmode="lin" valueType="num">
                                      <p:cBhvr>
                                        <p:cTn id="104" dur="1000" fill="hold"/>
                                        <p:tgtEl>
                                          <p:spTgt spid="48"/>
                                        </p:tgtEl>
                                        <p:attrNameLst>
                                          <p:attrName>ppt_x</p:attrName>
                                        </p:attrNameLst>
                                      </p:cBhvr>
                                      <p:tavLst>
                                        <p:tav tm="0">
                                          <p:val>
                                            <p:strVal val="#ppt_x"/>
                                          </p:val>
                                        </p:tav>
                                        <p:tav tm="100000">
                                          <p:val>
                                            <p:strVal val="#ppt_x"/>
                                          </p:val>
                                        </p:tav>
                                      </p:tavLst>
                                    </p:anim>
                                    <p:anim calcmode="lin" valueType="num">
                                      <p:cBhvr>
                                        <p:cTn id="105" dur="1000" fill="hold"/>
                                        <p:tgtEl>
                                          <p:spTgt spid="4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1000"/>
                                        <p:tgtEl>
                                          <p:spTgt spid="50"/>
                                        </p:tgtEl>
                                      </p:cBhvr>
                                    </p:animEffect>
                                    <p:anim calcmode="lin" valueType="num">
                                      <p:cBhvr>
                                        <p:cTn id="109" dur="1000" fill="hold"/>
                                        <p:tgtEl>
                                          <p:spTgt spid="50"/>
                                        </p:tgtEl>
                                        <p:attrNameLst>
                                          <p:attrName>ppt_x</p:attrName>
                                        </p:attrNameLst>
                                      </p:cBhvr>
                                      <p:tavLst>
                                        <p:tav tm="0">
                                          <p:val>
                                            <p:strVal val="#ppt_x"/>
                                          </p:val>
                                        </p:tav>
                                        <p:tav tm="100000">
                                          <p:val>
                                            <p:strVal val="#ppt_x"/>
                                          </p:val>
                                        </p:tav>
                                      </p:tavLst>
                                    </p:anim>
                                    <p:anim calcmode="lin" valueType="num">
                                      <p:cBhvr>
                                        <p:cTn id="110" dur="1000" fill="hold"/>
                                        <p:tgtEl>
                                          <p:spTgt spid="50"/>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fade">
                                      <p:cBhvr>
                                        <p:cTn id="113" dur="1000"/>
                                        <p:tgtEl>
                                          <p:spTgt spid="42"/>
                                        </p:tgtEl>
                                      </p:cBhvr>
                                    </p:animEffect>
                                    <p:anim calcmode="lin" valueType="num">
                                      <p:cBhvr>
                                        <p:cTn id="114" dur="1000" fill="hold"/>
                                        <p:tgtEl>
                                          <p:spTgt spid="42"/>
                                        </p:tgtEl>
                                        <p:attrNameLst>
                                          <p:attrName>ppt_x</p:attrName>
                                        </p:attrNameLst>
                                      </p:cBhvr>
                                      <p:tavLst>
                                        <p:tav tm="0">
                                          <p:val>
                                            <p:strVal val="#ppt_x"/>
                                          </p:val>
                                        </p:tav>
                                        <p:tav tm="100000">
                                          <p:val>
                                            <p:strVal val="#ppt_x"/>
                                          </p:val>
                                        </p:tav>
                                      </p:tavLst>
                                    </p:anim>
                                    <p:anim calcmode="lin" valueType="num">
                                      <p:cBhvr>
                                        <p:cTn id="115"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fade">
                                      <p:cBhvr>
                                        <p:cTn id="120" dur="1000"/>
                                        <p:tgtEl>
                                          <p:spTgt spid="34"/>
                                        </p:tgtEl>
                                      </p:cBhvr>
                                    </p:animEffect>
                                    <p:anim calcmode="lin" valueType="num">
                                      <p:cBhvr>
                                        <p:cTn id="121" dur="1000" fill="hold"/>
                                        <p:tgtEl>
                                          <p:spTgt spid="34"/>
                                        </p:tgtEl>
                                        <p:attrNameLst>
                                          <p:attrName>ppt_x</p:attrName>
                                        </p:attrNameLst>
                                      </p:cBhvr>
                                      <p:tavLst>
                                        <p:tav tm="0">
                                          <p:val>
                                            <p:strVal val="#ppt_x"/>
                                          </p:val>
                                        </p:tav>
                                        <p:tav tm="100000">
                                          <p:val>
                                            <p:strVal val="#ppt_x"/>
                                          </p:val>
                                        </p:tav>
                                      </p:tavLst>
                                    </p:anim>
                                    <p:anim calcmode="lin" valueType="num">
                                      <p:cBhvr>
                                        <p:cTn id="122" dur="1000" fill="hold"/>
                                        <p:tgtEl>
                                          <p:spTgt spid="34"/>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1000"/>
                                        <p:tgtEl>
                                          <p:spTgt spid="36"/>
                                        </p:tgtEl>
                                      </p:cBhvr>
                                    </p:animEffect>
                                    <p:anim calcmode="lin" valueType="num">
                                      <p:cBhvr>
                                        <p:cTn id="126" dur="1000" fill="hold"/>
                                        <p:tgtEl>
                                          <p:spTgt spid="36"/>
                                        </p:tgtEl>
                                        <p:attrNameLst>
                                          <p:attrName>ppt_x</p:attrName>
                                        </p:attrNameLst>
                                      </p:cBhvr>
                                      <p:tavLst>
                                        <p:tav tm="0">
                                          <p:val>
                                            <p:strVal val="#ppt_x"/>
                                          </p:val>
                                        </p:tav>
                                        <p:tav tm="100000">
                                          <p:val>
                                            <p:strVal val="#ppt_x"/>
                                          </p:val>
                                        </p:tav>
                                      </p:tavLst>
                                    </p:anim>
                                    <p:anim calcmode="lin" valueType="num">
                                      <p:cBhvr>
                                        <p:cTn id="127" dur="1000" fill="hold"/>
                                        <p:tgtEl>
                                          <p:spTgt spid="36"/>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40"/>
                                        </p:tgtEl>
                                        <p:attrNameLst>
                                          <p:attrName>style.visibility</p:attrName>
                                        </p:attrNameLst>
                                      </p:cBhvr>
                                      <p:to>
                                        <p:strVal val="visible"/>
                                      </p:to>
                                    </p:set>
                                    <p:animEffect transition="in" filter="fade">
                                      <p:cBhvr>
                                        <p:cTn id="130" dur="1000"/>
                                        <p:tgtEl>
                                          <p:spTgt spid="40"/>
                                        </p:tgtEl>
                                      </p:cBhvr>
                                    </p:animEffect>
                                    <p:anim calcmode="lin" valueType="num">
                                      <p:cBhvr>
                                        <p:cTn id="131" dur="1000" fill="hold"/>
                                        <p:tgtEl>
                                          <p:spTgt spid="40"/>
                                        </p:tgtEl>
                                        <p:attrNameLst>
                                          <p:attrName>ppt_x</p:attrName>
                                        </p:attrNameLst>
                                      </p:cBhvr>
                                      <p:tavLst>
                                        <p:tav tm="0">
                                          <p:val>
                                            <p:strVal val="#ppt_x"/>
                                          </p:val>
                                        </p:tav>
                                        <p:tav tm="100000">
                                          <p:val>
                                            <p:strVal val="#ppt_x"/>
                                          </p:val>
                                        </p:tav>
                                      </p:tavLst>
                                    </p:anim>
                                    <p:anim calcmode="lin" valueType="num">
                                      <p:cBhvr>
                                        <p:cTn id="132" dur="1000" fill="hold"/>
                                        <p:tgtEl>
                                          <p:spTgt spid="40"/>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1000"/>
                                        <p:tgtEl>
                                          <p:spTgt spid="47"/>
                                        </p:tgtEl>
                                      </p:cBhvr>
                                    </p:animEffect>
                                    <p:anim calcmode="lin" valueType="num">
                                      <p:cBhvr>
                                        <p:cTn id="136" dur="1000" fill="hold"/>
                                        <p:tgtEl>
                                          <p:spTgt spid="47"/>
                                        </p:tgtEl>
                                        <p:attrNameLst>
                                          <p:attrName>ppt_x</p:attrName>
                                        </p:attrNameLst>
                                      </p:cBhvr>
                                      <p:tavLst>
                                        <p:tav tm="0">
                                          <p:val>
                                            <p:strVal val="#ppt_x"/>
                                          </p:val>
                                        </p:tav>
                                        <p:tav tm="100000">
                                          <p:val>
                                            <p:strVal val="#ppt_x"/>
                                          </p:val>
                                        </p:tav>
                                      </p:tavLst>
                                    </p:anim>
                                    <p:anim calcmode="lin" valueType="num">
                                      <p:cBhvr>
                                        <p:cTn id="137" dur="1000" fill="hold"/>
                                        <p:tgtEl>
                                          <p:spTgt spid="47"/>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41"/>
                                        </p:tgtEl>
                                        <p:attrNameLst>
                                          <p:attrName>style.visibility</p:attrName>
                                        </p:attrNameLst>
                                      </p:cBhvr>
                                      <p:to>
                                        <p:strVal val="visible"/>
                                      </p:to>
                                    </p:set>
                                    <p:animEffect transition="in" filter="fade">
                                      <p:cBhvr>
                                        <p:cTn id="140" dur="1000"/>
                                        <p:tgtEl>
                                          <p:spTgt spid="41"/>
                                        </p:tgtEl>
                                      </p:cBhvr>
                                    </p:animEffect>
                                    <p:anim calcmode="lin" valueType="num">
                                      <p:cBhvr>
                                        <p:cTn id="141" dur="1000" fill="hold"/>
                                        <p:tgtEl>
                                          <p:spTgt spid="41"/>
                                        </p:tgtEl>
                                        <p:attrNameLst>
                                          <p:attrName>ppt_x</p:attrName>
                                        </p:attrNameLst>
                                      </p:cBhvr>
                                      <p:tavLst>
                                        <p:tav tm="0">
                                          <p:val>
                                            <p:strVal val="#ppt_x"/>
                                          </p:val>
                                        </p:tav>
                                        <p:tav tm="100000">
                                          <p:val>
                                            <p:strVal val="#ppt_x"/>
                                          </p:val>
                                        </p:tav>
                                      </p:tavLst>
                                    </p:anim>
                                    <p:anim calcmode="lin" valueType="num">
                                      <p:cBhvr>
                                        <p:cTn id="142" dur="1000" fill="hold"/>
                                        <p:tgtEl>
                                          <p:spTgt spid="41"/>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0"/>
                                  </p:stCondLst>
                                  <p:childTnLst>
                                    <p:set>
                                      <p:cBhvr>
                                        <p:cTn id="144" dur="1" fill="hold">
                                          <p:stCondLst>
                                            <p:cond delay="0"/>
                                          </p:stCondLst>
                                        </p:cTn>
                                        <p:tgtEl>
                                          <p:spTgt spid="44"/>
                                        </p:tgtEl>
                                        <p:attrNameLst>
                                          <p:attrName>style.visibility</p:attrName>
                                        </p:attrNameLst>
                                      </p:cBhvr>
                                      <p:to>
                                        <p:strVal val="visible"/>
                                      </p:to>
                                    </p:set>
                                    <p:animEffect transition="in" filter="fade">
                                      <p:cBhvr>
                                        <p:cTn id="145" dur="1000"/>
                                        <p:tgtEl>
                                          <p:spTgt spid="44"/>
                                        </p:tgtEl>
                                      </p:cBhvr>
                                    </p:animEffect>
                                    <p:anim calcmode="lin" valueType="num">
                                      <p:cBhvr>
                                        <p:cTn id="146" dur="1000" fill="hold"/>
                                        <p:tgtEl>
                                          <p:spTgt spid="44"/>
                                        </p:tgtEl>
                                        <p:attrNameLst>
                                          <p:attrName>ppt_x</p:attrName>
                                        </p:attrNameLst>
                                      </p:cBhvr>
                                      <p:tavLst>
                                        <p:tav tm="0">
                                          <p:val>
                                            <p:strVal val="#ppt_x"/>
                                          </p:val>
                                        </p:tav>
                                        <p:tav tm="100000">
                                          <p:val>
                                            <p:strVal val="#ppt_x"/>
                                          </p:val>
                                        </p:tav>
                                      </p:tavLst>
                                    </p:anim>
                                    <p:anim calcmode="lin" valueType="num">
                                      <p:cBhvr>
                                        <p:cTn id="147" dur="1000" fill="hold"/>
                                        <p:tgtEl>
                                          <p:spTgt spid="44"/>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0"/>
                                  </p:stCondLst>
                                  <p:childTnLst>
                                    <p:set>
                                      <p:cBhvr>
                                        <p:cTn id="149" dur="1" fill="hold">
                                          <p:stCondLst>
                                            <p:cond delay="0"/>
                                          </p:stCondLst>
                                        </p:cTn>
                                        <p:tgtEl>
                                          <p:spTgt spid="46"/>
                                        </p:tgtEl>
                                        <p:attrNameLst>
                                          <p:attrName>style.visibility</p:attrName>
                                        </p:attrNameLst>
                                      </p:cBhvr>
                                      <p:to>
                                        <p:strVal val="visible"/>
                                      </p:to>
                                    </p:set>
                                    <p:animEffect transition="in" filter="fade">
                                      <p:cBhvr>
                                        <p:cTn id="150" dur="1000"/>
                                        <p:tgtEl>
                                          <p:spTgt spid="46"/>
                                        </p:tgtEl>
                                      </p:cBhvr>
                                    </p:animEffect>
                                    <p:anim calcmode="lin" valueType="num">
                                      <p:cBhvr>
                                        <p:cTn id="151" dur="1000" fill="hold"/>
                                        <p:tgtEl>
                                          <p:spTgt spid="46"/>
                                        </p:tgtEl>
                                        <p:attrNameLst>
                                          <p:attrName>ppt_x</p:attrName>
                                        </p:attrNameLst>
                                      </p:cBhvr>
                                      <p:tavLst>
                                        <p:tav tm="0">
                                          <p:val>
                                            <p:strVal val="#ppt_x"/>
                                          </p:val>
                                        </p:tav>
                                        <p:tav tm="100000">
                                          <p:val>
                                            <p:strVal val="#ppt_x"/>
                                          </p:val>
                                        </p:tav>
                                      </p:tavLst>
                                    </p:anim>
                                    <p:anim calcmode="lin" valueType="num">
                                      <p:cBhvr>
                                        <p:cTn id="152" dur="1000" fill="hold"/>
                                        <p:tgtEl>
                                          <p:spTgt spid="46"/>
                                        </p:tgtEl>
                                        <p:attrNameLst>
                                          <p:attrName>ppt_y</p:attrName>
                                        </p:attrNameLst>
                                      </p:cBhvr>
                                      <p:tavLst>
                                        <p:tav tm="0">
                                          <p:val>
                                            <p:strVal val="#ppt_y+.1"/>
                                          </p:val>
                                        </p:tav>
                                        <p:tav tm="100000">
                                          <p:val>
                                            <p:strVal val="#ppt_y"/>
                                          </p:val>
                                        </p:tav>
                                      </p:tavLst>
                                    </p:anim>
                                  </p:childTnLst>
                                </p:cTn>
                              </p:par>
                              <p:par>
                                <p:cTn id="153" presetID="42" presetClass="entr" presetSubtype="0" fill="hold" grpId="0" nodeType="withEffect">
                                  <p:stCondLst>
                                    <p:cond delay="0"/>
                                  </p:stCondLst>
                                  <p:childTnLst>
                                    <p:set>
                                      <p:cBhvr>
                                        <p:cTn id="154" dur="1" fill="hold">
                                          <p:stCondLst>
                                            <p:cond delay="0"/>
                                          </p:stCondLst>
                                        </p:cTn>
                                        <p:tgtEl>
                                          <p:spTgt spid="45"/>
                                        </p:tgtEl>
                                        <p:attrNameLst>
                                          <p:attrName>style.visibility</p:attrName>
                                        </p:attrNameLst>
                                      </p:cBhvr>
                                      <p:to>
                                        <p:strVal val="visible"/>
                                      </p:to>
                                    </p:set>
                                    <p:animEffect transition="in" filter="fade">
                                      <p:cBhvr>
                                        <p:cTn id="155" dur="1000"/>
                                        <p:tgtEl>
                                          <p:spTgt spid="45"/>
                                        </p:tgtEl>
                                      </p:cBhvr>
                                    </p:animEffect>
                                    <p:anim calcmode="lin" valueType="num">
                                      <p:cBhvr>
                                        <p:cTn id="156" dur="1000" fill="hold"/>
                                        <p:tgtEl>
                                          <p:spTgt spid="45"/>
                                        </p:tgtEl>
                                        <p:attrNameLst>
                                          <p:attrName>ppt_x</p:attrName>
                                        </p:attrNameLst>
                                      </p:cBhvr>
                                      <p:tavLst>
                                        <p:tav tm="0">
                                          <p:val>
                                            <p:strVal val="#ppt_x"/>
                                          </p:val>
                                        </p:tav>
                                        <p:tav tm="100000">
                                          <p:val>
                                            <p:strVal val="#ppt_x"/>
                                          </p:val>
                                        </p:tav>
                                      </p:tavLst>
                                    </p:anim>
                                    <p:anim calcmode="lin" valueType="num">
                                      <p:cBhvr>
                                        <p:cTn id="15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9" grpId="0"/>
      <p:bldP spid="20" grpId="0"/>
      <p:bldP spid="23" grpId="0"/>
      <p:bldP spid="28" grpId="0"/>
      <p:bldP spid="29" grpId="0"/>
      <p:bldP spid="33" grpId="0"/>
      <p:bldP spid="34" grpId="0"/>
      <p:bldP spid="41" grpId="0"/>
      <p:bldP spid="45" grpId="0"/>
      <p:bldP spid="50" grpId="0"/>
      <p:bldP spid="5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C1D4B-C248-1266-117B-24780BD91088}"/>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A37FB860-814D-1F14-4EDB-33E79267DB67}"/>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Des mondes en guerre</a:t>
            </a:r>
            <a:endParaRPr lang="fr-FR" b="1" dirty="0">
              <a:latin typeface="Calibri" panose="020F0502020204030204" pitchFamily="34" charset="0"/>
              <a:cs typeface="Calibri" panose="020F0502020204030204" pitchFamily="34" charset="0"/>
            </a:endParaRPr>
          </a:p>
        </p:txBody>
      </p:sp>
      <p:pic>
        <p:nvPicPr>
          <p:cNvPr id="5" name="Image 4">
            <a:hlinkClick r:id="rId2" action="ppaction://hlinksldjump"/>
            <a:extLst>
              <a:ext uri="{FF2B5EF4-FFF2-40B4-BE49-F238E27FC236}">
                <a16:creationId xmlns:a16="http://schemas.microsoft.com/office/drawing/2014/main" id="{242ABDB5-371B-89A2-B0A6-0B132A7A14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6" name="ZoneTexte 5">
            <a:extLst>
              <a:ext uri="{FF2B5EF4-FFF2-40B4-BE49-F238E27FC236}">
                <a16:creationId xmlns:a16="http://schemas.microsoft.com/office/drawing/2014/main" id="{6BE9745E-FB05-F91D-A693-84FC8EDF1478}"/>
              </a:ext>
            </a:extLst>
          </p:cNvPr>
          <p:cNvSpPr txBox="1"/>
          <p:nvPr/>
        </p:nvSpPr>
        <p:spPr>
          <a:xfrm>
            <a:off x="198408" y="503612"/>
            <a:ext cx="7978640" cy="369332"/>
          </a:xfrm>
          <a:prstGeom prst="rect">
            <a:avLst/>
          </a:prstGeom>
          <a:noFill/>
        </p:spPr>
        <p:txBody>
          <a:bodyPr wrap="square">
            <a:spAutoFit/>
          </a:bodyPr>
          <a:lstStyle/>
          <a:p>
            <a:pPr rtl="0">
              <a:lnSpc>
                <a:spcPct val="100000"/>
              </a:lnSpc>
            </a:pPr>
            <a:r>
              <a:rPr lang="fr-FR" b="1" cap="small" dirty="0">
                <a:solidFill>
                  <a:srgbClr val="FF0000"/>
                </a:solidFill>
                <a:effectLst/>
                <a:highlight>
                  <a:srgbClr val="FFFF00"/>
                </a:highlight>
                <a:latin typeface="Calibri, sans-serif"/>
              </a:rPr>
              <a:t>TP Groupe</a:t>
            </a:r>
            <a:r>
              <a:rPr lang="fr-FR" b="1" cap="small" dirty="0">
                <a:solidFill>
                  <a:srgbClr val="FF0000"/>
                </a:solidFill>
                <a:effectLst/>
                <a:latin typeface="Calibri, sans-serif"/>
              </a:rPr>
              <a:t> - Armement et innovation</a:t>
            </a:r>
            <a:r>
              <a:rPr lang="fr-FR" b="1" dirty="0">
                <a:solidFill>
                  <a:srgbClr val="FF0000"/>
                </a:solidFill>
              </a:rPr>
              <a:t> </a:t>
            </a:r>
            <a:r>
              <a:rPr lang="fr-FR" sz="1600" cap="small" dirty="0">
                <a:solidFill>
                  <a:srgbClr val="000000"/>
                </a:solidFill>
                <a:effectLst/>
                <a:latin typeface="Calibri, sans-serif"/>
              </a:rPr>
              <a:t>autour des deux guerres mondiales </a:t>
            </a:r>
            <a:r>
              <a:rPr lang="fr-FR" sz="1600" b="1" dirty="0">
                <a:solidFill>
                  <a:srgbClr val="000000"/>
                </a:solidFill>
                <a:effectLst/>
                <a:latin typeface="Calibri, sans-serif"/>
              </a:rPr>
              <a:t>(suite et fin)</a:t>
            </a:r>
            <a:endParaRPr lang="fr-FR" sz="1600" b="1" dirty="0">
              <a:solidFill>
                <a:srgbClr val="000000"/>
              </a:solidFill>
              <a:effectLst/>
            </a:endParaRPr>
          </a:p>
        </p:txBody>
      </p:sp>
      <p:sp>
        <p:nvSpPr>
          <p:cNvPr id="13" name="ZoneTexte 12">
            <a:extLst>
              <a:ext uri="{FF2B5EF4-FFF2-40B4-BE49-F238E27FC236}">
                <a16:creationId xmlns:a16="http://schemas.microsoft.com/office/drawing/2014/main" id="{AF51FDF2-BE53-DD57-57B9-4D9BA79111BD}"/>
              </a:ext>
            </a:extLst>
          </p:cNvPr>
          <p:cNvSpPr txBox="1"/>
          <p:nvPr/>
        </p:nvSpPr>
        <p:spPr>
          <a:xfrm>
            <a:off x="3319980" y="882220"/>
            <a:ext cx="56348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4 &amp; 5 </a:t>
            </a:r>
            <a:r>
              <a:rPr lang="fr-FR" sz="1600" dirty="0">
                <a:solidFill>
                  <a:srgbClr val="0070C0"/>
                </a:solidFill>
                <a:latin typeface="Calibri" panose="020F0502020204030204" pitchFamily="34" charset="0"/>
                <a:cs typeface="Calibri" panose="020F0502020204030204" pitchFamily="34" charset="0"/>
              </a:rPr>
              <a:t>Comment pourrait-on effectuer le bilan des deux guerres mondiales  ?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8AAE0AEE-A6AB-197F-A283-A27541B37AAC}"/>
              </a:ext>
            </a:extLst>
          </p:cNvPr>
          <p:cNvSpPr txBox="1"/>
          <p:nvPr/>
        </p:nvSpPr>
        <p:spPr>
          <a:xfrm>
            <a:off x="277090" y="4126853"/>
            <a:ext cx="9180945" cy="646331"/>
          </a:xfrm>
          <a:prstGeom prst="rect">
            <a:avLst/>
          </a:prstGeom>
          <a:noFill/>
        </p:spPr>
        <p:txBody>
          <a:bodyPr wrap="square">
            <a:spAutoFit/>
          </a:bodyPr>
          <a:lstStyle/>
          <a:p>
            <a:pPr algn="ctr"/>
            <a:r>
              <a:rPr lang="fr-FR" sz="1800" b="1" dirty="0">
                <a:solidFill>
                  <a:srgbClr val="FF0000"/>
                </a:solidFill>
              </a:rPr>
              <a:t>Réponse à la Problématique de la séance 1 : </a:t>
            </a:r>
          </a:p>
          <a:p>
            <a:pPr algn="ctr"/>
            <a:r>
              <a:rPr lang="fr-FR" sz="1800" i="1" dirty="0">
                <a:solidFill>
                  <a:schemeClr val="accent4">
                    <a:lumMod val="50000"/>
                  </a:schemeClr>
                </a:solidFill>
              </a:rPr>
              <a:t>Comment les conflits européens ont-ils plongé le monde dans des guerres mondiales et totales ? </a:t>
            </a:r>
          </a:p>
        </p:txBody>
      </p:sp>
      <p:sp>
        <p:nvSpPr>
          <p:cNvPr id="7" name="ZoneTexte 6">
            <a:extLst>
              <a:ext uri="{FF2B5EF4-FFF2-40B4-BE49-F238E27FC236}">
                <a16:creationId xmlns:a16="http://schemas.microsoft.com/office/drawing/2014/main" id="{8F225F92-CC8C-CAE1-80CD-A776829D61B9}"/>
              </a:ext>
            </a:extLst>
          </p:cNvPr>
          <p:cNvSpPr txBox="1"/>
          <p:nvPr/>
        </p:nvSpPr>
        <p:spPr>
          <a:xfrm>
            <a:off x="198407" y="993052"/>
            <a:ext cx="2665079" cy="2569934"/>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Antisémitisme,</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Belligérants,</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Civil(s),</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Empire(s) colonial(aux),</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Europe</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Génocide(s),</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Guerre(s) mondiale(s),</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Guerre(s) totale(s),</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Militaire(s),</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Puissances extra-européennes,</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Propagande.</a:t>
            </a:r>
          </a:p>
        </p:txBody>
      </p:sp>
      <p:sp>
        <p:nvSpPr>
          <p:cNvPr id="9" name="ZoneTexte 8">
            <a:extLst>
              <a:ext uri="{FF2B5EF4-FFF2-40B4-BE49-F238E27FC236}">
                <a16:creationId xmlns:a16="http://schemas.microsoft.com/office/drawing/2014/main" id="{DAF05FA5-F1F3-534D-B5BF-99D4604ACDB5}"/>
              </a:ext>
            </a:extLst>
          </p:cNvPr>
          <p:cNvSpPr txBox="1"/>
          <p:nvPr/>
        </p:nvSpPr>
        <p:spPr>
          <a:xfrm>
            <a:off x="198408" y="4972622"/>
            <a:ext cx="11825792" cy="1815882"/>
          </a:xfrm>
          <a:prstGeom prst="rect">
            <a:avLst/>
          </a:prstGeom>
          <a:noFill/>
        </p:spPr>
        <p:txBody>
          <a:bodyPr wrap="square">
            <a:spAutoFit/>
          </a:bodyPr>
          <a:lstStyle/>
          <a:p>
            <a:r>
              <a:rPr lang="fr-FR" sz="1400" dirty="0"/>
              <a:t>Les deux conflits de 1914-1918 et 1939-1945 sont nés en                 . Ils sont devenus des                                         , les                                           (</a:t>
            </a:r>
            <a:r>
              <a:rPr lang="fr-FR" sz="1400" i="1" dirty="0"/>
              <a:t>Royaume-Uni et France, notamment</a:t>
            </a:r>
            <a:r>
              <a:rPr lang="fr-FR" sz="1400" dirty="0"/>
              <a:t>) envoyant les populations coloniales sur les champs de bataille. Mais aussi avec l’entrée en guerre de                                                                   :</a:t>
            </a:r>
            <a:br>
              <a:rPr lang="fr-FR" sz="1400" dirty="0"/>
            </a:br>
            <a:r>
              <a:rPr lang="fr-FR" sz="1400" dirty="0"/>
              <a:t>les </a:t>
            </a:r>
            <a:r>
              <a:rPr lang="fr-FR" sz="1400" b="1" dirty="0"/>
              <a:t>États-Unis</a:t>
            </a:r>
            <a:r>
              <a:rPr lang="fr-FR" sz="1400" dirty="0"/>
              <a:t> (en 1917 et 1941) et le </a:t>
            </a:r>
            <a:r>
              <a:rPr lang="fr-FR" sz="1400" b="1" dirty="0"/>
              <a:t>Japon</a:t>
            </a:r>
            <a:r>
              <a:rPr lang="fr-FR" sz="1400" dirty="0"/>
              <a:t> (1941).</a:t>
            </a:r>
          </a:p>
          <a:p>
            <a:r>
              <a:rPr lang="fr-FR" sz="1400" dirty="0"/>
              <a:t>Les guerres mondiales deviennent aussi des                                   : elles mobilisent toutes les ressources disponibles, sa population, son économie. Pour frapper l’ennemi, les                           (pays qui se font la guerre)  ciblent des objectifs                      et            , en employant </a:t>
            </a:r>
            <a:r>
              <a:rPr lang="fr-FR" sz="1400" b="1" dirty="0"/>
              <a:t>toutes sortes d’armes</a:t>
            </a:r>
            <a:r>
              <a:rPr lang="fr-FR" sz="1400" dirty="0"/>
              <a:t>, contrôlent les opinions publiques avec la                           .</a:t>
            </a:r>
          </a:p>
          <a:p>
            <a:r>
              <a:rPr lang="fr-FR" sz="1400" dirty="0"/>
              <a:t>Les guerres mondiales ont coûté très cher, en argent comme en vies humaines. Elles ont confiné à l’horreur, comme dans les tranchées pendant la guerre de position (de 1915 à 1917) ou dans des                       , liés notamment à l’                               .</a:t>
            </a:r>
          </a:p>
        </p:txBody>
      </p:sp>
      <p:sp>
        <p:nvSpPr>
          <p:cNvPr id="11" name="ZoneTexte 10">
            <a:extLst>
              <a:ext uri="{FF2B5EF4-FFF2-40B4-BE49-F238E27FC236}">
                <a16:creationId xmlns:a16="http://schemas.microsoft.com/office/drawing/2014/main" id="{FCAF031B-FA63-17D2-FC9F-E2D5ABF0A59F}"/>
              </a:ext>
            </a:extLst>
          </p:cNvPr>
          <p:cNvSpPr txBox="1"/>
          <p:nvPr/>
        </p:nvSpPr>
        <p:spPr>
          <a:xfrm>
            <a:off x="4359563" y="4941489"/>
            <a:ext cx="812801"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Europe</a:t>
            </a:r>
            <a:endParaRPr lang="fr-FR" sz="1600" dirty="0">
              <a:solidFill>
                <a:srgbClr val="0070C0"/>
              </a:solidFill>
            </a:endParaRPr>
          </a:p>
        </p:txBody>
      </p:sp>
      <p:sp>
        <p:nvSpPr>
          <p:cNvPr id="12" name="ZoneTexte 11">
            <a:extLst>
              <a:ext uri="{FF2B5EF4-FFF2-40B4-BE49-F238E27FC236}">
                <a16:creationId xmlns:a16="http://schemas.microsoft.com/office/drawing/2014/main" id="{FBAAD3BA-EB8A-0C3C-EF61-A54D6864C6B2}"/>
              </a:ext>
            </a:extLst>
          </p:cNvPr>
          <p:cNvSpPr txBox="1"/>
          <p:nvPr/>
        </p:nvSpPr>
        <p:spPr>
          <a:xfrm>
            <a:off x="6567057" y="4938889"/>
            <a:ext cx="1773382"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guerres mondiales</a:t>
            </a:r>
            <a:endParaRPr lang="fr-FR" sz="1600" dirty="0">
              <a:solidFill>
                <a:srgbClr val="FF0000"/>
              </a:solidFill>
            </a:endParaRPr>
          </a:p>
        </p:txBody>
      </p:sp>
      <p:sp>
        <p:nvSpPr>
          <p:cNvPr id="15" name="ZoneTexte 14">
            <a:extLst>
              <a:ext uri="{FF2B5EF4-FFF2-40B4-BE49-F238E27FC236}">
                <a16:creationId xmlns:a16="http://schemas.microsoft.com/office/drawing/2014/main" id="{08805926-2B58-6750-B186-BEE6B335208A}"/>
              </a:ext>
            </a:extLst>
          </p:cNvPr>
          <p:cNvSpPr txBox="1"/>
          <p:nvPr/>
        </p:nvSpPr>
        <p:spPr>
          <a:xfrm>
            <a:off x="8511890" y="4944914"/>
            <a:ext cx="1773382"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empires coloniaux</a:t>
            </a:r>
            <a:endParaRPr lang="fr-FR" sz="1600" dirty="0">
              <a:solidFill>
                <a:srgbClr val="FF0000"/>
              </a:solidFill>
            </a:endParaRPr>
          </a:p>
        </p:txBody>
      </p:sp>
      <p:grpSp>
        <p:nvGrpSpPr>
          <p:cNvPr id="23" name="Groupe 22">
            <a:extLst>
              <a:ext uri="{FF2B5EF4-FFF2-40B4-BE49-F238E27FC236}">
                <a16:creationId xmlns:a16="http://schemas.microsoft.com/office/drawing/2014/main" id="{4B9EC82A-AE48-A0EF-3122-9C16C0AE2E21}"/>
              </a:ext>
            </a:extLst>
          </p:cNvPr>
          <p:cNvGrpSpPr/>
          <p:nvPr/>
        </p:nvGrpSpPr>
        <p:grpSpPr>
          <a:xfrm>
            <a:off x="9593824" y="4164490"/>
            <a:ext cx="2321086" cy="648749"/>
            <a:chOff x="9661238" y="3997877"/>
            <a:chExt cx="2321086" cy="648749"/>
          </a:xfrm>
        </p:grpSpPr>
        <p:pic>
          <p:nvPicPr>
            <p:cNvPr id="17" name="Image 16">
              <a:extLst>
                <a:ext uri="{FF2B5EF4-FFF2-40B4-BE49-F238E27FC236}">
                  <a16:creationId xmlns:a16="http://schemas.microsoft.com/office/drawing/2014/main" id="{21BCFD77-D7D8-AB94-8E3C-F9615F3543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1238" y="3997877"/>
              <a:ext cx="641410" cy="646331"/>
            </a:xfrm>
            <a:prstGeom prst="rect">
              <a:avLst/>
            </a:prstGeom>
          </p:spPr>
        </p:pic>
        <p:sp>
          <p:nvSpPr>
            <p:cNvPr id="20" name="Rectangle 19">
              <a:extLst>
                <a:ext uri="{FF2B5EF4-FFF2-40B4-BE49-F238E27FC236}">
                  <a16:creationId xmlns:a16="http://schemas.microsoft.com/office/drawing/2014/main" id="{BFF6C2AA-AED8-63FE-4919-1E1312935E5C}"/>
                </a:ext>
              </a:extLst>
            </p:cNvPr>
            <p:cNvSpPr/>
            <p:nvPr/>
          </p:nvSpPr>
          <p:spPr>
            <a:xfrm>
              <a:off x="9981943" y="4000295"/>
              <a:ext cx="2000381" cy="646331"/>
            </a:xfrm>
            <a:prstGeom prst="rect">
              <a:avLst/>
            </a:prstGeom>
            <a:noFill/>
          </p:spPr>
          <p:txBody>
            <a:bodyPr wrap="square" lIns="91440" tIns="45720" rIns="91440" bIns="45720">
              <a:spAutoFit/>
            </a:bodyPr>
            <a:lstStyle/>
            <a:p>
              <a:pPr algn="ctr"/>
              <a:r>
                <a:rPr lang="fr-FR" b="1" dirty="0">
                  <a:ln w="9525">
                    <a:solidFill>
                      <a:schemeClr val="tx1"/>
                    </a:solidFill>
                    <a:prstDash val="solid"/>
                  </a:ln>
                  <a:solidFill>
                    <a:srgbClr val="FF33CC"/>
                  </a:solidFill>
                  <a:effectLst>
                    <a:outerShdw blurRad="12700" dist="38100" dir="2700000" algn="tl" rotWithShape="0">
                      <a:schemeClr val="accent5">
                        <a:lumMod val="60000"/>
                        <a:lumOff val="40000"/>
                      </a:schemeClr>
                    </a:outerShdw>
                  </a:effectLst>
                </a:rPr>
                <a:t>S</a:t>
              </a:r>
              <a:r>
                <a:rPr lang="fr-FR" b="1" cap="none" spc="0" dirty="0">
                  <a:ln w="9525">
                    <a:solidFill>
                      <a:schemeClr val="tx1"/>
                    </a:solidFill>
                    <a:prstDash val="solid"/>
                  </a:ln>
                  <a:solidFill>
                    <a:srgbClr val="FF33CC"/>
                  </a:solidFill>
                  <a:effectLst>
                    <a:outerShdw blurRad="12700" dist="38100" dir="2700000" algn="tl" rotWithShape="0">
                      <a:schemeClr val="accent5">
                        <a:lumMod val="60000"/>
                        <a:lumOff val="40000"/>
                      </a:schemeClr>
                    </a:outerShdw>
                  </a:effectLst>
                </a:rPr>
                <a:t>ynthèse des élèves !</a:t>
              </a:r>
            </a:p>
          </p:txBody>
        </p:sp>
      </p:grpSp>
      <p:pic>
        <p:nvPicPr>
          <p:cNvPr id="22" name="Image 21">
            <a:extLst>
              <a:ext uri="{FF2B5EF4-FFF2-40B4-BE49-F238E27FC236}">
                <a16:creationId xmlns:a16="http://schemas.microsoft.com/office/drawing/2014/main" id="{036AAD8C-01E9-7332-0D47-146AD8685F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39" y="1689926"/>
            <a:ext cx="152152" cy="152152"/>
          </a:xfrm>
          <a:prstGeom prst="rect">
            <a:avLst/>
          </a:prstGeom>
        </p:spPr>
      </p:pic>
      <p:pic>
        <p:nvPicPr>
          <p:cNvPr id="24" name="Image 23">
            <a:extLst>
              <a:ext uri="{FF2B5EF4-FFF2-40B4-BE49-F238E27FC236}">
                <a16:creationId xmlns:a16="http://schemas.microsoft.com/office/drawing/2014/main" id="{E52D9462-9976-D270-A1E1-C1A9FD47D8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957" y="2089727"/>
            <a:ext cx="152152" cy="152152"/>
          </a:xfrm>
          <a:prstGeom prst="rect">
            <a:avLst/>
          </a:prstGeom>
        </p:spPr>
      </p:pic>
      <p:pic>
        <p:nvPicPr>
          <p:cNvPr id="25" name="Image 24">
            <a:extLst>
              <a:ext uri="{FF2B5EF4-FFF2-40B4-BE49-F238E27FC236}">
                <a16:creationId xmlns:a16="http://schemas.microsoft.com/office/drawing/2014/main" id="{9B4524AE-9DFF-D31D-D3E0-686E9378A5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311" y="2287836"/>
            <a:ext cx="152152" cy="152152"/>
          </a:xfrm>
          <a:prstGeom prst="rect">
            <a:avLst/>
          </a:prstGeom>
        </p:spPr>
      </p:pic>
      <p:pic>
        <p:nvPicPr>
          <p:cNvPr id="26" name="Image 25">
            <a:extLst>
              <a:ext uri="{FF2B5EF4-FFF2-40B4-BE49-F238E27FC236}">
                <a16:creationId xmlns:a16="http://schemas.microsoft.com/office/drawing/2014/main" id="{95563E2E-D73B-B100-2A87-C6EACAE7F9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063" y="1501686"/>
            <a:ext cx="152152" cy="152152"/>
          </a:xfrm>
          <a:prstGeom prst="rect">
            <a:avLst/>
          </a:prstGeom>
        </p:spPr>
      </p:pic>
      <p:pic>
        <p:nvPicPr>
          <p:cNvPr id="27" name="Image 26">
            <a:extLst>
              <a:ext uri="{FF2B5EF4-FFF2-40B4-BE49-F238E27FC236}">
                <a16:creationId xmlns:a16="http://schemas.microsoft.com/office/drawing/2014/main" id="{F3518B41-4801-234F-5AE5-44A5434009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957" y="1293630"/>
            <a:ext cx="152152" cy="152152"/>
          </a:xfrm>
          <a:prstGeom prst="rect">
            <a:avLst/>
          </a:prstGeom>
        </p:spPr>
      </p:pic>
      <p:sp>
        <p:nvSpPr>
          <p:cNvPr id="28" name="ZoneTexte 27">
            <a:extLst>
              <a:ext uri="{FF2B5EF4-FFF2-40B4-BE49-F238E27FC236}">
                <a16:creationId xmlns:a16="http://schemas.microsoft.com/office/drawing/2014/main" id="{0F665BF7-3244-E000-8B1C-CF871442BF7D}"/>
              </a:ext>
            </a:extLst>
          </p:cNvPr>
          <p:cNvSpPr txBox="1"/>
          <p:nvPr/>
        </p:nvSpPr>
        <p:spPr>
          <a:xfrm>
            <a:off x="3432683" y="5575856"/>
            <a:ext cx="1510089"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guerres totales</a:t>
            </a:r>
            <a:endParaRPr lang="fr-FR" sz="1600" dirty="0">
              <a:solidFill>
                <a:srgbClr val="FF0000"/>
              </a:solidFill>
            </a:endParaRPr>
          </a:p>
        </p:txBody>
      </p:sp>
      <p:sp>
        <p:nvSpPr>
          <p:cNvPr id="29" name="Rectangle 28">
            <a:extLst>
              <a:ext uri="{FF2B5EF4-FFF2-40B4-BE49-F238E27FC236}">
                <a16:creationId xmlns:a16="http://schemas.microsoft.com/office/drawing/2014/main" id="{C3AA836C-89C0-015A-B494-17A0C2268516}"/>
              </a:ext>
            </a:extLst>
          </p:cNvPr>
          <p:cNvSpPr/>
          <p:nvPr/>
        </p:nvSpPr>
        <p:spPr>
          <a:xfrm>
            <a:off x="213980" y="4646394"/>
            <a:ext cx="1420855" cy="369332"/>
          </a:xfrm>
          <a:prstGeom prst="rect">
            <a:avLst/>
          </a:prstGeom>
          <a:noFill/>
        </p:spPr>
        <p:txBody>
          <a:bodyPr wrap="square" lIns="91440" tIns="45720" rIns="91440" bIns="45720">
            <a:spAutoFit/>
          </a:bodyPr>
          <a:lstStyle/>
          <a:p>
            <a:r>
              <a:rPr lang="fr-FR" b="1" dirty="0">
                <a:ln w="9525">
                  <a:solidFill>
                    <a:schemeClr val="tx1"/>
                  </a:solidFill>
                  <a:prstDash val="solid"/>
                </a:ln>
                <a:solidFill>
                  <a:srgbClr val="7030A0"/>
                </a:solidFill>
                <a:effectLst>
                  <a:outerShdw blurRad="12700" dist="38100" dir="2700000" algn="tl" rotWithShape="0">
                    <a:schemeClr val="accent5">
                      <a:lumMod val="60000"/>
                      <a:lumOff val="40000"/>
                    </a:schemeClr>
                  </a:outerShdw>
                </a:effectLst>
              </a:rPr>
              <a:t>Trace écrite :</a:t>
            </a:r>
            <a:endParaRPr lang="fr-FR" b="1" cap="none" spc="0" dirty="0">
              <a:ln w="9525">
                <a:solidFill>
                  <a:schemeClr val="tx1"/>
                </a:solidFill>
                <a:prstDash val="solid"/>
              </a:ln>
              <a:solidFill>
                <a:srgbClr val="7030A0"/>
              </a:solidFill>
              <a:effectLst>
                <a:outerShdw blurRad="12700" dist="38100" dir="2700000" algn="tl" rotWithShape="0">
                  <a:schemeClr val="accent5">
                    <a:lumMod val="60000"/>
                    <a:lumOff val="40000"/>
                  </a:schemeClr>
                </a:outerShdw>
              </a:effectLst>
            </a:endParaRPr>
          </a:p>
        </p:txBody>
      </p:sp>
      <p:sp>
        <p:nvSpPr>
          <p:cNvPr id="30" name="ZoneTexte 29">
            <a:extLst>
              <a:ext uri="{FF2B5EF4-FFF2-40B4-BE49-F238E27FC236}">
                <a16:creationId xmlns:a16="http://schemas.microsoft.com/office/drawing/2014/main" id="{7FF99F8F-B451-02AE-7E7E-E2A68921558B}"/>
              </a:ext>
            </a:extLst>
          </p:cNvPr>
          <p:cNvSpPr txBox="1"/>
          <p:nvPr/>
        </p:nvSpPr>
        <p:spPr>
          <a:xfrm>
            <a:off x="1141709" y="5800980"/>
            <a:ext cx="1189384"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belligérants</a:t>
            </a:r>
            <a:endParaRPr lang="fr-FR" sz="1600" dirty="0">
              <a:solidFill>
                <a:srgbClr val="0070C0"/>
              </a:solidFill>
            </a:endParaRPr>
          </a:p>
        </p:txBody>
      </p:sp>
      <p:sp>
        <p:nvSpPr>
          <p:cNvPr id="31" name="ZoneTexte 30">
            <a:extLst>
              <a:ext uri="{FF2B5EF4-FFF2-40B4-BE49-F238E27FC236}">
                <a16:creationId xmlns:a16="http://schemas.microsoft.com/office/drawing/2014/main" id="{D9E75998-02C8-8D9F-2EE9-DB21A038C3A8}"/>
              </a:ext>
            </a:extLst>
          </p:cNvPr>
          <p:cNvSpPr txBox="1"/>
          <p:nvPr/>
        </p:nvSpPr>
        <p:spPr>
          <a:xfrm>
            <a:off x="5653161" y="5805511"/>
            <a:ext cx="987520"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militaires</a:t>
            </a:r>
            <a:endParaRPr lang="fr-FR" sz="1600" dirty="0">
              <a:solidFill>
                <a:srgbClr val="0070C0"/>
              </a:solidFill>
            </a:endParaRPr>
          </a:p>
        </p:txBody>
      </p:sp>
      <p:pic>
        <p:nvPicPr>
          <p:cNvPr id="32" name="Image 31">
            <a:extLst>
              <a:ext uri="{FF2B5EF4-FFF2-40B4-BE49-F238E27FC236}">
                <a16:creationId xmlns:a16="http://schemas.microsoft.com/office/drawing/2014/main" id="{4F00A26C-C678-A238-6C56-2BCC69FBEC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945" y="3271828"/>
            <a:ext cx="152152" cy="152152"/>
          </a:xfrm>
          <a:prstGeom prst="rect">
            <a:avLst/>
          </a:prstGeom>
        </p:spPr>
      </p:pic>
      <p:pic>
        <p:nvPicPr>
          <p:cNvPr id="33" name="Image 32">
            <a:extLst>
              <a:ext uri="{FF2B5EF4-FFF2-40B4-BE49-F238E27FC236}">
                <a16:creationId xmlns:a16="http://schemas.microsoft.com/office/drawing/2014/main" id="{52D0C50F-7C61-4B43-8061-CAFBA17903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39" y="1897297"/>
            <a:ext cx="152152" cy="152152"/>
          </a:xfrm>
          <a:prstGeom prst="rect">
            <a:avLst/>
          </a:prstGeom>
        </p:spPr>
      </p:pic>
      <p:sp>
        <p:nvSpPr>
          <p:cNvPr id="34" name="ZoneTexte 33">
            <a:extLst>
              <a:ext uri="{FF2B5EF4-FFF2-40B4-BE49-F238E27FC236}">
                <a16:creationId xmlns:a16="http://schemas.microsoft.com/office/drawing/2014/main" id="{8FAB9A8E-C45A-903C-39D0-1FB2165D4D97}"/>
              </a:ext>
            </a:extLst>
          </p:cNvPr>
          <p:cNvSpPr txBox="1"/>
          <p:nvPr/>
        </p:nvSpPr>
        <p:spPr>
          <a:xfrm>
            <a:off x="6685535" y="5803511"/>
            <a:ext cx="665535"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civils</a:t>
            </a:r>
            <a:endParaRPr lang="fr-FR" sz="1600" dirty="0">
              <a:solidFill>
                <a:srgbClr val="0070C0"/>
              </a:solidFill>
            </a:endParaRPr>
          </a:p>
        </p:txBody>
      </p:sp>
      <p:sp>
        <p:nvSpPr>
          <p:cNvPr id="35" name="ZoneTexte 34">
            <a:extLst>
              <a:ext uri="{FF2B5EF4-FFF2-40B4-BE49-F238E27FC236}">
                <a16:creationId xmlns:a16="http://schemas.microsoft.com/office/drawing/2014/main" id="{B28E0661-6967-BCB7-FC9C-3C3D10D61320}"/>
              </a:ext>
            </a:extLst>
          </p:cNvPr>
          <p:cNvSpPr txBox="1"/>
          <p:nvPr/>
        </p:nvSpPr>
        <p:spPr>
          <a:xfrm>
            <a:off x="1481531" y="6009149"/>
            <a:ext cx="1335942"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propagande</a:t>
            </a:r>
            <a:endParaRPr lang="fr-FR" sz="1600" dirty="0">
              <a:solidFill>
                <a:srgbClr val="FF0000"/>
              </a:solidFill>
            </a:endParaRPr>
          </a:p>
        </p:txBody>
      </p:sp>
      <p:pic>
        <p:nvPicPr>
          <p:cNvPr id="36" name="Image 35">
            <a:extLst>
              <a:ext uri="{FF2B5EF4-FFF2-40B4-BE49-F238E27FC236}">
                <a16:creationId xmlns:a16="http://schemas.microsoft.com/office/drawing/2014/main" id="{60434DB2-D4AA-6BE5-F215-6C0E5845B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957" y="2872053"/>
            <a:ext cx="152152" cy="152152"/>
          </a:xfrm>
          <a:prstGeom prst="rect">
            <a:avLst/>
          </a:prstGeom>
        </p:spPr>
      </p:pic>
      <p:pic>
        <p:nvPicPr>
          <p:cNvPr id="37" name="Image 36">
            <a:extLst>
              <a:ext uri="{FF2B5EF4-FFF2-40B4-BE49-F238E27FC236}">
                <a16:creationId xmlns:a16="http://schemas.microsoft.com/office/drawing/2014/main" id="{19A56D1A-EFF6-AB29-673A-20D57B8D90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957" y="2478227"/>
            <a:ext cx="152152" cy="152152"/>
          </a:xfrm>
          <a:prstGeom prst="rect">
            <a:avLst/>
          </a:prstGeom>
        </p:spPr>
      </p:pic>
      <p:sp>
        <p:nvSpPr>
          <p:cNvPr id="38" name="ZoneTexte 37">
            <a:extLst>
              <a:ext uri="{FF2B5EF4-FFF2-40B4-BE49-F238E27FC236}">
                <a16:creationId xmlns:a16="http://schemas.microsoft.com/office/drawing/2014/main" id="{625698B1-D503-10A4-3D1F-03A27E6311D6}"/>
              </a:ext>
            </a:extLst>
          </p:cNvPr>
          <p:cNvSpPr txBox="1"/>
          <p:nvPr/>
        </p:nvSpPr>
        <p:spPr>
          <a:xfrm>
            <a:off x="5345734" y="6449950"/>
            <a:ext cx="1443382"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antisémitisme</a:t>
            </a:r>
            <a:endParaRPr lang="fr-FR" sz="1600" dirty="0">
              <a:solidFill>
                <a:srgbClr val="FF0000"/>
              </a:solidFill>
            </a:endParaRPr>
          </a:p>
        </p:txBody>
      </p:sp>
      <p:pic>
        <p:nvPicPr>
          <p:cNvPr id="39" name="Image 38">
            <a:extLst>
              <a:ext uri="{FF2B5EF4-FFF2-40B4-BE49-F238E27FC236}">
                <a16:creationId xmlns:a16="http://schemas.microsoft.com/office/drawing/2014/main" id="{0B9FAA6B-49D0-9580-79F8-0E68BD8324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075" y="2687663"/>
            <a:ext cx="152152" cy="152152"/>
          </a:xfrm>
          <a:prstGeom prst="rect">
            <a:avLst/>
          </a:prstGeom>
        </p:spPr>
      </p:pic>
      <p:sp>
        <p:nvSpPr>
          <p:cNvPr id="40" name="ZoneTexte 39">
            <a:extLst>
              <a:ext uri="{FF2B5EF4-FFF2-40B4-BE49-F238E27FC236}">
                <a16:creationId xmlns:a16="http://schemas.microsoft.com/office/drawing/2014/main" id="{0C305980-C45E-C169-BD15-E95E3F75913E}"/>
              </a:ext>
            </a:extLst>
          </p:cNvPr>
          <p:cNvSpPr txBox="1"/>
          <p:nvPr/>
        </p:nvSpPr>
        <p:spPr>
          <a:xfrm>
            <a:off x="3005461" y="6440828"/>
            <a:ext cx="1026493"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génocides</a:t>
            </a:r>
            <a:endParaRPr lang="fr-FR" sz="1600" dirty="0">
              <a:solidFill>
                <a:srgbClr val="FF0000"/>
              </a:solidFill>
            </a:endParaRPr>
          </a:p>
        </p:txBody>
      </p:sp>
      <p:pic>
        <p:nvPicPr>
          <p:cNvPr id="42" name="Image 41">
            <a:extLst>
              <a:ext uri="{FF2B5EF4-FFF2-40B4-BE49-F238E27FC236}">
                <a16:creationId xmlns:a16="http://schemas.microsoft.com/office/drawing/2014/main" id="{D1E02E1C-3E3B-1291-5F96-2BC30868B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39" y="3066408"/>
            <a:ext cx="152152" cy="152152"/>
          </a:xfrm>
          <a:prstGeom prst="rect">
            <a:avLst/>
          </a:prstGeom>
        </p:spPr>
      </p:pic>
      <p:sp>
        <p:nvSpPr>
          <p:cNvPr id="43" name="ZoneTexte 42">
            <a:extLst>
              <a:ext uri="{FF2B5EF4-FFF2-40B4-BE49-F238E27FC236}">
                <a16:creationId xmlns:a16="http://schemas.microsoft.com/office/drawing/2014/main" id="{CDA8331C-61DC-A5F8-F064-A096D4825167}"/>
              </a:ext>
            </a:extLst>
          </p:cNvPr>
          <p:cNvSpPr txBox="1"/>
          <p:nvPr/>
        </p:nvSpPr>
        <p:spPr>
          <a:xfrm>
            <a:off x="8992913" y="5149768"/>
            <a:ext cx="2837137"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puissances extra-européennes</a:t>
            </a:r>
            <a:endParaRPr lang="fr-FR" sz="1600" dirty="0">
              <a:solidFill>
                <a:srgbClr val="0070C0"/>
              </a:solidFill>
            </a:endParaRPr>
          </a:p>
        </p:txBody>
      </p:sp>
    </p:spTree>
    <p:extLst>
      <p:ext uri="{BB962C8B-B14F-4D97-AF65-F5344CB8AC3E}">
        <p14:creationId xmlns:p14="http://schemas.microsoft.com/office/powerpoint/2010/main" val="26135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000"/>
                                        <p:tgtEl>
                                          <p:spTgt spid="37"/>
                                        </p:tgtEl>
                                      </p:cBhvr>
                                    </p:animEffect>
                                    <p:anim calcmode="lin" valueType="num">
                                      <p:cBhvr>
                                        <p:cTn id="62" dur="1000" fill="hold"/>
                                        <p:tgtEl>
                                          <p:spTgt spid="37"/>
                                        </p:tgtEl>
                                        <p:attrNameLst>
                                          <p:attrName>ppt_x</p:attrName>
                                        </p:attrNameLst>
                                      </p:cBhvr>
                                      <p:tavLst>
                                        <p:tav tm="0">
                                          <p:val>
                                            <p:strVal val="#ppt_x"/>
                                          </p:val>
                                        </p:tav>
                                        <p:tav tm="100000">
                                          <p:val>
                                            <p:strVal val="#ppt_x"/>
                                          </p:val>
                                        </p:tav>
                                      </p:tavLst>
                                    </p:anim>
                                    <p:anim calcmode="lin" valueType="num">
                                      <p:cBhvr>
                                        <p:cTn id="6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1000"/>
                                        <p:tgtEl>
                                          <p:spTgt spid="33"/>
                                        </p:tgtEl>
                                      </p:cBhvr>
                                    </p:animEffect>
                                    <p:anim calcmode="lin" valueType="num">
                                      <p:cBhvr>
                                        <p:cTn id="74" dur="1000" fill="hold"/>
                                        <p:tgtEl>
                                          <p:spTgt spid="33"/>
                                        </p:tgtEl>
                                        <p:attrNameLst>
                                          <p:attrName>ppt_x</p:attrName>
                                        </p:attrNameLst>
                                      </p:cBhvr>
                                      <p:tavLst>
                                        <p:tav tm="0">
                                          <p:val>
                                            <p:strVal val="#ppt_x"/>
                                          </p:val>
                                        </p:tav>
                                        <p:tav tm="100000">
                                          <p:val>
                                            <p:strVal val="#ppt_x"/>
                                          </p:val>
                                        </p:tav>
                                      </p:tavLst>
                                    </p:anim>
                                    <p:anim calcmode="lin" valueType="num">
                                      <p:cBhvr>
                                        <p:cTn id="7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1000"/>
                                        <p:tgtEl>
                                          <p:spTgt spid="42"/>
                                        </p:tgtEl>
                                      </p:cBhvr>
                                    </p:animEffect>
                                    <p:anim calcmode="lin" valueType="num">
                                      <p:cBhvr>
                                        <p:cTn id="81" dur="1000" fill="hold"/>
                                        <p:tgtEl>
                                          <p:spTgt spid="42"/>
                                        </p:tgtEl>
                                        <p:attrNameLst>
                                          <p:attrName>ppt_x</p:attrName>
                                        </p:attrNameLst>
                                      </p:cBhvr>
                                      <p:tavLst>
                                        <p:tav tm="0">
                                          <p:val>
                                            <p:strVal val="#ppt_x"/>
                                          </p:val>
                                        </p:tav>
                                        <p:tav tm="100000">
                                          <p:val>
                                            <p:strVal val="#ppt_x"/>
                                          </p:val>
                                        </p:tav>
                                      </p:tavLst>
                                    </p:anim>
                                    <p:anim calcmode="lin" valueType="num">
                                      <p:cBhvr>
                                        <p:cTn id="82" dur="1000" fill="hold"/>
                                        <p:tgtEl>
                                          <p:spTgt spid="4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1000"/>
                                        <p:tgtEl>
                                          <p:spTgt spid="43"/>
                                        </p:tgtEl>
                                      </p:cBhvr>
                                    </p:animEffect>
                                    <p:anim calcmode="lin" valueType="num">
                                      <p:cBhvr>
                                        <p:cTn id="86" dur="1000" fill="hold"/>
                                        <p:tgtEl>
                                          <p:spTgt spid="43"/>
                                        </p:tgtEl>
                                        <p:attrNameLst>
                                          <p:attrName>ppt_x</p:attrName>
                                        </p:attrNameLst>
                                      </p:cBhvr>
                                      <p:tavLst>
                                        <p:tav tm="0">
                                          <p:val>
                                            <p:strVal val="#ppt_x"/>
                                          </p:val>
                                        </p:tav>
                                        <p:tav tm="100000">
                                          <p:val>
                                            <p:strVal val="#ppt_x"/>
                                          </p:val>
                                        </p:tav>
                                      </p:tavLst>
                                    </p:anim>
                                    <p:anim calcmode="lin" valueType="num">
                                      <p:cBhvr>
                                        <p:cTn id="87"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1000"/>
                                        <p:tgtEl>
                                          <p:spTgt spid="28"/>
                                        </p:tgtEl>
                                      </p:cBhvr>
                                    </p:animEffect>
                                    <p:anim calcmode="lin" valueType="num">
                                      <p:cBhvr>
                                        <p:cTn id="93" dur="1000" fill="hold"/>
                                        <p:tgtEl>
                                          <p:spTgt spid="28"/>
                                        </p:tgtEl>
                                        <p:attrNameLst>
                                          <p:attrName>ppt_x</p:attrName>
                                        </p:attrNameLst>
                                      </p:cBhvr>
                                      <p:tavLst>
                                        <p:tav tm="0">
                                          <p:val>
                                            <p:strVal val="#ppt_x"/>
                                          </p:val>
                                        </p:tav>
                                        <p:tav tm="100000">
                                          <p:val>
                                            <p:strVal val="#ppt_x"/>
                                          </p:val>
                                        </p:tav>
                                      </p:tavLst>
                                    </p:anim>
                                    <p:anim calcmode="lin" valueType="num">
                                      <p:cBhvr>
                                        <p:cTn id="94" dur="1000" fill="hold"/>
                                        <p:tgtEl>
                                          <p:spTgt spid="28"/>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1000"/>
                                        <p:tgtEl>
                                          <p:spTgt spid="39"/>
                                        </p:tgtEl>
                                      </p:cBhvr>
                                    </p:animEffect>
                                    <p:anim calcmode="lin" valueType="num">
                                      <p:cBhvr>
                                        <p:cTn id="98" dur="1000" fill="hold"/>
                                        <p:tgtEl>
                                          <p:spTgt spid="39"/>
                                        </p:tgtEl>
                                        <p:attrNameLst>
                                          <p:attrName>ppt_x</p:attrName>
                                        </p:attrNameLst>
                                      </p:cBhvr>
                                      <p:tavLst>
                                        <p:tav tm="0">
                                          <p:val>
                                            <p:strVal val="#ppt_x"/>
                                          </p:val>
                                        </p:tav>
                                        <p:tav tm="100000">
                                          <p:val>
                                            <p:strVal val="#ppt_x"/>
                                          </p:val>
                                        </p:tav>
                                      </p:tavLst>
                                    </p:anim>
                                    <p:anim calcmode="lin" valueType="num">
                                      <p:cBhvr>
                                        <p:cTn id="9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1000"/>
                                        <p:tgtEl>
                                          <p:spTgt spid="30"/>
                                        </p:tgtEl>
                                      </p:cBhvr>
                                    </p:animEffect>
                                    <p:anim calcmode="lin" valueType="num">
                                      <p:cBhvr>
                                        <p:cTn id="105" dur="1000" fill="hold"/>
                                        <p:tgtEl>
                                          <p:spTgt spid="30"/>
                                        </p:tgtEl>
                                        <p:attrNameLst>
                                          <p:attrName>ppt_x</p:attrName>
                                        </p:attrNameLst>
                                      </p:cBhvr>
                                      <p:tavLst>
                                        <p:tav tm="0">
                                          <p:val>
                                            <p:strVal val="#ppt_x"/>
                                          </p:val>
                                        </p:tav>
                                        <p:tav tm="100000">
                                          <p:val>
                                            <p:strVal val="#ppt_x"/>
                                          </p:val>
                                        </p:tav>
                                      </p:tavLst>
                                    </p:anim>
                                    <p:anim calcmode="lin" valueType="num">
                                      <p:cBhvr>
                                        <p:cTn id="106" dur="1000" fill="hold"/>
                                        <p:tgtEl>
                                          <p:spTgt spid="30"/>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000"/>
                                        <p:tgtEl>
                                          <p:spTgt spid="26"/>
                                        </p:tgtEl>
                                      </p:cBhvr>
                                    </p:animEffect>
                                    <p:anim calcmode="lin" valueType="num">
                                      <p:cBhvr>
                                        <p:cTn id="110" dur="1000" fill="hold"/>
                                        <p:tgtEl>
                                          <p:spTgt spid="26"/>
                                        </p:tgtEl>
                                        <p:attrNameLst>
                                          <p:attrName>ppt_x</p:attrName>
                                        </p:attrNameLst>
                                      </p:cBhvr>
                                      <p:tavLst>
                                        <p:tav tm="0">
                                          <p:val>
                                            <p:strVal val="#ppt_x"/>
                                          </p:val>
                                        </p:tav>
                                        <p:tav tm="100000">
                                          <p:val>
                                            <p:strVal val="#ppt_x"/>
                                          </p:val>
                                        </p:tav>
                                      </p:tavLst>
                                    </p:anim>
                                    <p:anim calcmode="lin" valueType="num">
                                      <p:cBhvr>
                                        <p:cTn id="11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fade">
                                      <p:cBhvr>
                                        <p:cTn id="116" dur="1000"/>
                                        <p:tgtEl>
                                          <p:spTgt spid="31"/>
                                        </p:tgtEl>
                                      </p:cBhvr>
                                    </p:animEffect>
                                    <p:anim calcmode="lin" valueType="num">
                                      <p:cBhvr>
                                        <p:cTn id="117" dur="1000" fill="hold"/>
                                        <p:tgtEl>
                                          <p:spTgt spid="31"/>
                                        </p:tgtEl>
                                        <p:attrNameLst>
                                          <p:attrName>ppt_x</p:attrName>
                                        </p:attrNameLst>
                                      </p:cBhvr>
                                      <p:tavLst>
                                        <p:tav tm="0">
                                          <p:val>
                                            <p:strVal val="#ppt_x"/>
                                          </p:val>
                                        </p:tav>
                                        <p:tav tm="100000">
                                          <p:val>
                                            <p:strVal val="#ppt_x"/>
                                          </p:val>
                                        </p:tav>
                                      </p:tavLst>
                                    </p:anim>
                                    <p:anim calcmode="lin" valueType="num">
                                      <p:cBhvr>
                                        <p:cTn id="118" dur="1000" fill="hold"/>
                                        <p:tgtEl>
                                          <p:spTgt spid="31"/>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1000"/>
                                        <p:tgtEl>
                                          <p:spTgt spid="36"/>
                                        </p:tgtEl>
                                      </p:cBhvr>
                                    </p:animEffect>
                                    <p:anim calcmode="lin" valueType="num">
                                      <p:cBhvr>
                                        <p:cTn id="122" dur="1000" fill="hold"/>
                                        <p:tgtEl>
                                          <p:spTgt spid="36"/>
                                        </p:tgtEl>
                                        <p:attrNameLst>
                                          <p:attrName>ppt_x</p:attrName>
                                        </p:attrNameLst>
                                      </p:cBhvr>
                                      <p:tavLst>
                                        <p:tav tm="0">
                                          <p:val>
                                            <p:strVal val="#ppt_x"/>
                                          </p:val>
                                        </p:tav>
                                        <p:tav tm="100000">
                                          <p:val>
                                            <p:strVal val="#ppt_x"/>
                                          </p:val>
                                        </p:tav>
                                      </p:tavLst>
                                    </p:anim>
                                    <p:anim calcmode="lin" valueType="num">
                                      <p:cBhvr>
                                        <p:cTn id="1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34"/>
                                        </p:tgtEl>
                                        <p:attrNameLst>
                                          <p:attrName>style.visibility</p:attrName>
                                        </p:attrNameLst>
                                      </p:cBhvr>
                                      <p:to>
                                        <p:strVal val="visible"/>
                                      </p:to>
                                    </p:set>
                                    <p:animEffect transition="in" filter="fade">
                                      <p:cBhvr>
                                        <p:cTn id="128" dur="1000"/>
                                        <p:tgtEl>
                                          <p:spTgt spid="34"/>
                                        </p:tgtEl>
                                      </p:cBhvr>
                                    </p:animEffect>
                                    <p:anim calcmode="lin" valueType="num">
                                      <p:cBhvr>
                                        <p:cTn id="129" dur="1000" fill="hold"/>
                                        <p:tgtEl>
                                          <p:spTgt spid="34"/>
                                        </p:tgtEl>
                                        <p:attrNameLst>
                                          <p:attrName>ppt_x</p:attrName>
                                        </p:attrNameLst>
                                      </p:cBhvr>
                                      <p:tavLst>
                                        <p:tav tm="0">
                                          <p:val>
                                            <p:strVal val="#ppt_x"/>
                                          </p:val>
                                        </p:tav>
                                        <p:tav tm="100000">
                                          <p:val>
                                            <p:strVal val="#ppt_x"/>
                                          </p:val>
                                        </p:tav>
                                      </p:tavLst>
                                    </p:anim>
                                    <p:anim calcmode="lin" valueType="num">
                                      <p:cBhvr>
                                        <p:cTn id="130" dur="1000" fill="hold"/>
                                        <p:tgtEl>
                                          <p:spTgt spid="34"/>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22"/>
                                        </p:tgtEl>
                                        <p:attrNameLst>
                                          <p:attrName>style.visibility</p:attrName>
                                        </p:attrNameLst>
                                      </p:cBhvr>
                                      <p:to>
                                        <p:strVal val="visible"/>
                                      </p:to>
                                    </p:set>
                                    <p:animEffect transition="in" filter="fade">
                                      <p:cBhvr>
                                        <p:cTn id="133" dur="1000"/>
                                        <p:tgtEl>
                                          <p:spTgt spid="22"/>
                                        </p:tgtEl>
                                      </p:cBhvr>
                                    </p:animEffect>
                                    <p:anim calcmode="lin" valueType="num">
                                      <p:cBhvr>
                                        <p:cTn id="134" dur="1000" fill="hold"/>
                                        <p:tgtEl>
                                          <p:spTgt spid="22"/>
                                        </p:tgtEl>
                                        <p:attrNameLst>
                                          <p:attrName>ppt_x</p:attrName>
                                        </p:attrNameLst>
                                      </p:cBhvr>
                                      <p:tavLst>
                                        <p:tav tm="0">
                                          <p:val>
                                            <p:strVal val="#ppt_x"/>
                                          </p:val>
                                        </p:tav>
                                        <p:tav tm="100000">
                                          <p:val>
                                            <p:strVal val="#ppt_x"/>
                                          </p:val>
                                        </p:tav>
                                      </p:tavLst>
                                    </p:anim>
                                    <p:anim calcmode="lin" valueType="num">
                                      <p:cBhvr>
                                        <p:cTn id="1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35"/>
                                        </p:tgtEl>
                                        <p:attrNameLst>
                                          <p:attrName>style.visibility</p:attrName>
                                        </p:attrNameLst>
                                      </p:cBhvr>
                                      <p:to>
                                        <p:strVal val="visible"/>
                                      </p:to>
                                    </p:set>
                                    <p:animEffect transition="in" filter="fade">
                                      <p:cBhvr>
                                        <p:cTn id="140" dur="1000"/>
                                        <p:tgtEl>
                                          <p:spTgt spid="35"/>
                                        </p:tgtEl>
                                      </p:cBhvr>
                                    </p:animEffect>
                                    <p:anim calcmode="lin" valueType="num">
                                      <p:cBhvr>
                                        <p:cTn id="141" dur="1000" fill="hold"/>
                                        <p:tgtEl>
                                          <p:spTgt spid="35"/>
                                        </p:tgtEl>
                                        <p:attrNameLst>
                                          <p:attrName>ppt_x</p:attrName>
                                        </p:attrNameLst>
                                      </p:cBhvr>
                                      <p:tavLst>
                                        <p:tav tm="0">
                                          <p:val>
                                            <p:strVal val="#ppt_x"/>
                                          </p:val>
                                        </p:tav>
                                        <p:tav tm="100000">
                                          <p:val>
                                            <p:strVal val="#ppt_x"/>
                                          </p:val>
                                        </p:tav>
                                      </p:tavLst>
                                    </p:anim>
                                    <p:anim calcmode="lin" valueType="num">
                                      <p:cBhvr>
                                        <p:cTn id="142" dur="1000" fill="hold"/>
                                        <p:tgtEl>
                                          <p:spTgt spid="35"/>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0"/>
                                  </p:stCondLst>
                                  <p:childTnLst>
                                    <p:set>
                                      <p:cBhvr>
                                        <p:cTn id="144" dur="1" fill="hold">
                                          <p:stCondLst>
                                            <p:cond delay="0"/>
                                          </p:stCondLst>
                                        </p:cTn>
                                        <p:tgtEl>
                                          <p:spTgt spid="32"/>
                                        </p:tgtEl>
                                        <p:attrNameLst>
                                          <p:attrName>style.visibility</p:attrName>
                                        </p:attrNameLst>
                                      </p:cBhvr>
                                      <p:to>
                                        <p:strVal val="visible"/>
                                      </p:to>
                                    </p:set>
                                    <p:animEffect transition="in" filter="fade">
                                      <p:cBhvr>
                                        <p:cTn id="145" dur="1000"/>
                                        <p:tgtEl>
                                          <p:spTgt spid="32"/>
                                        </p:tgtEl>
                                      </p:cBhvr>
                                    </p:animEffect>
                                    <p:anim calcmode="lin" valueType="num">
                                      <p:cBhvr>
                                        <p:cTn id="146" dur="1000" fill="hold"/>
                                        <p:tgtEl>
                                          <p:spTgt spid="32"/>
                                        </p:tgtEl>
                                        <p:attrNameLst>
                                          <p:attrName>ppt_x</p:attrName>
                                        </p:attrNameLst>
                                      </p:cBhvr>
                                      <p:tavLst>
                                        <p:tav tm="0">
                                          <p:val>
                                            <p:strVal val="#ppt_x"/>
                                          </p:val>
                                        </p:tav>
                                        <p:tav tm="100000">
                                          <p:val>
                                            <p:strVal val="#ppt_x"/>
                                          </p:val>
                                        </p:tav>
                                      </p:tavLst>
                                    </p:anim>
                                    <p:anim calcmode="lin" valueType="num">
                                      <p:cBhvr>
                                        <p:cTn id="14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42" presetClass="entr" presetSubtype="0" fill="hold" grpId="0" nodeType="click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1000"/>
                                        <p:tgtEl>
                                          <p:spTgt spid="40"/>
                                        </p:tgtEl>
                                      </p:cBhvr>
                                    </p:animEffect>
                                    <p:anim calcmode="lin" valueType="num">
                                      <p:cBhvr>
                                        <p:cTn id="153" dur="1000" fill="hold"/>
                                        <p:tgtEl>
                                          <p:spTgt spid="40"/>
                                        </p:tgtEl>
                                        <p:attrNameLst>
                                          <p:attrName>ppt_x</p:attrName>
                                        </p:attrNameLst>
                                      </p:cBhvr>
                                      <p:tavLst>
                                        <p:tav tm="0">
                                          <p:val>
                                            <p:strVal val="#ppt_x"/>
                                          </p:val>
                                        </p:tav>
                                        <p:tav tm="100000">
                                          <p:val>
                                            <p:strVal val="#ppt_x"/>
                                          </p:val>
                                        </p:tav>
                                      </p:tavLst>
                                    </p:anim>
                                    <p:anim calcmode="lin" valueType="num">
                                      <p:cBhvr>
                                        <p:cTn id="154" dur="1000" fill="hold"/>
                                        <p:tgtEl>
                                          <p:spTgt spid="40"/>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25"/>
                                        </p:tgtEl>
                                        <p:attrNameLst>
                                          <p:attrName>style.visibility</p:attrName>
                                        </p:attrNameLst>
                                      </p:cBhvr>
                                      <p:to>
                                        <p:strVal val="visible"/>
                                      </p:to>
                                    </p:set>
                                    <p:animEffect transition="in" filter="fade">
                                      <p:cBhvr>
                                        <p:cTn id="157" dur="1000"/>
                                        <p:tgtEl>
                                          <p:spTgt spid="25"/>
                                        </p:tgtEl>
                                      </p:cBhvr>
                                    </p:animEffect>
                                    <p:anim calcmode="lin" valueType="num">
                                      <p:cBhvr>
                                        <p:cTn id="158" dur="1000" fill="hold"/>
                                        <p:tgtEl>
                                          <p:spTgt spid="25"/>
                                        </p:tgtEl>
                                        <p:attrNameLst>
                                          <p:attrName>ppt_x</p:attrName>
                                        </p:attrNameLst>
                                      </p:cBhvr>
                                      <p:tavLst>
                                        <p:tav tm="0">
                                          <p:val>
                                            <p:strVal val="#ppt_x"/>
                                          </p:val>
                                        </p:tav>
                                        <p:tav tm="100000">
                                          <p:val>
                                            <p:strVal val="#ppt_x"/>
                                          </p:val>
                                        </p:tav>
                                      </p:tavLst>
                                    </p:anim>
                                    <p:anim calcmode="lin" valueType="num">
                                      <p:cBhvr>
                                        <p:cTn id="15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42" presetClass="entr" presetSubtype="0" fill="hold" nodeType="click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fade">
                                      <p:cBhvr>
                                        <p:cTn id="164" dur="1000"/>
                                        <p:tgtEl>
                                          <p:spTgt spid="27"/>
                                        </p:tgtEl>
                                      </p:cBhvr>
                                    </p:animEffect>
                                    <p:anim calcmode="lin" valueType="num">
                                      <p:cBhvr>
                                        <p:cTn id="165" dur="1000" fill="hold"/>
                                        <p:tgtEl>
                                          <p:spTgt spid="27"/>
                                        </p:tgtEl>
                                        <p:attrNameLst>
                                          <p:attrName>ppt_x</p:attrName>
                                        </p:attrNameLst>
                                      </p:cBhvr>
                                      <p:tavLst>
                                        <p:tav tm="0">
                                          <p:val>
                                            <p:strVal val="#ppt_x"/>
                                          </p:val>
                                        </p:tav>
                                        <p:tav tm="100000">
                                          <p:val>
                                            <p:strVal val="#ppt_x"/>
                                          </p:val>
                                        </p:tav>
                                      </p:tavLst>
                                    </p:anim>
                                    <p:anim calcmode="lin" valueType="num">
                                      <p:cBhvr>
                                        <p:cTn id="166" dur="1000" fill="hold"/>
                                        <p:tgtEl>
                                          <p:spTgt spid="27"/>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fade">
                                      <p:cBhvr>
                                        <p:cTn id="169" dur="1000"/>
                                        <p:tgtEl>
                                          <p:spTgt spid="38"/>
                                        </p:tgtEl>
                                      </p:cBhvr>
                                    </p:animEffect>
                                    <p:anim calcmode="lin" valueType="num">
                                      <p:cBhvr>
                                        <p:cTn id="170" dur="1000" fill="hold"/>
                                        <p:tgtEl>
                                          <p:spTgt spid="38"/>
                                        </p:tgtEl>
                                        <p:attrNameLst>
                                          <p:attrName>ppt_x</p:attrName>
                                        </p:attrNameLst>
                                      </p:cBhvr>
                                      <p:tavLst>
                                        <p:tav tm="0">
                                          <p:val>
                                            <p:strVal val="#ppt_x"/>
                                          </p:val>
                                        </p:tav>
                                        <p:tav tm="100000">
                                          <p:val>
                                            <p:strVal val="#ppt_x"/>
                                          </p:val>
                                        </p:tav>
                                      </p:tavLst>
                                    </p:anim>
                                    <p:anim calcmode="lin" valueType="num">
                                      <p:cBhvr>
                                        <p:cTn id="17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7" grpId="0"/>
      <p:bldP spid="9" grpId="0"/>
      <p:bldP spid="11" grpId="0"/>
      <p:bldP spid="12" grpId="0"/>
      <p:bldP spid="15" grpId="0"/>
      <p:bldP spid="28" grpId="0"/>
      <p:bldP spid="29" grpId="0"/>
      <p:bldP spid="30" grpId="0"/>
      <p:bldP spid="31" grpId="0"/>
      <p:bldP spid="34" grpId="0"/>
      <p:bldP spid="35" grpId="0"/>
      <p:bldP spid="38" grpId="0"/>
      <p:bldP spid="40"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8A58E38A-478D-F73C-53C8-9D059FDFC57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258003" y="115967"/>
            <a:ext cx="1678410" cy="1683259"/>
          </a:xfrm>
          <a:prstGeom prst="rect">
            <a:avLst/>
          </a:prstGeom>
        </p:spPr>
      </p:pic>
      <p:sp>
        <p:nvSpPr>
          <p:cNvPr id="3" name="ZoneTexte 2">
            <a:extLst>
              <a:ext uri="{FF2B5EF4-FFF2-40B4-BE49-F238E27FC236}">
                <a16:creationId xmlns:a16="http://schemas.microsoft.com/office/drawing/2014/main" id="{0DC7E1A9-860D-BA5E-344D-B92F8BB017A2}"/>
              </a:ext>
            </a:extLst>
          </p:cNvPr>
          <p:cNvSpPr txBox="1"/>
          <p:nvPr/>
        </p:nvSpPr>
        <p:spPr>
          <a:xfrm>
            <a:off x="844955" y="97695"/>
            <a:ext cx="6608791"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Transition </a:t>
            </a:r>
            <a:r>
              <a:rPr lang="fr-FR" sz="1800" b="1"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Comment la paix de 1919 conduit-elle à la Seconde Guerre mondiale ?</a:t>
            </a:r>
          </a:p>
        </p:txBody>
      </p:sp>
      <p:pic>
        <p:nvPicPr>
          <p:cNvPr id="5" name="Image 4">
            <a:extLst>
              <a:ext uri="{FF2B5EF4-FFF2-40B4-BE49-F238E27FC236}">
                <a16:creationId xmlns:a16="http://schemas.microsoft.com/office/drawing/2014/main" id="{438ACBAB-DF87-D8B7-34A9-00A9E9EE2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95" y="97695"/>
            <a:ext cx="677041" cy="911401"/>
          </a:xfrm>
          <a:prstGeom prst="rect">
            <a:avLst/>
          </a:prstGeom>
        </p:spPr>
      </p:pic>
      <p:sp>
        <p:nvSpPr>
          <p:cNvPr id="9" name="ZoneTexte 8">
            <a:extLst>
              <a:ext uri="{FF2B5EF4-FFF2-40B4-BE49-F238E27FC236}">
                <a16:creationId xmlns:a16="http://schemas.microsoft.com/office/drawing/2014/main" id="{D94B84FC-6B7C-3906-18A3-EA373901FD41}"/>
              </a:ext>
            </a:extLst>
          </p:cNvPr>
          <p:cNvSpPr txBox="1"/>
          <p:nvPr/>
        </p:nvSpPr>
        <p:spPr>
          <a:xfrm>
            <a:off x="844955" y="762743"/>
            <a:ext cx="6096000" cy="1092607"/>
          </a:xfrm>
          <a:prstGeom prst="rect">
            <a:avLst/>
          </a:prstGeom>
          <a:noFill/>
        </p:spPr>
        <p:txBody>
          <a:bodyPr wrap="square">
            <a:spAutoFit/>
          </a:bodyPr>
          <a:lstStyle/>
          <a:p>
            <a:pPr algn="just"/>
            <a:r>
              <a:rPr lang="fr-FR" sz="1300" dirty="0"/>
              <a:t>Les Puissances alliées et associées déclarent, et l’Allemagne reconnaît, que la guerre qui a éclaté le 28 juillet 1914 était une guerre de la part de l’Allemagne et de ses alliés, et que, par conséquent, l’Allemagne et ses alliés doivent supporter la responsabilité de toutes les pertes et tous les dommages causés par la guerre aux nations alliées et associées.</a:t>
            </a:r>
          </a:p>
        </p:txBody>
      </p:sp>
      <p:sp>
        <p:nvSpPr>
          <p:cNvPr id="10" name="ZoneTexte 9">
            <a:extLst>
              <a:ext uri="{FF2B5EF4-FFF2-40B4-BE49-F238E27FC236}">
                <a16:creationId xmlns:a16="http://schemas.microsoft.com/office/drawing/2014/main" id="{104A9A2D-04B6-1EA9-AAF1-42566D0F8B09}"/>
              </a:ext>
            </a:extLst>
          </p:cNvPr>
          <p:cNvSpPr txBox="1"/>
          <p:nvPr/>
        </p:nvSpPr>
        <p:spPr>
          <a:xfrm>
            <a:off x="2984987" y="4782408"/>
            <a:ext cx="2111952" cy="1323439"/>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6 </a:t>
            </a:r>
            <a:r>
              <a:rPr lang="fr-FR" sz="1600" dirty="0">
                <a:solidFill>
                  <a:srgbClr val="0070C0"/>
                </a:solidFill>
                <a:latin typeface="Calibri" panose="020F0502020204030204" pitchFamily="34" charset="0"/>
                <a:cs typeface="Calibri" panose="020F0502020204030204" pitchFamily="34" charset="0"/>
              </a:rPr>
              <a:t>Comment la paix de 1919 conduit-elle à la Seconde Guerre mondiale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A9736E98-54CB-24AF-EF8A-D30E293C2C57}"/>
              </a:ext>
            </a:extLst>
          </p:cNvPr>
          <p:cNvSpPr txBox="1"/>
          <p:nvPr/>
        </p:nvSpPr>
        <p:spPr>
          <a:xfrm>
            <a:off x="10101434" y="1008237"/>
            <a:ext cx="2005871" cy="646331"/>
          </a:xfrm>
          <a:prstGeom prst="rect">
            <a:avLst/>
          </a:prstGeom>
          <a:noFill/>
        </p:spPr>
        <p:txBody>
          <a:bodyPr wrap="square" rtlCol="0">
            <a:spAutoFit/>
          </a:bodyPr>
          <a:lstStyle/>
          <a:p>
            <a:r>
              <a:rPr lang="fr-FR" b="1" dirty="0"/>
              <a:t>Traité de Versailles</a:t>
            </a:r>
          </a:p>
          <a:p>
            <a:pPr algn="ctr"/>
            <a:r>
              <a:rPr lang="fr-FR" dirty="0"/>
              <a:t>28 juin 1919</a:t>
            </a:r>
          </a:p>
        </p:txBody>
      </p:sp>
      <p:sp>
        <p:nvSpPr>
          <p:cNvPr id="4" name="ZoneTexte 3">
            <a:extLst>
              <a:ext uri="{FF2B5EF4-FFF2-40B4-BE49-F238E27FC236}">
                <a16:creationId xmlns:a16="http://schemas.microsoft.com/office/drawing/2014/main" id="{75B15BC7-3B73-8F86-D986-7F3049A47E19}"/>
              </a:ext>
            </a:extLst>
          </p:cNvPr>
          <p:cNvSpPr txBox="1"/>
          <p:nvPr/>
        </p:nvSpPr>
        <p:spPr>
          <a:xfrm>
            <a:off x="837903" y="412142"/>
            <a:ext cx="500222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6 : </a:t>
            </a:r>
            <a:r>
              <a:rPr lang="fr-FR" b="1" dirty="0">
                <a:solidFill>
                  <a:srgbClr val="0070C0"/>
                </a:solidFill>
                <a:latin typeface="Calibri" panose="020F0502020204030204" pitchFamily="34" charset="0"/>
                <a:cs typeface="Calibri" panose="020F0502020204030204" pitchFamily="34" charset="0"/>
              </a:rPr>
              <a:t>« La responsabilité de la guerre »</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0F0DD403-6500-FD9B-609B-102E6286CCA3}"/>
              </a:ext>
            </a:extLst>
          </p:cNvPr>
          <p:cNvSpPr txBox="1"/>
          <p:nvPr/>
        </p:nvSpPr>
        <p:spPr>
          <a:xfrm>
            <a:off x="921122" y="1641433"/>
            <a:ext cx="6019833"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Traité de Versailles, </a:t>
            </a:r>
            <a:r>
              <a:rPr lang="fr-FR" sz="900" b="1" i="0" u="none" strike="noStrike" baseline="0" dirty="0">
                <a:latin typeface="ArialMT"/>
              </a:rPr>
              <a:t>article 231</a:t>
            </a:r>
            <a:r>
              <a:rPr lang="fr-FR" sz="900" b="0" i="0" u="none" strike="noStrike" baseline="0" dirty="0">
                <a:latin typeface="ArialMT"/>
              </a:rPr>
              <a:t>, 28/06/1919.</a:t>
            </a:r>
            <a:endParaRPr lang="fr-FR" sz="900" dirty="0"/>
          </a:p>
        </p:txBody>
      </p:sp>
      <p:pic>
        <p:nvPicPr>
          <p:cNvPr id="2" name="Image 1">
            <a:hlinkClick r:id="rId4" action="ppaction://hlinksldjump"/>
            <a:extLst>
              <a:ext uri="{FF2B5EF4-FFF2-40B4-BE49-F238E27FC236}">
                <a16:creationId xmlns:a16="http://schemas.microsoft.com/office/drawing/2014/main" id="{96A19BDA-E3A5-EF0F-3CC3-3183D81B65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87" name="Groupe 86">
            <a:extLst>
              <a:ext uri="{FF2B5EF4-FFF2-40B4-BE49-F238E27FC236}">
                <a16:creationId xmlns:a16="http://schemas.microsoft.com/office/drawing/2014/main" id="{2ED2D7C2-9937-38D7-626E-5A95AF887E10}"/>
              </a:ext>
            </a:extLst>
          </p:cNvPr>
          <p:cNvGrpSpPr/>
          <p:nvPr/>
        </p:nvGrpSpPr>
        <p:grpSpPr>
          <a:xfrm>
            <a:off x="7260279" y="282361"/>
            <a:ext cx="4848594" cy="3307782"/>
            <a:chOff x="7260279" y="282361"/>
            <a:chExt cx="4848594" cy="3307782"/>
          </a:xfrm>
        </p:grpSpPr>
        <p:sp>
          <p:nvSpPr>
            <p:cNvPr id="14" name="Rectangle 13">
              <a:extLst>
                <a:ext uri="{FF2B5EF4-FFF2-40B4-BE49-F238E27FC236}">
                  <a16:creationId xmlns:a16="http://schemas.microsoft.com/office/drawing/2014/main" id="{4FA875FC-7F0E-4C41-8829-484D78CBAA4B}"/>
                </a:ext>
              </a:extLst>
            </p:cNvPr>
            <p:cNvSpPr/>
            <p:nvPr/>
          </p:nvSpPr>
          <p:spPr>
            <a:xfrm>
              <a:off x="10220828" y="740204"/>
              <a:ext cx="1323520" cy="400110"/>
            </a:xfrm>
            <a:prstGeom prst="rect">
              <a:avLst/>
            </a:prstGeom>
            <a:noFill/>
            <a:scene3d>
              <a:camera prst="orthographicFront"/>
              <a:lightRig rig="threePt" dir="t"/>
            </a:scene3d>
            <a:sp3d>
              <a:bevelT/>
            </a:sp3d>
          </p:spPr>
          <p:txBody>
            <a:bodyPr wrap="square" lIns="91440" tIns="45720" rIns="91440" bIns="45720">
              <a:spAutoFit/>
            </a:bodyPr>
            <a:lstStyle/>
            <a:p>
              <a:pPr algn="ctr"/>
              <a:r>
                <a:rPr lang="fr-FR" sz="20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Éclairage</a:t>
              </a:r>
            </a:p>
          </p:txBody>
        </p:sp>
        <p:sp>
          <p:nvSpPr>
            <p:cNvPr id="17" name="Rectangle 16">
              <a:extLst>
                <a:ext uri="{FF2B5EF4-FFF2-40B4-BE49-F238E27FC236}">
                  <a16:creationId xmlns:a16="http://schemas.microsoft.com/office/drawing/2014/main" id="{2681454A-E863-884A-96EC-6C9BE96BD87D}"/>
                </a:ext>
              </a:extLst>
            </p:cNvPr>
            <p:cNvSpPr/>
            <p:nvPr/>
          </p:nvSpPr>
          <p:spPr>
            <a:xfrm>
              <a:off x="8241837" y="282361"/>
              <a:ext cx="3782363" cy="330778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D0ABBC66-0136-9E05-8FC6-65AA86195A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77937" y="297173"/>
              <a:ext cx="276648" cy="412877"/>
            </a:xfrm>
            <a:prstGeom prst="rect">
              <a:avLst/>
            </a:prstGeom>
          </p:spPr>
        </p:pic>
        <p:sp>
          <p:nvSpPr>
            <p:cNvPr id="7" name="ZoneTexte 6">
              <a:extLst>
                <a:ext uri="{FF2B5EF4-FFF2-40B4-BE49-F238E27FC236}">
                  <a16:creationId xmlns:a16="http://schemas.microsoft.com/office/drawing/2014/main" id="{AB18D9DB-1BB1-9C20-A1E9-E7486A9F56CB}"/>
                </a:ext>
              </a:extLst>
            </p:cNvPr>
            <p:cNvSpPr txBox="1"/>
            <p:nvPr/>
          </p:nvSpPr>
          <p:spPr>
            <a:xfrm>
              <a:off x="7965376" y="1775580"/>
              <a:ext cx="2097959"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New York World, 1921.</a:t>
              </a:r>
              <a:endParaRPr lang="fr-FR" sz="900" dirty="0"/>
            </a:p>
          </p:txBody>
        </p:sp>
        <p:sp>
          <p:nvSpPr>
            <p:cNvPr id="19" name="ZoneTexte 18">
              <a:extLst>
                <a:ext uri="{FF2B5EF4-FFF2-40B4-BE49-F238E27FC236}">
                  <a16:creationId xmlns:a16="http://schemas.microsoft.com/office/drawing/2014/main" id="{1591F1A6-F87D-DD11-DA59-D8C2977B3F01}"/>
                </a:ext>
              </a:extLst>
            </p:cNvPr>
            <p:cNvSpPr txBox="1"/>
            <p:nvPr/>
          </p:nvSpPr>
          <p:spPr>
            <a:xfrm>
              <a:off x="7309923" y="736583"/>
              <a:ext cx="1063535" cy="292388"/>
            </a:xfrm>
            <a:prstGeom prst="rect">
              <a:avLst/>
            </a:prstGeom>
            <a:noFill/>
          </p:spPr>
          <p:txBody>
            <a:bodyPr wrap="square">
              <a:spAutoFit/>
            </a:bodyPr>
            <a:lstStyle/>
            <a:p>
              <a:pPr algn="just"/>
              <a:r>
                <a:rPr lang="fr-FR" sz="1300" dirty="0"/>
                <a:t>« Germany »</a:t>
              </a:r>
            </a:p>
          </p:txBody>
        </p:sp>
        <p:sp>
          <p:nvSpPr>
            <p:cNvPr id="20" name="ZoneTexte 19">
              <a:extLst>
                <a:ext uri="{FF2B5EF4-FFF2-40B4-BE49-F238E27FC236}">
                  <a16:creationId xmlns:a16="http://schemas.microsoft.com/office/drawing/2014/main" id="{FA6AC251-BAB3-138A-3C4F-4849B14B13B4}"/>
                </a:ext>
              </a:extLst>
            </p:cNvPr>
            <p:cNvSpPr txBox="1"/>
            <p:nvPr/>
          </p:nvSpPr>
          <p:spPr>
            <a:xfrm>
              <a:off x="10188858" y="1513969"/>
              <a:ext cx="1806758" cy="492443"/>
            </a:xfrm>
            <a:prstGeom prst="rect">
              <a:avLst/>
            </a:prstGeom>
            <a:noFill/>
          </p:spPr>
          <p:txBody>
            <a:bodyPr wrap="square">
              <a:spAutoFit/>
            </a:bodyPr>
            <a:lstStyle/>
            <a:p>
              <a:pPr algn="ctr"/>
              <a:r>
                <a:rPr lang="fr-FR" sz="1300" b="1" dirty="0">
                  <a:solidFill>
                    <a:srgbClr val="7030A0"/>
                  </a:solidFill>
                </a:rPr>
                <a:t>Signé entre l’</a:t>
              </a:r>
              <a:r>
                <a:rPr lang="fr-FR" sz="1300" b="1" dirty="0">
                  <a:solidFill>
                    <a:srgbClr val="FF0000"/>
                  </a:solidFill>
                </a:rPr>
                <a:t>Allemagne</a:t>
              </a:r>
              <a:r>
                <a:rPr lang="fr-FR" sz="1300" b="1" dirty="0">
                  <a:solidFill>
                    <a:srgbClr val="7030A0"/>
                  </a:solidFill>
                </a:rPr>
                <a:t> et les </a:t>
              </a:r>
              <a:r>
                <a:rPr lang="fr-FR" sz="1300" b="1" dirty="0">
                  <a:solidFill>
                    <a:srgbClr val="0070C0"/>
                  </a:solidFill>
                </a:rPr>
                <a:t>Alliés</a:t>
              </a:r>
              <a:r>
                <a:rPr lang="fr-FR" sz="1300" b="1" dirty="0">
                  <a:solidFill>
                    <a:srgbClr val="7030A0"/>
                  </a:solidFill>
                </a:rPr>
                <a:t>.</a:t>
              </a:r>
            </a:p>
          </p:txBody>
        </p:sp>
        <p:sp>
          <p:nvSpPr>
            <p:cNvPr id="21" name="ZoneTexte 20">
              <a:extLst>
                <a:ext uri="{FF2B5EF4-FFF2-40B4-BE49-F238E27FC236}">
                  <a16:creationId xmlns:a16="http://schemas.microsoft.com/office/drawing/2014/main" id="{5EEB407E-A988-8D78-8C73-099835E30701}"/>
                </a:ext>
              </a:extLst>
            </p:cNvPr>
            <p:cNvSpPr txBox="1"/>
            <p:nvPr/>
          </p:nvSpPr>
          <p:spPr>
            <a:xfrm>
              <a:off x="8244148" y="2297481"/>
              <a:ext cx="3751468" cy="1292662"/>
            </a:xfrm>
            <a:prstGeom prst="rect">
              <a:avLst/>
            </a:prstGeom>
            <a:noFill/>
          </p:spPr>
          <p:txBody>
            <a:bodyPr wrap="square" rtlCol="0">
              <a:spAutoFit/>
            </a:bodyPr>
            <a:lstStyle/>
            <a:p>
              <a:pPr marL="176213" indent="-176213">
                <a:buFont typeface="Arial" panose="020B0604020202020204" pitchFamily="34" charset="0"/>
                <a:buChar char="•"/>
              </a:pPr>
              <a:r>
                <a:rPr lang="fr-FR" sz="1300" dirty="0"/>
                <a:t>à endosser la </a:t>
              </a:r>
              <a:r>
                <a:rPr lang="fr-FR" sz="1300" b="1" dirty="0"/>
                <a:t>responsabilité de la guerre</a:t>
              </a:r>
              <a:r>
                <a:rPr lang="fr-FR" sz="1300" dirty="0"/>
                <a:t> ;</a:t>
              </a:r>
            </a:p>
            <a:p>
              <a:pPr marL="176213" indent="-176213">
                <a:buFont typeface="Arial" panose="020B0604020202020204" pitchFamily="34" charset="0"/>
                <a:buChar char="•"/>
              </a:pPr>
              <a:r>
                <a:rPr lang="fr-FR" sz="1300" dirty="0"/>
                <a:t>au paiement de </a:t>
              </a:r>
              <a:r>
                <a:rPr lang="fr-FR" sz="1300" b="1" dirty="0"/>
                <a:t>lourdes réparations</a:t>
              </a:r>
              <a:r>
                <a:rPr lang="fr-FR" sz="1300" dirty="0"/>
                <a:t> aux Alliés ;</a:t>
              </a:r>
            </a:p>
            <a:p>
              <a:pPr marL="176213" indent="-176213">
                <a:buFont typeface="Arial" panose="020B0604020202020204" pitchFamily="34" charset="0"/>
                <a:buChar char="•"/>
              </a:pPr>
              <a:r>
                <a:rPr lang="fr-FR" sz="1300" dirty="0"/>
                <a:t>à </a:t>
              </a:r>
              <a:r>
                <a:rPr lang="fr-FR" sz="1300" b="1" dirty="0"/>
                <a:t>perdre des territoires</a:t>
              </a:r>
              <a:r>
                <a:rPr lang="fr-FR" sz="1300" dirty="0"/>
                <a:t> dont ses colonies ;</a:t>
              </a:r>
            </a:p>
            <a:p>
              <a:pPr marL="176213" indent="-176213">
                <a:buFont typeface="Arial" panose="020B0604020202020204" pitchFamily="34" charset="0"/>
                <a:buChar char="•"/>
              </a:pPr>
              <a:r>
                <a:rPr lang="fr-FR" sz="1300" dirty="0"/>
                <a:t>à </a:t>
              </a:r>
              <a:r>
                <a:rPr lang="fr-FR" sz="1300" b="1" dirty="0"/>
                <a:t>réduire ses capacités militaire</a:t>
              </a:r>
              <a:r>
                <a:rPr lang="fr-FR" sz="1300" dirty="0"/>
                <a:t>s : armée de terre de 100 000 hommes max,  destruction de son artillerie, de sa marine et de son aviation.</a:t>
              </a:r>
            </a:p>
          </p:txBody>
        </p:sp>
        <p:sp>
          <p:nvSpPr>
            <p:cNvPr id="22" name="ZoneTexte 21">
              <a:extLst>
                <a:ext uri="{FF2B5EF4-FFF2-40B4-BE49-F238E27FC236}">
                  <a16:creationId xmlns:a16="http://schemas.microsoft.com/office/drawing/2014/main" id="{7D78892C-DFA6-C365-9C87-BAE18409B55B}"/>
                </a:ext>
              </a:extLst>
            </p:cNvPr>
            <p:cNvSpPr txBox="1"/>
            <p:nvPr/>
          </p:nvSpPr>
          <p:spPr>
            <a:xfrm>
              <a:off x="8247475" y="2090446"/>
              <a:ext cx="3624145" cy="292388"/>
            </a:xfrm>
            <a:prstGeom prst="rect">
              <a:avLst/>
            </a:prstGeom>
            <a:noFill/>
          </p:spPr>
          <p:txBody>
            <a:bodyPr wrap="square">
              <a:spAutoFit/>
            </a:bodyPr>
            <a:lstStyle/>
            <a:p>
              <a:r>
                <a:rPr lang="fr-FR" sz="1300" b="1" dirty="0">
                  <a:solidFill>
                    <a:srgbClr val="7030A0"/>
                  </a:solidFill>
                </a:rPr>
                <a:t>L’</a:t>
              </a:r>
              <a:r>
                <a:rPr lang="fr-FR" sz="1300" b="1" dirty="0">
                  <a:solidFill>
                    <a:srgbClr val="FF0000"/>
                  </a:solidFill>
                </a:rPr>
                <a:t>Allemagne</a:t>
              </a:r>
              <a:r>
                <a:rPr lang="fr-FR" sz="1300" b="1" dirty="0">
                  <a:solidFill>
                    <a:srgbClr val="7030A0"/>
                  </a:solidFill>
                </a:rPr>
                <a:t> est contrainte …</a:t>
              </a:r>
            </a:p>
          </p:txBody>
        </p:sp>
        <p:sp>
          <p:nvSpPr>
            <p:cNvPr id="24" name="ZoneTexte 23">
              <a:extLst>
                <a:ext uri="{FF2B5EF4-FFF2-40B4-BE49-F238E27FC236}">
                  <a16:creationId xmlns:a16="http://schemas.microsoft.com/office/drawing/2014/main" id="{FCE7D4C1-8E34-BC25-1631-0D93C56239E4}"/>
                </a:ext>
              </a:extLst>
            </p:cNvPr>
            <p:cNvSpPr txBox="1"/>
            <p:nvPr/>
          </p:nvSpPr>
          <p:spPr>
            <a:xfrm>
              <a:off x="8241837" y="1908417"/>
              <a:ext cx="3867036" cy="292388"/>
            </a:xfrm>
            <a:prstGeom prst="rect">
              <a:avLst/>
            </a:prstGeom>
            <a:noFill/>
          </p:spPr>
          <p:txBody>
            <a:bodyPr wrap="square">
              <a:spAutoFit/>
            </a:bodyPr>
            <a:lstStyle/>
            <a:p>
              <a:pPr marL="176213" indent="-176213">
                <a:buFont typeface="Arial" panose="020B0604020202020204" pitchFamily="34" charset="0"/>
                <a:buChar char="•"/>
              </a:pPr>
              <a:r>
                <a:rPr lang="fr-FR" sz="1300" dirty="0"/>
                <a:t>Annonce la création de la </a:t>
              </a:r>
              <a:r>
                <a:rPr lang="fr-FR" sz="1300" b="1" dirty="0"/>
                <a:t>SDN</a:t>
              </a:r>
              <a:r>
                <a:rPr lang="fr-FR" sz="1300" dirty="0"/>
                <a:t> </a:t>
              </a:r>
              <a:r>
                <a:rPr lang="fr-FR" sz="1200" dirty="0"/>
                <a:t>(</a:t>
              </a:r>
              <a:r>
                <a:rPr lang="fr-FR" sz="1200" b="1" dirty="0"/>
                <a:t>S</a:t>
              </a:r>
              <a:r>
                <a:rPr lang="fr-FR" sz="1200" dirty="0"/>
                <a:t>ociété </a:t>
              </a:r>
              <a:r>
                <a:rPr lang="fr-FR" sz="1200" b="1" dirty="0"/>
                <a:t>D</a:t>
              </a:r>
              <a:r>
                <a:rPr lang="fr-FR" sz="1200" dirty="0"/>
                <a:t>es </a:t>
              </a:r>
              <a:r>
                <a:rPr lang="fr-FR" sz="1200" b="1" dirty="0"/>
                <a:t>N</a:t>
              </a:r>
              <a:r>
                <a:rPr lang="fr-FR" sz="1200" dirty="0"/>
                <a:t>ations) ;</a:t>
              </a:r>
            </a:p>
          </p:txBody>
        </p:sp>
        <p:cxnSp>
          <p:nvCxnSpPr>
            <p:cNvPr id="26" name="Connecteur droit avec flèche 25">
              <a:extLst>
                <a:ext uri="{FF2B5EF4-FFF2-40B4-BE49-F238E27FC236}">
                  <a16:creationId xmlns:a16="http://schemas.microsoft.com/office/drawing/2014/main" id="{93F341ED-BE89-E9DD-CC1D-C7BAAB91B50B}"/>
                </a:ext>
              </a:extLst>
            </p:cNvPr>
            <p:cNvCxnSpPr>
              <a:cxnSpLocks/>
            </p:cNvCxnSpPr>
            <p:nvPr/>
          </p:nvCxnSpPr>
          <p:spPr>
            <a:xfrm>
              <a:off x="7800022" y="1009096"/>
              <a:ext cx="0" cy="2324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72301479-0126-2657-1EE8-A7F7DF12FC10}"/>
                </a:ext>
              </a:extLst>
            </p:cNvPr>
            <p:cNvSpPr txBox="1"/>
            <p:nvPr/>
          </p:nvSpPr>
          <p:spPr>
            <a:xfrm>
              <a:off x="7260279" y="1256081"/>
              <a:ext cx="1063535" cy="292388"/>
            </a:xfrm>
            <a:prstGeom prst="rect">
              <a:avLst/>
            </a:prstGeom>
            <a:noFill/>
          </p:spPr>
          <p:txBody>
            <a:bodyPr wrap="square">
              <a:spAutoFit/>
            </a:bodyPr>
            <a:lstStyle/>
            <a:p>
              <a:pPr algn="just"/>
              <a:r>
                <a:rPr lang="fr-FR" sz="1300" dirty="0"/>
                <a:t>ALLEMAGNE</a:t>
              </a:r>
            </a:p>
          </p:txBody>
        </p:sp>
        <p:grpSp>
          <p:nvGrpSpPr>
            <p:cNvPr id="48" name="Groupe 47">
              <a:extLst>
                <a:ext uri="{FF2B5EF4-FFF2-40B4-BE49-F238E27FC236}">
                  <a16:creationId xmlns:a16="http://schemas.microsoft.com/office/drawing/2014/main" id="{48632A38-9EAD-78A1-4824-40C5D90983F3}"/>
                </a:ext>
              </a:extLst>
            </p:cNvPr>
            <p:cNvGrpSpPr/>
            <p:nvPr/>
          </p:nvGrpSpPr>
          <p:grpSpPr>
            <a:xfrm>
              <a:off x="9927972" y="312272"/>
              <a:ext cx="713645" cy="468741"/>
              <a:chOff x="6614750" y="3579207"/>
              <a:chExt cx="713645" cy="468741"/>
            </a:xfrm>
          </p:grpSpPr>
          <p:pic>
            <p:nvPicPr>
              <p:cNvPr id="45" name="Image 44">
                <a:hlinkClick r:id="rId7"/>
                <a:extLst>
                  <a:ext uri="{FF2B5EF4-FFF2-40B4-BE49-F238E27FC236}">
                    <a16:creationId xmlns:a16="http://schemas.microsoft.com/office/drawing/2014/main" id="{242DB23F-1DE7-6EC1-336F-C80883FA4F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47" name="Image 46">
                <a:extLst>
                  <a:ext uri="{FF2B5EF4-FFF2-40B4-BE49-F238E27FC236}">
                    <a16:creationId xmlns:a16="http://schemas.microsoft.com/office/drawing/2014/main" id="{2D82FE64-48D3-18E5-A033-AF16C9912B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pic>
          <p:nvPicPr>
            <p:cNvPr id="16" name="Image 15">
              <a:extLst>
                <a:ext uri="{FF2B5EF4-FFF2-40B4-BE49-F238E27FC236}">
                  <a16:creationId xmlns:a16="http://schemas.microsoft.com/office/drawing/2014/main" id="{96CAC4EC-BF54-C6F7-AC64-C77FA0B5FA4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286729">
              <a:off x="7963358" y="912126"/>
              <a:ext cx="1002431" cy="1004982"/>
            </a:xfrm>
            <a:prstGeom prst="rect">
              <a:avLst/>
            </a:prstGeom>
          </p:spPr>
        </p:pic>
      </p:grpSp>
      <p:grpSp>
        <p:nvGrpSpPr>
          <p:cNvPr id="88" name="Groupe 87">
            <a:extLst>
              <a:ext uri="{FF2B5EF4-FFF2-40B4-BE49-F238E27FC236}">
                <a16:creationId xmlns:a16="http://schemas.microsoft.com/office/drawing/2014/main" id="{207CFBFD-2097-306E-9E42-5DC251DE6A39}"/>
              </a:ext>
            </a:extLst>
          </p:cNvPr>
          <p:cNvGrpSpPr/>
          <p:nvPr/>
        </p:nvGrpSpPr>
        <p:grpSpPr>
          <a:xfrm>
            <a:off x="158564" y="2508933"/>
            <a:ext cx="4788099" cy="3264183"/>
            <a:chOff x="148676" y="3118604"/>
            <a:chExt cx="4788099" cy="3264183"/>
          </a:xfrm>
        </p:grpSpPr>
        <p:pic>
          <p:nvPicPr>
            <p:cNvPr id="29" name="Image 28">
              <a:extLst>
                <a:ext uri="{FF2B5EF4-FFF2-40B4-BE49-F238E27FC236}">
                  <a16:creationId xmlns:a16="http://schemas.microsoft.com/office/drawing/2014/main" id="{4FE47492-A6DC-A3B7-D89A-9DF1E7110D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8027" y="3178360"/>
              <a:ext cx="781772" cy="781772"/>
            </a:xfrm>
            <a:prstGeom prst="rect">
              <a:avLst/>
            </a:prstGeom>
          </p:spPr>
        </p:pic>
        <p:sp>
          <p:nvSpPr>
            <p:cNvPr id="30" name="ZoneTexte 29">
              <a:extLst>
                <a:ext uri="{FF2B5EF4-FFF2-40B4-BE49-F238E27FC236}">
                  <a16:creationId xmlns:a16="http://schemas.microsoft.com/office/drawing/2014/main" id="{6193A03E-5838-FBE3-F62B-1107B7F37C38}"/>
                </a:ext>
              </a:extLst>
            </p:cNvPr>
            <p:cNvSpPr txBox="1"/>
            <p:nvPr/>
          </p:nvSpPr>
          <p:spPr>
            <a:xfrm>
              <a:off x="658913" y="3230134"/>
              <a:ext cx="1580107" cy="677108"/>
            </a:xfrm>
            <a:prstGeom prst="rect">
              <a:avLst/>
            </a:prstGeom>
            <a:noFill/>
          </p:spPr>
          <p:txBody>
            <a:bodyPr wrap="square" rtlCol="0">
              <a:spAutoFit/>
            </a:bodyPr>
            <a:lstStyle/>
            <a:p>
              <a:pPr algn="ctr"/>
              <a:r>
                <a:rPr lang="fr-FR" sz="1400" b="1" dirty="0">
                  <a:solidFill>
                    <a:srgbClr val="FF0000"/>
                  </a:solidFill>
                </a:rPr>
                <a:t>W. WILSON</a:t>
              </a:r>
            </a:p>
            <a:p>
              <a:pPr algn="ctr"/>
              <a:r>
                <a:rPr lang="fr-FR" sz="1200" i="1" dirty="0"/>
                <a:t>Président</a:t>
              </a:r>
            </a:p>
            <a:p>
              <a:pPr algn="ctr"/>
              <a:r>
                <a:rPr lang="fr-FR" sz="1200" i="1" dirty="0"/>
                <a:t>(1913-1921)</a:t>
              </a:r>
            </a:p>
          </p:txBody>
        </p:sp>
        <p:pic>
          <p:nvPicPr>
            <p:cNvPr id="31" name="Image 30">
              <a:extLst>
                <a:ext uri="{FF2B5EF4-FFF2-40B4-BE49-F238E27FC236}">
                  <a16:creationId xmlns:a16="http://schemas.microsoft.com/office/drawing/2014/main" id="{15DC3B46-9F21-163A-135C-4F372BD5D90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51935" y="3704231"/>
              <a:ext cx="480564" cy="239519"/>
            </a:xfrm>
            <a:prstGeom prst="rect">
              <a:avLst/>
            </a:prstGeom>
          </p:spPr>
        </p:pic>
        <p:pic>
          <p:nvPicPr>
            <p:cNvPr id="32" name="Image 31">
              <a:extLst>
                <a:ext uri="{FF2B5EF4-FFF2-40B4-BE49-F238E27FC236}">
                  <a16:creationId xmlns:a16="http://schemas.microsoft.com/office/drawing/2014/main" id="{26146160-E516-E9DC-AAC6-23EA4084C24A}"/>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68027" y="3959016"/>
              <a:ext cx="781772" cy="781772"/>
            </a:xfrm>
            <a:prstGeom prst="rect">
              <a:avLst/>
            </a:prstGeom>
          </p:spPr>
        </p:pic>
        <p:sp>
          <p:nvSpPr>
            <p:cNvPr id="33" name="ZoneTexte 32">
              <a:extLst>
                <a:ext uri="{FF2B5EF4-FFF2-40B4-BE49-F238E27FC236}">
                  <a16:creationId xmlns:a16="http://schemas.microsoft.com/office/drawing/2014/main" id="{53F2AE4C-E452-439E-F811-D2EA316AAB91}"/>
                </a:ext>
              </a:extLst>
            </p:cNvPr>
            <p:cNvSpPr txBox="1"/>
            <p:nvPr/>
          </p:nvSpPr>
          <p:spPr>
            <a:xfrm>
              <a:off x="921122" y="3915513"/>
              <a:ext cx="1580107" cy="861774"/>
            </a:xfrm>
            <a:prstGeom prst="rect">
              <a:avLst/>
            </a:prstGeom>
            <a:noFill/>
          </p:spPr>
          <p:txBody>
            <a:bodyPr wrap="square" rtlCol="0">
              <a:spAutoFit/>
            </a:bodyPr>
            <a:lstStyle/>
            <a:p>
              <a:pPr algn="ctr"/>
              <a:r>
                <a:rPr lang="fr-FR" sz="1400" b="1" dirty="0">
                  <a:solidFill>
                    <a:srgbClr val="FF0000"/>
                  </a:solidFill>
                </a:rPr>
                <a:t>G. CLÉMENCEAU</a:t>
              </a:r>
            </a:p>
            <a:p>
              <a:pPr algn="ctr"/>
              <a:r>
                <a:rPr lang="fr-FR" sz="1200" i="1" dirty="0"/>
                <a:t>Président du Conseil</a:t>
              </a:r>
            </a:p>
            <a:p>
              <a:pPr algn="ctr"/>
              <a:r>
                <a:rPr lang="fr-FR" sz="1200" i="1" dirty="0"/>
                <a:t>(1906-1909)</a:t>
              </a:r>
            </a:p>
            <a:p>
              <a:pPr algn="ctr"/>
              <a:r>
                <a:rPr lang="fr-FR" sz="1200" i="1" dirty="0"/>
                <a:t>(1917-1920)</a:t>
              </a:r>
            </a:p>
          </p:txBody>
        </p:sp>
        <p:pic>
          <p:nvPicPr>
            <p:cNvPr id="36" name="Image 35">
              <a:extLst>
                <a:ext uri="{FF2B5EF4-FFF2-40B4-BE49-F238E27FC236}">
                  <a16:creationId xmlns:a16="http://schemas.microsoft.com/office/drawing/2014/main" id="{F2630910-B1EE-1D72-25D8-22D763ECD21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51935" y="4364155"/>
              <a:ext cx="480564" cy="340116"/>
            </a:xfrm>
            <a:prstGeom prst="rect">
              <a:avLst/>
            </a:prstGeom>
          </p:spPr>
        </p:pic>
        <p:pic>
          <p:nvPicPr>
            <p:cNvPr id="37" name="Image 36">
              <a:extLst>
                <a:ext uri="{FF2B5EF4-FFF2-40B4-BE49-F238E27FC236}">
                  <a16:creationId xmlns:a16="http://schemas.microsoft.com/office/drawing/2014/main" id="{F2E6101B-4BE6-3820-43A0-5A3E10A8AC8A}"/>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281618" y="4733784"/>
              <a:ext cx="781772" cy="781772"/>
            </a:xfrm>
            <a:prstGeom prst="rect">
              <a:avLst/>
            </a:prstGeom>
          </p:spPr>
        </p:pic>
        <p:sp>
          <p:nvSpPr>
            <p:cNvPr id="38" name="ZoneTexte 37">
              <a:extLst>
                <a:ext uri="{FF2B5EF4-FFF2-40B4-BE49-F238E27FC236}">
                  <a16:creationId xmlns:a16="http://schemas.microsoft.com/office/drawing/2014/main" id="{B5308969-491D-A4B6-DA29-1A34FA160523}"/>
                </a:ext>
              </a:extLst>
            </p:cNvPr>
            <p:cNvSpPr txBox="1"/>
            <p:nvPr/>
          </p:nvSpPr>
          <p:spPr>
            <a:xfrm>
              <a:off x="887645" y="4712542"/>
              <a:ext cx="1580107" cy="677108"/>
            </a:xfrm>
            <a:prstGeom prst="rect">
              <a:avLst/>
            </a:prstGeom>
            <a:noFill/>
          </p:spPr>
          <p:txBody>
            <a:bodyPr wrap="square" rtlCol="0">
              <a:spAutoFit/>
            </a:bodyPr>
            <a:lstStyle/>
            <a:p>
              <a:pPr algn="ctr"/>
              <a:r>
                <a:rPr lang="fr-FR" sz="1400" b="1" dirty="0">
                  <a:solidFill>
                    <a:srgbClr val="FF0000"/>
                  </a:solidFill>
                </a:rPr>
                <a:t>D. LLOYD-GEORGE</a:t>
              </a:r>
            </a:p>
            <a:p>
              <a:pPr algn="ctr"/>
              <a:r>
                <a:rPr lang="fr-FR" sz="1200" i="1" dirty="0"/>
                <a:t>Premier Ministre</a:t>
              </a:r>
            </a:p>
            <a:p>
              <a:pPr algn="ctr"/>
              <a:r>
                <a:rPr lang="fr-FR" sz="1200" i="1" dirty="0"/>
                <a:t>(1916-1922)</a:t>
              </a:r>
            </a:p>
          </p:txBody>
        </p:sp>
        <p:pic>
          <p:nvPicPr>
            <p:cNvPr id="40" name="Image 39">
              <a:extLst>
                <a:ext uri="{FF2B5EF4-FFF2-40B4-BE49-F238E27FC236}">
                  <a16:creationId xmlns:a16="http://schemas.microsoft.com/office/drawing/2014/main" id="{A6B1DA77-9787-ECBD-2F0F-09DF325D492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151935" y="5173237"/>
              <a:ext cx="480564" cy="239519"/>
            </a:xfrm>
            <a:prstGeom prst="rect">
              <a:avLst/>
            </a:prstGeom>
          </p:spPr>
        </p:pic>
        <p:pic>
          <p:nvPicPr>
            <p:cNvPr id="41" name="Image 40">
              <a:extLst>
                <a:ext uri="{FF2B5EF4-FFF2-40B4-BE49-F238E27FC236}">
                  <a16:creationId xmlns:a16="http://schemas.microsoft.com/office/drawing/2014/main" id="{29D86060-16EF-C8AE-652F-C89DDED3DD0A}"/>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251268" y="5516065"/>
              <a:ext cx="781772" cy="781772"/>
            </a:xfrm>
            <a:prstGeom prst="rect">
              <a:avLst/>
            </a:prstGeom>
          </p:spPr>
        </p:pic>
        <p:sp>
          <p:nvSpPr>
            <p:cNvPr id="42" name="ZoneTexte 41">
              <a:extLst>
                <a:ext uri="{FF2B5EF4-FFF2-40B4-BE49-F238E27FC236}">
                  <a16:creationId xmlns:a16="http://schemas.microsoft.com/office/drawing/2014/main" id="{BD619A93-4ADA-63FE-8786-B3C881BC32EA}"/>
                </a:ext>
              </a:extLst>
            </p:cNvPr>
            <p:cNvSpPr txBox="1"/>
            <p:nvPr/>
          </p:nvSpPr>
          <p:spPr>
            <a:xfrm>
              <a:off x="939594" y="5495968"/>
              <a:ext cx="1452623" cy="861774"/>
            </a:xfrm>
            <a:prstGeom prst="rect">
              <a:avLst/>
            </a:prstGeom>
            <a:noFill/>
          </p:spPr>
          <p:txBody>
            <a:bodyPr wrap="square" rtlCol="0">
              <a:spAutoFit/>
            </a:bodyPr>
            <a:lstStyle/>
            <a:p>
              <a:pPr algn="ctr"/>
              <a:r>
                <a:rPr lang="fr-FR" sz="1400" b="1" dirty="0">
                  <a:solidFill>
                    <a:srgbClr val="FF0000"/>
                  </a:solidFill>
                </a:rPr>
                <a:t>V. ORLANDO</a:t>
              </a:r>
            </a:p>
            <a:p>
              <a:pPr algn="ctr"/>
              <a:r>
                <a:rPr lang="fr-FR" sz="1200" i="1" dirty="0"/>
                <a:t>Président du Conseil des Ministres</a:t>
              </a:r>
            </a:p>
            <a:p>
              <a:pPr algn="ctr"/>
              <a:r>
                <a:rPr lang="fr-FR" sz="1200" i="1" dirty="0"/>
                <a:t>(1917-1919)</a:t>
              </a:r>
            </a:p>
          </p:txBody>
        </p:sp>
        <p:pic>
          <p:nvPicPr>
            <p:cNvPr id="44" name="Image 43">
              <a:extLst>
                <a:ext uri="{FF2B5EF4-FFF2-40B4-BE49-F238E27FC236}">
                  <a16:creationId xmlns:a16="http://schemas.microsoft.com/office/drawing/2014/main" id="{8EBDB11F-D0AB-2DD2-06D8-717E1F0088A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125681" y="5967698"/>
              <a:ext cx="506818" cy="337163"/>
            </a:xfrm>
            <a:prstGeom prst="rect">
              <a:avLst/>
            </a:prstGeom>
          </p:spPr>
        </p:pic>
        <p:sp>
          <p:nvSpPr>
            <p:cNvPr id="49" name="Rectangle 48">
              <a:extLst>
                <a:ext uri="{FF2B5EF4-FFF2-40B4-BE49-F238E27FC236}">
                  <a16:creationId xmlns:a16="http://schemas.microsoft.com/office/drawing/2014/main" id="{52E26DD3-1E4A-D761-DADA-E868BF46B3DD}"/>
                </a:ext>
              </a:extLst>
            </p:cNvPr>
            <p:cNvSpPr/>
            <p:nvPr/>
          </p:nvSpPr>
          <p:spPr>
            <a:xfrm>
              <a:off x="148676" y="3118604"/>
              <a:ext cx="2557580" cy="32641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50" name="Connecteur droit avec flèche 49">
              <a:extLst>
                <a:ext uri="{FF2B5EF4-FFF2-40B4-BE49-F238E27FC236}">
                  <a16:creationId xmlns:a16="http://schemas.microsoft.com/office/drawing/2014/main" id="{9A60D62E-4E84-0490-4CF5-C05B8B4938B9}"/>
                </a:ext>
              </a:extLst>
            </p:cNvPr>
            <p:cNvCxnSpPr>
              <a:cxnSpLocks/>
            </p:cNvCxnSpPr>
            <p:nvPr/>
          </p:nvCxnSpPr>
          <p:spPr>
            <a:xfrm>
              <a:off x="2706256" y="4605848"/>
              <a:ext cx="25861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ZoneTexte 53">
              <a:extLst>
                <a:ext uri="{FF2B5EF4-FFF2-40B4-BE49-F238E27FC236}">
                  <a16:creationId xmlns:a16="http://schemas.microsoft.com/office/drawing/2014/main" id="{93F254BE-83F6-3CF9-54C8-6B86A69A09E4}"/>
                </a:ext>
              </a:extLst>
            </p:cNvPr>
            <p:cNvSpPr txBox="1"/>
            <p:nvPr/>
          </p:nvSpPr>
          <p:spPr>
            <a:xfrm>
              <a:off x="2925301" y="4407955"/>
              <a:ext cx="2011474" cy="369332"/>
            </a:xfrm>
            <a:prstGeom prst="rect">
              <a:avLst/>
            </a:prstGeom>
            <a:noFill/>
          </p:spPr>
          <p:txBody>
            <a:bodyPr wrap="square">
              <a:spAutoFit/>
            </a:bodyPr>
            <a:lstStyle/>
            <a:p>
              <a:r>
                <a:rPr lang="fr-FR" b="1" dirty="0"/>
                <a:t>Traité de Versailles</a:t>
              </a:r>
            </a:p>
          </p:txBody>
        </p:sp>
      </p:grpSp>
      <p:cxnSp>
        <p:nvCxnSpPr>
          <p:cNvPr id="55" name="Connecteur droit avec flèche 54">
            <a:extLst>
              <a:ext uri="{FF2B5EF4-FFF2-40B4-BE49-F238E27FC236}">
                <a16:creationId xmlns:a16="http://schemas.microsoft.com/office/drawing/2014/main" id="{256FC83B-E5BA-8F54-CB40-1424205093B3}"/>
              </a:ext>
            </a:extLst>
          </p:cNvPr>
          <p:cNvCxnSpPr>
            <a:cxnSpLocks/>
          </p:cNvCxnSpPr>
          <p:nvPr/>
        </p:nvCxnSpPr>
        <p:spPr>
          <a:xfrm flipV="1">
            <a:off x="3899190" y="3334079"/>
            <a:ext cx="0" cy="4642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57" name="Groupe 56">
            <a:extLst>
              <a:ext uri="{FF2B5EF4-FFF2-40B4-BE49-F238E27FC236}">
                <a16:creationId xmlns:a16="http://schemas.microsoft.com/office/drawing/2014/main" id="{9F7AE8AC-8711-4600-06C0-9B15E819330C}"/>
              </a:ext>
            </a:extLst>
          </p:cNvPr>
          <p:cNvGrpSpPr/>
          <p:nvPr/>
        </p:nvGrpSpPr>
        <p:grpSpPr>
          <a:xfrm>
            <a:off x="3542367" y="2746101"/>
            <a:ext cx="713645" cy="468741"/>
            <a:chOff x="6614750" y="3579207"/>
            <a:chExt cx="713645" cy="468741"/>
          </a:xfrm>
        </p:grpSpPr>
        <p:pic>
          <p:nvPicPr>
            <p:cNvPr id="58" name="Image 57">
              <a:hlinkClick r:id="rId19"/>
              <a:extLst>
                <a:ext uri="{FF2B5EF4-FFF2-40B4-BE49-F238E27FC236}">
                  <a16:creationId xmlns:a16="http://schemas.microsoft.com/office/drawing/2014/main" id="{11246FDE-5106-C32A-00AA-35D53F2807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59" name="Image 58">
              <a:extLst>
                <a:ext uri="{FF2B5EF4-FFF2-40B4-BE49-F238E27FC236}">
                  <a16:creationId xmlns:a16="http://schemas.microsoft.com/office/drawing/2014/main" id="{504310B8-F53F-07D6-85C3-DBB0982E13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sp>
        <p:nvSpPr>
          <p:cNvPr id="62" name="ZoneTexte 61">
            <a:extLst>
              <a:ext uri="{FF2B5EF4-FFF2-40B4-BE49-F238E27FC236}">
                <a16:creationId xmlns:a16="http://schemas.microsoft.com/office/drawing/2014/main" id="{C73C71AE-1924-1C30-C25F-039B9C831DB3}"/>
              </a:ext>
            </a:extLst>
          </p:cNvPr>
          <p:cNvSpPr txBox="1"/>
          <p:nvPr/>
        </p:nvSpPr>
        <p:spPr>
          <a:xfrm>
            <a:off x="3055973" y="2254222"/>
            <a:ext cx="1640354" cy="492443"/>
          </a:xfrm>
          <a:prstGeom prst="rect">
            <a:avLst/>
          </a:prstGeom>
          <a:noFill/>
        </p:spPr>
        <p:txBody>
          <a:bodyPr wrap="square">
            <a:spAutoFit/>
          </a:bodyPr>
          <a:lstStyle/>
          <a:p>
            <a:pPr algn="ctr"/>
            <a:r>
              <a:rPr lang="fr-FR" sz="1300" i="1" dirty="0"/>
              <a:t>conséquences lourdes pour l’Allemagne</a:t>
            </a:r>
          </a:p>
        </p:txBody>
      </p:sp>
      <p:cxnSp>
        <p:nvCxnSpPr>
          <p:cNvPr id="63" name="Connecteur droit avec flèche 62">
            <a:extLst>
              <a:ext uri="{FF2B5EF4-FFF2-40B4-BE49-F238E27FC236}">
                <a16:creationId xmlns:a16="http://schemas.microsoft.com/office/drawing/2014/main" id="{77DAB1D9-AB85-1B5A-0FF1-82E266EF84B8}"/>
              </a:ext>
            </a:extLst>
          </p:cNvPr>
          <p:cNvCxnSpPr>
            <a:cxnSpLocks/>
          </p:cNvCxnSpPr>
          <p:nvPr/>
        </p:nvCxnSpPr>
        <p:spPr>
          <a:xfrm>
            <a:off x="4312715" y="2936906"/>
            <a:ext cx="194095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e 68">
            <a:extLst>
              <a:ext uri="{FF2B5EF4-FFF2-40B4-BE49-F238E27FC236}">
                <a16:creationId xmlns:a16="http://schemas.microsoft.com/office/drawing/2014/main" id="{CEEF4445-448B-776E-02F9-4AB0B20C8EBE}"/>
              </a:ext>
            </a:extLst>
          </p:cNvPr>
          <p:cNvGrpSpPr/>
          <p:nvPr/>
        </p:nvGrpSpPr>
        <p:grpSpPr>
          <a:xfrm>
            <a:off x="6355034" y="2724646"/>
            <a:ext cx="713645" cy="468741"/>
            <a:chOff x="6614750" y="3579207"/>
            <a:chExt cx="713645" cy="468741"/>
          </a:xfrm>
        </p:grpSpPr>
        <p:pic>
          <p:nvPicPr>
            <p:cNvPr id="70" name="Image 69">
              <a:hlinkClick r:id="rId20"/>
              <a:extLst>
                <a:ext uri="{FF2B5EF4-FFF2-40B4-BE49-F238E27FC236}">
                  <a16:creationId xmlns:a16="http://schemas.microsoft.com/office/drawing/2014/main" id="{651FC57D-B6BF-0112-9778-772BEBF7BA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71" name="Image 70">
              <a:extLst>
                <a:ext uri="{FF2B5EF4-FFF2-40B4-BE49-F238E27FC236}">
                  <a16:creationId xmlns:a16="http://schemas.microsoft.com/office/drawing/2014/main" id="{C26E9EB6-12BC-DADF-4272-3BC215FD45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sp>
        <p:nvSpPr>
          <p:cNvPr id="72" name="ZoneTexte 71">
            <a:extLst>
              <a:ext uri="{FF2B5EF4-FFF2-40B4-BE49-F238E27FC236}">
                <a16:creationId xmlns:a16="http://schemas.microsoft.com/office/drawing/2014/main" id="{88DB310E-E166-613D-C224-A426BE8E6BAF}"/>
              </a:ext>
            </a:extLst>
          </p:cNvPr>
          <p:cNvSpPr txBox="1"/>
          <p:nvPr/>
        </p:nvSpPr>
        <p:spPr>
          <a:xfrm>
            <a:off x="4433321" y="2607425"/>
            <a:ext cx="2011474" cy="369332"/>
          </a:xfrm>
          <a:prstGeom prst="rect">
            <a:avLst/>
          </a:prstGeom>
          <a:noFill/>
        </p:spPr>
        <p:txBody>
          <a:bodyPr wrap="square">
            <a:spAutoFit/>
          </a:bodyPr>
          <a:lstStyle/>
          <a:p>
            <a:r>
              <a:rPr lang="fr-FR" b="1" dirty="0"/>
              <a:t>+ autres Traités</a:t>
            </a:r>
          </a:p>
        </p:txBody>
      </p:sp>
      <p:sp>
        <p:nvSpPr>
          <p:cNvPr id="73" name="ZoneTexte 72">
            <a:extLst>
              <a:ext uri="{FF2B5EF4-FFF2-40B4-BE49-F238E27FC236}">
                <a16:creationId xmlns:a16="http://schemas.microsoft.com/office/drawing/2014/main" id="{96673826-5F6D-818F-1C43-AB1EF1AA931F}"/>
              </a:ext>
            </a:extLst>
          </p:cNvPr>
          <p:cNvSpPr txBox="1"/>
          <p:nvPr/>
        </p:nvSpPr>
        <p:spPr>
          <a:xfrm>
            <a:off x="5906140" y="2217367"/>
            <a:ext cx="1772608" cy="492443"/>
          </a:xfrm>
          <a:prstGeom prst="rect">
            <a:avLst/>
          </a:prstGeom>
          <a:noFill/>
        </p:spPr>
        <p:txBody>
          <a:bodyPr wrap="square">
            <a:spAutoFit/>
          </a:bodyPr>
          <a:lstStyle/>
          <a:p>
            <a:pPr algn="ctr"/>
            <a:r>
              <a:rPr lang="fr-FR" sz="1300" i="1" dirty="0"/>
              <a:t>conséquences lourdes pour les autres empires</a:t>
            </a:r>
          </a:p>
        </p:txBody>
      </p:sp>
      <p:cxnSp>
        <p:nvCxnSpPr>
          <p:cNvPr id="74" name="Connecteur droit avec flèche 73">
            <a:extLst>
              <a:ext uri="{FF2B5EF4-FFF2-40B4-BE49-F238E27FC236}">
                <a16:creationId xmlns:a16="http://schemas.microsoft.com/office/drawing/2014/main" id="{0BF3FEE9-29F1-4A32-0E99-487C641CE0C2}"/>
              </a:ext>
            </a:extLst>
          </p:cNvPr>
          <p:cNvCxnSpPr>
            <a:cxnSpLocks/>
          </p:cNvCxnSpPr>
          <p:nvPr/>
        </p:nvCxnSpPr>
        <p:spPr>
          <a:xfrm flipV="1">
            <a:off x="4867136" y="3982950"/>
            <a:ext cx="1386534" cy="132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e 76">
            <a:extLst>
              <a:ext uri="{FF2B5EF4-FFF2-40B4-BE49-F238E27FC236}">
                <a16:creationId xmlns:a16="http://schemas.microsoft.com/office/drawing/2014/main" id="{42372B77-28DD-A875-8FD9-0DC81F4ECBFE}"/>
              </a:ext>
            </a:extLst>
          </p:cNvPr>
          <p:cNvGrpSpPr/>
          <p:nvPr/>
        </p:nvGrpSpPr>
        <p:grpSpPr>
          <a:xfrm>
            <a:off x="6351402" y="3736729"/>
            <a:ext cx="713645" cy="468741"/>
            <a:chOff x="6614750" y="3579207"/>
            <a:chExt cx="713645" cy="468741"/>
          </a:xfrm>
        </p:grpSpPr>
        <p:pic>
          <p:nvPicPr>
            <p:cNvPr id="78" name="Image 77">
              <a:hlinkClick r:id="rId21"/>
              <a:extLst>
                <a:ext uri="{FF2B5EF4-FFF2-40B4-BE49-F238E27FC236}">
                  <a16:creationId xmlns:a16="http://schemas.microsoft.com/office/drawing/2014/main" id="{59114AC2-3795-CAB9-1A25-7EE9C2BDCC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79" name="Image 78">
              <a:extLst>
                <a:ext uri="{FF2B5EF4-FFF2-40B4-BE49-F238E27FC236}">
                  <a16:creationId xmlns:a16="http://schemas.microsoft.com/office/drawing/2014/main" id="{3338AEED-9DFA-C628-5555-249D7AE6A23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sp>
        <p:nvSpPr>
          <p:cNvPr id="80" name="ZoneTexte 79">
            <a:extLst>
              <a:ext uri="{FF2B5EF4-FFF2-40B4-BE49-F238E27FC236}">
                <a16:creationId xmlns:a16="http://schemas.microsoft.com/office/drawing/2014/main" id="{DC428F5A-300E-459D-6FC7-5E41FAE86F8D}"/>
              </a:ext>
            </a:extLst>
          </p:cNvPr>
          <p:cNvSpPr txBox="1"/>
          <p:nvPr/>
        </p:nvSpPr>
        <p:spPr>
          <a:xfrm>
            <a:off x="5821920" y="4167616"/>
            <a:ext cx="1772608" cy="707886"/>
          </a:xfrm>
          <a:prstGeom prst="rect">
            <a:avLst/>
          </a:prstGeom>
          <a:noFill/>
        </p:spPr>
        <p:txBody>
          <a:bodyPr wrap="square">
            <a:spAutoFit/>
          </a:bodyPr>
          <a:lstStyle/>
          <a:p>
            <a:pPr algn="ctr"/>
            <a:r>
              <a:rPr lang="fr-FR" sz="1400" b="1" i="1" dirty="0"/>
              <a:t>« Diktat »</a:t>
            </a:r>
          </a:p>
          <a:p>
            <a:pPr algn="ctr"/>
            <a:r>
              <a:rPr lang="fr-FR" sz="1300" i="1" dirty="0">
                <a:highlight>
                  <a:srgbClr val="FFFF00"/>
                </a:highlight>
              </a:rPr>
              <a:t>Humiliation</a:t>
            </a:r>
            <a:r>
              <a:rPr lang="fr-FR" sz="1300" i="1" dirty="0"/>
              <a:t> de l’Allemagne</a:t>
            </a:r>
          </a:p>
        </p:txBody>
      </p:sp>
      <p:cxnSp>
        <p:nvCxnSpPr>
          <p:cNvPr id="81" name="Connecteur droit avec flèche 80">
            <a:extLst>
              <a:ext uri="{FF2B5EF4-FFF2-40B4-BE49-F238E27FC236}">
                <a16:creationId xmlns:a16="http://schemas.microsoft.com/office/drawing/2014/main" id="{7FA85F7E-AB83-2F15-D88C-DA7E83AA9253}"/>
              </a:ext>
            </a:extLst>
          </p:cNvPr>
          <p:cNvCxnSpPr>
            <a:cxnSpLocks/>
          </p:cNvCxnSpPr>
          <p:nvPr/>
        </p:nvCxnSpPr>
        <p:spPr>
          <a:xfrm>
            <a:off x="4296847" y="3228550"/>
            <a:ext cx="1956823" cy="6091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83">
            <a:extLst>
              <a:ext uri="{FF2B5EF4-FFF2-40B4-BE49-F238E27FC236}">
                <a16:creationId xmlns:a16="http://schemas.microsoft.com/office/drawing/2014/main" id="{6D6565F3-A43C-69CA-4FB7-B83FEFC1CE82}"/>
              </a:ext>
            </a:extLst>
          </p:cNvPr>
          <p:cNvCxnSpPr>
            <a:cxnSpLocks/>
          </p:cNvCxnSpPr>
          <p:nvPr/>
        </p:nvCxnSpPr>
        <p:spPr>
          <a:xfrm>
            <a:off x="7130467" y="3963686"/>
            <a:ext cx="125287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E9CE0DC8-DF63-E72C-B095-F6A2A6DC1BE2}"/>
              </a:ext>
            </a:extLst>
          </p:cNvPr>
          <p:cNvSpPr txBox="1"/>
          <p:nvPr/>
        </p:nvSpPr>
        <p:spPr>
          <a:xfrm>
            <a:off x="6792444" y="3632198"/>
            <a:ext cx="1772608" cy="292388"/>
          </a:xfrm>
          <a:prstGeom prst="rect">
            <a:avLst/>
          </a:prstGeom>
          <a:noFill/>
        </p:spPr>
        <p:txBody>
          <a:bodyPr wrap="square">
            <a:spAutoFit/>
          </a:bodyPr>
          <a:lstStyle/>
          <a:p>
            <a:pPr algn="ctr"/>
            <a:r>
              <a:rPr lang="fr-FR" sz="1300" i="1" dirty="0"/>
              <a:t>Crise de 1929</a:t>
            </a:r>
          </a:p>
        </p:txBody>
      </p:sp>
      <p:sp>
        <p:nvSpPr>
          <p:cNvPr id="39" name="ZoneTexte 38">
            <a:extLst>
              <a:ext uri="{FF2B5EF4-FFF2-40B4-BE49-F238E27FC236}">
                <a16:creationId xmlns:a16="http://schemas.microsoft.com/office/drawing/2014/main" id="{DCB4FACF-D22D-8639-7802-088817E1D2D5}"/>
              </a:ext>
            </a:extLst>
          </p:cNvPr>
          <p:cNvSpPr txBox="1"/>
          <p:nvPr/>
        </p:nvSpPr>
        <p:spPr>
          <a:xfrm>
            <a:off x="7678748" y="4153766"/>
            <a:ext cx="2058465" cy="707886"/>
          </a:xfrm>
          <a:prstGeom prst="rect">
            <a:avLst/>
          </a:prstGeom>
          <a:noFill/>
        </p:spPr>
        <p:txBody>
          <a:bodyPr wrap="square">
            <a:spAutoFit/>
          </a:bodyPr>
          <a:lstStyle/>
          <a:p>
            <a:pPr algn="ctr"/>
            <a:r>
              <a:rPr lang="fr-FR" sz="1400" b="1" i="1" dirty="0"/>
              <a:t>« Jeudi Noir »</a:t>
            </a:r>
          </a:p>
          <a:p>
            <a:pPr algn="ctr"/>
            <a:r>
              <a:rPr lang="fr-FR" sz="1300" i="1" dirty="0"/>
              <a:t>crise boursière américaine,</a:t>
            </a:r>
          </a:p>
          <a:p>
            <a:pPr algn="ctr"/>
            <a:r>
              <a:rPr lang="fr-FR" sz="1300" i="1" dirty="0"/>
              <a:t>crise économique mondiale</a:t>
            </a:r>
          </a:p>
        </p:txBody>
      </p:sp>
      <p:cxnSp>
        <p:nvCxnSpPr>
          <p:cNvPr id="43" name="Connecteur droit avec flèche 42">
            <a:extLst>
              <a:ext uri="{FF2B5EF4-FFF2-40B4-BE49-F238E27FC236}">
                <a16:creationId xmlns:a16="http://schemas.microsoft.com/office/drawing/2014/main" id="{67D8A402-5FDD-B30F-660D-A696ACA20FA1}"/>
              </a:ext>
            </a:extLst>
          </p:cNvPr>
          <p:cNvCxnSpPr>
            <a:cxnSpLocks/>
          </p:cNvCxnSpPr>
          <p:nvPr/>
        </p:nvCxnSpPr>
        <p:spPr>
          <a:xfrm flipV="1">
            <a:off x="9264940" y="3953747"/>
            <a:ext cx="1739309" cy="43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e 51">
            <a:extLst>
              <a:ext uri="{FF2B5EF4-FFF2-40B4-BE49-F238E27FC236}">
                <a16:creationId xmlns:a16="http://schemas.microsoft.com/office/drawing/2014/main" id="{208CD706-AD6A-6402-3040-694D9C44EBFA}"/>
              </a:ext>
            </a:extLst>
          </p:cNvPr>
          <p:cNvGrpSpPr/>
          <p:nvPr/>
        </p:nvGrpSpPr>
        <p:grpSpPr>
          <a:xfrm>
            <a:off x="8453775" y="3719377"/>
            <a:ext cx="713645" cy="468741"/>
            <a:chOff x="6614750" y="3579207"/>
            <a:chExt cx="713645" cy="468741"/>
          </a:xfrm>
        </p:grpSpPr>
        <p:pic>
          <p:nvPicPr>
            <p:cNvPr id="53" name="Image 52">
              <a:hlinkClick r:id="rId22"/>
              <a:extLst>
                <a:ext uri="{FF2B5EF4-FFF2-40B4-BE49-F238E27FC236}">
                  <a16:creationId xmlns:a16="http://schemas.microsoft.com/office/drawing/2014/main" id="{46658E98-3FB8-2EF3-98E7-2C1454EE65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56" name="Image 55">
              <a:extLst>
                <a:ext uri="{FF2B5EF4-FFF2-40B4-BE49-F238E27FC236}">
                  <a16:creationId xmlns:a16="http://schemas.microsoft.com/office/drawing/2014/main" id="{7970C1EB-F545-F115-87DA-A609F69E14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grpSp>
        <p:nvGrpSpPr>
          <p:cNvPr id="64" name="Groupe 63">
            <a:extLst>
              <a:ext uri="{FF2B5EF4-FFF2-40B4-BE49-F238E27FC236}">
                <a16:creationId xmlns:a16="http://schemas.microsoft.com/office/drawing/2014/main" id="{82055F72-266B-889A-9003-B896361EEBA1}"/>
              </a:ext>
            </a:extLst>
          </p:cNvPr>
          <p:cNvGrpSpPr/>
          <p:nvPr/>
        </p:nvGrpSpPr>
        <p:grpSpPr>
          <a:xfrm>
            <a:off x="11124735" y="3691540"/>
            <a:ext cx="698273" cy="468795"/>
            <a:chOff x="7242271" y="5976757"/>
            <a:chExt cx="698273" cy="468795"/>
          </a:xfrm>
        </p:grpSpPr>
        <p:pic>
          <p:nvPicPr>
            <p:cNvPr id="61" name="Image 60">
              <a:hlinkClick r:id="rId23"/>
              <a:extLst>
                <a:ext uri="{FF2B5EF4-FFF2-40B4-BE49-F238E27FC236}">
                  <a16:creationId xmlns:a16="http://schemas.microsoft.com/office/drawing/2014/main" id="{8A9DF4B0-64BB-5E60-2C63-54BA8241874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360376" y="5976757"/>
              <a:ext cx="459682" cy="459682"/>
            </a:xfrm>
            <a:prstGeom prst="rect">
              <a:avLst/>
            </a:prstGeom>
          </p:spPr>
        </p:pic>
        <p:pic>
          <p:nvPicPr>
            <p:cNvPr id="34" name="Image 33">
              <a:hlinkClick r:id="rId23"/>
              <a:extLst>
                <a:ext uri="{FF2B5EF4-FFF2-40B4-BE49-F238E27FC236}">
                  <a16:creationId xmlns:a16="http://schemas.microsoft.com/office/drawing/2014/main" id="{90C3E041-56D2-8186-734F-C1201BFD64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42271" y="5976811"/>
              <a:ext cx="698273" cy="468741"/>
            </a:xfrm>
            <a:prstGeom prst="rect">
              <a:avLst/>
            </a:prstGeom>
          </p:spPr>
        </p:pic>
      </p:grpSp>
      <p:sp>
        <p:nvSpPr>
          <p:cNvPr id="67" name="ZoneTexte 66">
            <a:extLst>
              <a:ext uri="{FF2B5EF4-FFF2-40B4-BE49-F238E27FC236}">
                <a16:creationId xmlns:a16="http://schemas.microsoft.com/office/drawing/2014/main" id="{E78FAA10-32A7-A890-C4DF-41E33B08F347}"/>
              </a:ext>
            </a:extLst>
          </p:cNvPr>
          <p:cNvSpPr txBox="1"/>
          <p:nvPr/>
        </p:nvSpPr>
        <p:spPr>
          <a:xfrm>
            <a:off x="9182152" y="3614352"/>
            <a:ext cx="1772608" cy="292388"/>
          </a:xfrm>
          <a:prstGeom prst="rect">
            <a:avLst/>
          </a:prstGeom>
          <a:noFill/>
        </p:spPr>
        <p:txBody>
          <a:bodyPr wrap="square">
            <a:spAutoFit/>
          </a:bodyPr>
          <a:lstStyle/>
          <a:p>
            <a:pPr algn="ctr"/>
            <a:r>
              <a:rPr lang="fr-FR" sz="1300" i="1" dirty="0"/>
              <a:t>Marche vers la guerre</a:t>
            </a:r>
          </a:p>
        </p:txBody>
      </p:sp>
      <p:grpSp>
        <p:nvGrpSpPr>
          <p:cNvPr id="86" name="Groupe 85">
            <a:extLst>
              <a:ext uri="{FF2B5EF4-FFF2-40B4-BE49-F238E27FC236}">
                <a16:creationId xmlns:a16="http://schemas.microsoft.com/office/drawing/2014/main" id="{460B8E28-653E-2504-CFB2-04EC8556D7FE}"/>
              </a:ext>
            </a:extLst>
          </p:cNvPr>
          <p:cNvGrpSpPr/>
          <p:nvPr/>
        </p:nvGrpSpPr>
        <p:grpSpPr>
          <a:xfrm>
            <a:off x="11265107" y="4242382"/>
            <a:ext cx="949290" cy="558353"/>
            <a:chOff x="10777937" y="5114864"/>
            <a:chExt cx="949290" cy="558353"/>
          </a:xfrm>
        </p:grpSpPr>
        <p:pic>
          <p:nvPicPr>
            <p:cNvPr id="82" name="Image 81">
              <a:hlinkClick r:id="rId25" action="ppaction://hlinksldjump"/>
              <a:extLst>
                <a:ext uri="{FF2B5EF4-FFF2-40B4-BE49-F238E27FC236}">
                  <a16:creationId xmlns:a16="http://schemas.microsoft.com/office/drawing/2014/main" id="{692F06C2-E1C8-469E-5EB6-104AC5E53F12}"/>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804975" y="5114864"/>
              <a:ext cx="275110" cy="307779"/>
            </a:xfrm>
            <a:prstGeom prst="rect">
              <a:avLst/>
            </a:prstGeom>
          </p:spPr>
        </p:pic>
        <p:sp>
          <p:nvSpPr>
            <p:cNvPr id="83" name="ZoneTexte 82">
              <a:extLst>
                <a:ext uri="{FF2B5EF4-FFF2-40B4-BE49-F238E27FC236}">
                  <a16:creationId xmlns:a16="http://schemas.microsoft.com/office/drawing/2014/main" id="{46891248-C55C-383E-06BD-07414ED0C502}"/>
                </a:ext>
              </a:extLst>
            </p:cNvPr>
            <p:cNvSpPr txBox="1"/>
            <p:nvPr/>
          </p:nvSpPr>
          <p:spPr>
            <a:xfrm>
              <a:off x="10962213" y="5210947"/>
              <a:ext cx="765014" cy="35740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Frise chrono</a:t>
              </a:r>
            </a:p>
          </p:txBody>
        </p:sp>
        <p:pic>
          <p:nvPicPr>
            <p:cNvPr id="85" name="Image 84">
              <a:hlinkClick r:id="rId27" action="ppaction://hlinksldjump"/>
              <a:extLst>
                <a:ext uri="{FF2B5EF4-FFF2-40B4-BE49-F238E27FC236}">
                  <a16:creationId xmlns:a16="http://schemas.microsoft.com/office/drawing/2014/main" id="{8F36F9F4-81D1-2CA2-EC5C-02DD67EDF2CC}"/>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0777937" y="5344031"/>
              <a:ext cx="329186" cy="329186"/>
            </a:xfrm>
            <a:prstGeom prst="rect">
              <a:avLst/>
            </a:prstGeom>
          </p:spPr>
        </p:pic>
      </p:grpSp>
    </p:spTree>
    <p:extLst>
      <p:ext uri="{BB962C8B-B14F-4D97-AF65-F5344CB8AC3E}">
        <p14:creationId xmlns:p14="http://schemas.microsoft.com/office/powerpoint/2010/main" val="6124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fade">
                                      <p:cBhvr>
                                        <p:cTn id="36" dur="1000"/>
                                        <p:tgtEl>
                                          <p:spTgt spid="87"/>
                                        </p:tgtEl>
                                      </p:cBhvr>
                                    </p:animEffect>
                                    <p:anim calcmode="lin" valueType="num">
                                      <p:cBhvr>
                                        <p:cTn id="37" dur="1000" fill="hold"/>
                                        <p:tgtEl>
                                          <p:spTgt spid="87"/>
                                        </p:tgtEl>
                                        <p:attrNameLst>
                                          <p:attrName>ppt_x</p:attrName>
                                        </p:attrNameLst>
                                      </p:cBhvr>
                                      <p:tavLst>
                                        <p:tav tm="0">
                                          <p:val>
                                            <p:strVal val="#ppt_x"/>
                                          </p:val>
                                        </p:tav>
                                        <p:tav tm="100000">
                                          <p:val>
                                            <p:strVal val="#ppt_x"/>
                                          </p:val>
                                        </p:tav>
                                      </p:tavLst>
                                    </p:anim>
                                    <p:anim calcmode="lin" valueType="num">
                                      <p:cBhvr>
                                        <p:cTn id="38" dur="1000" fill="hold"/>
                                        <p:tgtEl>
                                          <p:spTgt spid="8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ppt_x"/>
                                          </p:val>
                                        </p:tav>
                                        <p:tav tm="100000">
                                          <p:val>
                                            <p:strVal val="#ppt_x"/>
                                          </p:val>
                                        </p:tav>
                                      </p:tavLst>
                                    </p:anim>
                                    <p:anim calcmode="lin" valueType="num">
                                      <p:cBhvr additive="base">
                                        <p:cTn id="54" dur="500" fill="hold"/>
                                        <p:tgtEl>
                                          <p:spTgt spid="8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fill="hold"/>
                                        <p:tgtEl>
                                          <p:spTgt spid="55"/>
                                        </p:tgtEl>
                                        <p:attrNameLst>
                                          <p:attrName>ppt_x</p:attrName>
                                        </p:attrNameLst>
                                      </p:cBhvr>
                                      <p:tavLst>
                                        <p:tav tm="0">
                                          <p:val>
                                            <p:strVal val="#ppt_x"/>
                                          </p:val>
                                        </p:tav>
                                        <p:tav tm="100000">
                                          <p:val>
                                            <p:strVal val="#ppt_x"/>
                                          </p:val>
                                        </p:tav>
                                      </p:tavLst>
                                    </p:anim>
                                    <p:anim calcmode="lin" valueType="num">
                                      <p:cBhvr additive="base">
                                        <p:cTn id="5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1000"/>
                                        <p:tgtEl>
                                          <p:spTgt spid="57"/>
                                        </p:tgtEl>
                                      </p:cBhvr>
                                    </p:animEffect>
                                    <p:anim calcmode="lin" valueType="num">
                                      <p:cBhvr>
                                        <p:cTn id="64" dur="1000" fill="hold"/>
                                        <p:tgtEl>
                                          <p:spTgt spid="57"/>
                                        </p:tgtEl>
                                        <p:attrNameLst>
                                          <p:attrName>ppt_x</p:attrName>
                                        </p:attrNameLst>
                                      </p:cBhvr>
                                      <p:tavLst>
                                        <p:tav tm="0">
                                          <p:val>
                                            <p:strVal val="#ppt_x"/>
                                          </p:val>
                                        </p:tav>
                                        <p:tav tm="100000">
                                          <p:val>
                                            <p:strVal val="#ppt_x"/>
                                          </p:val>
                                        </p:tav>
                                      </p:tavLst>
                                    </p:anim>
                                    <p:anim calcmode="lin" valueType="num">
                                      <p:cBhvr>
                                        <p:cTn id="6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1000"/>
                                        <p:tgtEl>
                                          <p:spTgt spid="62"/>
                                        </p:tgtEl>
                                      </p:cBhvr>
                                    </p:animEffect>
                                    <p:anim calcmode="lin" valueType="num">
                                      <p:cBhvr>
                                        <p:cTn id="71" dur="1000" fill="hold"/>
                                        <p:tgtEl>
                                          <p:spTgt spid="62"/>
                                        </p:tgtEl>
                                        <p:attrNameLst>
                                          <p:attrName>ppt_x</p:attrName>
                                        </p:attrNameLst>
                                      </p:cBhvr>
                                      <p:tavLst>
                                        <p:tav tm="0">
                                          <p:val>
                                            <p:strVal val="#ppt_x"/>
                                          </p:val>
                                        </p:tav>
                                        <p:tav tm="100000">
                                          <p:val>
                                            <p:strVal val="#ppt_x"/>
                                          </p:val>
                                        </p:tav>
                                      </p:tavLst>
                                    </p:anim>
                                    <p:anim calcmode="lin" valueType="num">
                                      <p:cBhvr>
                                        <p:cTn id="72"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fade">
                                      <p:cBhvr>
                                        <p:cTn id="77" dur="1000"/>
                                        <p:tgtEl>
                                          <p:spTgt spid="72"/>
                                        </p:tgtEl>
                                      </p:cBhvr>
                                    </p:animEffect>
                                    <p:anim calcmode="lin" valueType="num">
                                      <p:cBhvr>
                                        <p:cTn id="78" dur="1000" fill="hold"/>
                                        <p:tgtEl>
                                          <p:spTgt spid="72"/>
                                        </p:tgtEl>
                                        <p:attrNameLst>
                                          <p:attrName>ppt_x</p:attrName>
                                        </p:attrNameLst>
                                      </p:cBhvr>
                                      <p:tavLst>
                                        <p:tav tm="0">
                                          <p:val>
                                            <p:strVal val="#ppt_x"/>
                                          </p:val>
                                        </p:tav>
                                        <p:tav tm="100000">
                                          <p:val>
                                            <p:strVal val="#ppt_x"/>
                                          </p:val>
                                        </p:tav>
                                      </p:tavLst>
                                    </p:anim>
                                    <p:anim calcmode="lin" valueType="num">
                                      <p:cBhvr>
                                        <p:cTn id="79" dur="1000" fill="hold"/>
                                        <p:tgtEl>
                                          <p:spTgt spid="7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1000"/>
                                        <p:tgtEl>
                                          <p:spTgt spid="69"/>
                                        </p:tgtEl>
                                      </p:cBhvr>
                                    </p:animEffect>
                                    <p:anim calcmode="lin" valueType="num">
                                      <p:cBhvr>
                                        <p:cTn id="83" dur="1000" fill="hold"/>
                                        <p:tgtEl>
                                          <p:spTgt spid="69"/>
                                        </p:tgtEl>
                                        <p:attrNameLst>
                                          <p:attrName>ppt_x</p:attrName>
                                        </p:attrNameLst>
                                      </p:cBhvr>
                                      <p:tavLst>
                                        <p:tav tm="0">
                                          <p:val>
                                            <p:strVal val="#ppt_x"/>
                                          </p:val>
                                        </p:tav>
                                        <p:tav tm="100000">
                                          <p:val>
                                            <p:strVal val="#ppt_x"/>
                                          </p:val>
                                        </p:tav>
                                      </p:tavLst>
                                    </p:anim>
                                    <p:anim calcmode="lin" valueType="num">
                                      <p:cBhvr>
                                        <p:cTn id="84" dur="1000" fill="hold"/>
                                        <p:tgtEl>
                                          <p:spTgt spid="6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fade">
                                      <p:cBhvr>
                                        <p:cTn id="87" dur="1000"/>
                                        <p:tgtEl>
                                          <p:spTgt spid="63"/>
                                        </p:tgtEl>
                                      </p:cBhvr>
                                    </p:animEffect>
                                    <p:anim calcmode="lin" valueType="num">
                                      <p:cBhvr>
                                        <p:cTn id="88" dur="1000" fill="hold"/>
                                        <p:tgtEl>
                                          <p:spTgt spid="63"/>
                                        </p:tgtEl>
                                        <p:attrNameLst>
                                          <p:attrName>ppt_x</p:attrName>
                                        </p:attrNameLst>
                                      </p:cBhvr>
                                      <p:tavLst>
                                        <p:tav tm="0">
                                          <p:val>
                                            <p:strVal val="#ppt_x"/>
                                          </p:val>
                                        </p:tav>
                                        <p:tav tm="100000">
                                          <p:val>
                                            <p:strVal val="#ppt_x"/>
                                          </p:val>
                                        </p:tav>
                                      </p:tavLst>
                                    </p:anim>
                                    <p:anim calcmode="lin" valueType="num">
                                      <p:cBhvr>
                                        <p:cTn id="8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1000"/>
                                        <p:tgtEl>
                                          <p:spTgt spid="73"/>
                                        </p:tgtEl>
                                      </p:cBhvr>
                                    </p:animEffect>
                                    <p:anim calcmode="lin" valueType="num">
                                      <p:cBhvr>
                                        <p:cTn id="95" dur="1000" fill="hold"/>
                                        <p:tgtEl>
                                          <p:spTgt spid="73"/>
                                        </p:tgtEl>
                                        <p:attrNameLst>
                                          <p:attrName>ppt_x</p:attrName>
                                        </p:attrNameLst>
                                      </p:cBhvr>
                                      <p:tavLst>
                                        <p:tav tm="0">
                                          <p:val>
                                            <p:strVal val="#ppt_x"/>
                                          </p:val>
                                        </p:tav>
                                        <p:tav tm="100000">
                                          <p:val>
                                            <p:strVal val="#ppt_x"/>
                                          </p:val>
                                        </p:tav>
                                      </p:tavLst>
                                    </p:anim>
                                    <p:anim calcmode="lin" valueType="num">
                                      <p:cBhvr>
                                        <p:cTn id="96"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81"/>
                                        </p:tgtEl>
                                        <p:attrNameLst>
                                          <p:attrName>style.visibility</p:attrName>
                                        </p:attrNameLst>
                                      </p:cBhvr>
                                      <p:to>
                                        <p:strVal val="visible"/>
                                      </p:to>
                                    </p:set>
                                    <p:anim calcmode="lin" valueType="num">
                                      <p:cBhvr additive="base">
                                        <p:cTn id="101" dur="500" fill="hold"/>
                                        <p:tgtEl>
                                          <p:spTgt spid="81"/>
                                        </p:tgtEl>
                                        <p:attrNameLst>
                                          <p:attrName>ppt_x</p:attrName>
                                        </p:attrNameLst>
                                      </p:cBhvr>
                                      <p:tavLst>
                                        <p:tav tm="0">
                                          <p:val>
                                            <p:strVal val="#ppt_x"/>
                                          </p:val>
                                        </p:tav>
                                        <p:tav tm="100000">
                                          <p:val>
                                            <p:strVal val="#ppt_x"/>
                                          </p:val>
                                        </p:tav>
                                      </p:tavLst>
                                    </p:anim>
                                    <p:anim calcmode="lin" valueType="num">
                                      <p:cBhvr additive="base">
                                        <p:cTn id="102" dur="500" fill="hold"/>
                                        <p:tgtEl>
                                          <p:spTgt spid="81"/>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74"/>
                                        </p:tgtEl>
                                        <p:attrNameLst>
                                          <p:attrName>style.visibility</p:attrName>
                                        </p:attrNameLst>
                                      </p:cBhvr>
                                      <p:to>
                                        <p:strVal val="visible"/>
                                      </p:to>
                                    </p:set>
                                    <p:anim calcmode="lin" valueType="num">
                                      <p:cBhvr additive="base">
                                        <p:cTn id="105" dur="500" fill="hold"/>
                                        <p:tgtEl>
                                          <p:spTgt spid="74"/>
                                        </p:tgtEl>
                                        <p:attrNameLst>
                                          <p:attrName>ppt_x</p:attrName>
                                        </p:attrNameLst>
                                      </p:cBhvr>
                                      <p:tavLst>
                                        <p:tav tm="0">
                                          <p:val>
                                            <p:strVal val="#ppt_x"/>
                                          </p:val>
                                        </p:tav>
                                        <p:tav tm="100000">
                                          <p:val>
                                            <p:strVal val="#ppt_x"/>
                                          </p:val>
                                        </p:tav>
                                      </p:tavLst>
                                    </p:anim>
                                    <p:anim calcmode="lin" valueType="num">
                                      <p:cBhvr additive="base">
                                        <p:cTn id="106" dur="500" fill="hold"/>
                                        <p:tgtEl>
                                          <p:spTgt spid="74"/>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77"/>
                                        </p:tgtEl>
                                        <p:attrNameLst>
                                          <p:attrName>style.visibility</p:attrName>
                                        </p:attrNameLst>
                                      </p:cBhvr>
                                      <p:to>
                                        <p:strVal val="visible"/>
                                      </p:to>
                                    </p:set>
                                    <p:anim calcmode="lin" valueType="num">
                                      <p:cBhvr additive="base">
                                        <p:cTn id="109" dur="500" fill="hold"/>
                                        <p:tgtEl>
                                          <p:spTgt spid="77"/>
                                        </p:tgtEl>
                                        <p:attrNameLst>
                                          <p:attrName>ppt_x</p:attrName>
                                        </p:attrNameLst>
                                      </p:cBhvr>
                                      <p:tavLst>
                                        <p:tav tm="0">
                                          <p:val>
                                            <p:strVal val="#ppt_x"/>
                                          </p:val>
                                        </p:tav>
                                        <p:tav tm="100000">
                                          <p:val>
                                            <p:strVal val="#ppt_x"/>
                                          </p:val>
                                        </p:tav>
                                      </p:tavLst>
                                    </p:anim>
                                    <p:anim calcmode="lin" valueType="num">
                                      <p:cBhvr additive="base">
                                        <p:cTn id="110"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1000"/>
                                        <p:tgtEl>
                                          <p:spTgt spid="80"/>
                                        </p:tgtEl>
                                      </p:cBhvr>
                                    </p:animEffect>
                                    <p:anim calcmode="lin" valueType="num">
                                      <p:cBhvr>
                                        <p:cTn id="116" dur="1000" fill="hold"/>
                                        <p:tgtEl>
                                          <p:spTgt spid="80"/>
                                        </p:tgtEl>
                                        <p:attrNameLst>
                                          <p:attrName>ppt_x</p:attrName>
                                        </p:attrNameLst>
                                      </p:cBhvr>
                                      <p:tavLst>
                                        <p:tav tm="0">
                                          <p:val>
                                            <p:strVal val="#ppt_x"/>
                                          </p:val>
                                        </p:tav>
                                        <p:tav tm="100000">
                                          <p:val>
                                            <p:strVal val="#ppt_x"/>
                                          </p:val>
                                        </p:tav>
                                      </p:tavLst>
                                    </p:anim>
                                    <p:anim calcmode="lin" valueType="num">
                                      <p:cBhvr>
                                        <p:cTn id="11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84"/>
                                        </p:tgtEl>
                                        <p:attrNameLst>
                                          <p:attrName>style.visibility</p:attrName>
                                        </p:attrNameLst>
                                      </p:cBhvr>
                                      <p:to>
                                        <p:strVal val="visible"/>
                                      </p:to>
                                    </p:set>
                                    <p:anim calcmode="lin" valueType="num">
                                      <p:cBhvr additive="base">
                                        <p:cTn id="122" dur="500" fill="hold"/>
                                        <p:tgtEl>
                                          <p:spTgt spid="84"/>
                                        </p:tgtEl>
                                        <p:attrNameLst>
                                          <p:attrName>ppt_x</p:attrName>
                                        </p:attrNameLst>
                                      </p:cBhvr>
                                      <p:tavLst>
                                        <p:tav tm="0">
                                          <p:val>
                                            <p:strVal val="#ppt_x"/>
                                          </p:val>
                                        </p:tav>
                                        <p:tav tm="100000">
                                          <p:val>
                                            <p:strVal val="#ppt_x"/>
                                          </p:val>
                                        </p:tav>
                                      </p:tavLst>
                                    </p:anim>
                                    <p:anim calcmode="lin" valueType="num">
                                      <p:cBhvr additive="base">
                                        <p:cTn id="123" dur="500" fill="hold"/>
                                        <p:tgtEl>
                                          <p:spTgt spid="84"/>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additive="base">
                                        <p:cTn id="126" dur="500" fill="hold"/>
                                        <p:tgtEl>
                                          <p:spTgt spid="23"/>
                                        </p:tgtEl>
                                        <p:attrNameLst>
                                          <p:attrName>ppt_x</p:attrName>
                                        </p:attrNameLst>
                                      </p:cBhvr>
                                      <p:tavLst>
                                        <p:tav tm="0">
                                          <p:val>
                                            <p:strVal val="#ppt_x"/>
                                          </p:val>
                                        </p:tav>
                                        <p:tav tm="100000">
                                          <p:val>
                                            <p:strVal val="#ppt_x"/>
                                          </p:val>
                                        </p:tav>
                                      </p:tavLst>
                                    </p:anim>
                                    <p:anim calcmode="lin" valueType="num">
                                      <p:cBhvr additive="base">
                                        <p:cTn id="127" dur="500" fill="hold"/>
                                        <p:tgtEl>
                                          <p:spTgt spid="23"/>
                                        </p:tgtEl>
                                        <p:attrNameLst>
                                          <p:attrName>ppt_y</p:attrName>
                                        </p:attrNameLst>
                                      </p:cBhvr>
                                      <p:tavLst>
                                        <p:tav tm="0">
                                          <p:val>
                                            <p:strVal val="1+#ppt_h/2"/>
                                          </p:val>
                                        </p:tav>
                                        <p:tav tm="100000">
                                          <p:val>
                                            <p:strVal val="#ppt_y"/>
                                          </p:val>
                                        </p:tav>
                                      </p:tavLst>
                                    </p:anim>
                                  </p:childTnLst>
                                </p:cTn>
                              </p:par>
                              <p:par>
                                <p:cTn id="128" presetID="2" presetClass="entr" presetSubtype="4" fill="hold" nodeType="withEffect">
                                  <p:stCondLst>
                                    <p:cond delay="0"/>
                                  </p:stCondLst>
                                  <p:childTnLst>
                                    <p:set>
                                      <p:cBhvr>
                                        <p:cTn id="129" dur="1" fill="hold">
                                          <p:stCondLst>
                                            <p:cond delay="0"/>
                                          </p:stCondLst>
                                        </p:cTn>
                                        <p:tgtEl>
                                          <p:spTgt spid="52"/>
                                        </p:tgtEl>
                                        <p:attrNameLst>
                                          <p:attrName>style.visibility</p:attrName>
                                        </p:attrNameLst>
                                      </p:cBhvr>
                                      <p:to>
                                        <p:strVal val="visible"/>
                                      </p:to>
                                    </p:set>
                                    <p:anim calcmode="lin" valueType="num">
                                      <p:cBhvr additive="base">
                                        <p:cTn id="130" dur="500" fill="hold"/>
                                        <p:tgtEl>
                                          <p:spTgt spid="52"/>
                                        </p:tgtEl>
                                        <p:attrNameLst>
                                          <p:attrName>ppt_x</p:attrName>
                                        </p:attrNameLst>
                                      </p:cBhvr>
                                      <p:tavLst>
                                        <p:tav tm="0">
                                          <p:val>
                                            <p:strVal val="#ppt_x"/>
                                          </p:val>
                                        </p:tav>
                                        <p:tav tm="100000">
                                          <p:val>
                                            <p:strVal val="#ppt_x"/>
                                          </p:val>
                                        </p:tav>
                                      </p:tavLst>
                                    </p:anim>
                                    <p:anim calcmode="lin" valueType="num">
                                      <p:cBhvr additive="base">
                                        <p:cTn id="131"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grpId="0" nodeType="click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1000"/>
                                        <p:tgtEl>
                                          <p:spTgt spid="39"/>
                                        </p:tgtEl>
                                      </p:cBhvr>
                                    </p:animEffect>
                                    <p:anim calcmode="lin" valueType="num">
                                      <p:cBhvr>
                                        <p:cTn id="137" dur="1000" fill="hold"/>
                                        <p:tgtEl>
                                          <p:spTgt spid="39"/>
                                        </p:tgtEl>
                                        <p:attrNameLst>
                                          <p:attrName>ppt_x</p:attrName>
                                        </p:attrNameLst>
                                      </p:cBhvr>
                                      <p:tavLst>
                                        <p:tav tm="0">
                                          <p:val>
                                            <p:strVal val="#ppt_x"/>
                                          </p:val>
                                        </p:tav>
                                        <p:tav tm="100000">
                                          <p:val>
                                            <p:strVal val="#ppt_x"/>
                                          </p:val>
                                        </p:tav>
                                      </p:tavLst>
                                    </p:anim>
                                    <p:anim calcmode="lin" valueType="num">
                                      <p:cBhvr>
                                        <p:cTn id="13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nodeType="clickEffect">
                                  <p:stCondLst>
                                    <p:cond delay="0"/>
                                  </p:stCondLst>
                                  <p:childTnLst>
                                    <p:set>
                                      <p:cBhvr>
                                        <p:cTn id="142" dur="1" fill="hold">
                                          <p:stCondLst>
                                            <p:cond delay="0"/>
                                          </p:stCondLst>
                                        </p:cTn>
                                        <p:tgtEl>
                                          <p:spTgt spid="43"/>
                                        </p:tgtEl>
                                        <p:attrNameLst>
                                          <p:attrName>style.visibility</p:attrName>
                                        </p:attrNameLst>
                                      </p:cBhvr>
                                      <p:to>
                                        <p:strVal val="visible"/>
                                      </p:to>
                                    </p:set>
                                    <p:anim calcmode="lin" valueType="num">
                                      <p:cBhvr additive="base">
                                        <p:cTn id="143" dur="500" fill="hold"/>
                                        <p:tgtEl>
                                          <p:spTgt spid="43"/>
                                        </p:tgtEl>
                                        <p:attrNameLst>
                                          <p:attrName>ppt_x</p:attrName>
                                        </p:attrNameLst>
                                      </p:cBhvr>
                                      <p:tavLst>
                                        <p:tav tm="0">
                                          <p:val>
                                            <p:strVal val="#ppt_x"/>
                                          </p:val>
                                        </p:tav>
                                        <p:tav tm="100000">
                                          <p:val>
                                            <p:strVal val="#ppt_x"/>
                                          </p:val>
                                        </p:tav>
                                      </p:tavLst>
                                    </p:anim>
                                    <p:anim calcmode="lin" valueType="num">
                                      <p:cBhvr additive="base">
                                        <p:cTn id="144" dur="500" fill="hold"/>
                                        <p:tgtEl>
                                          <p:spTgt spid="43"/>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67"/>
                                        </p:tgtEl>
                                        <p:attrNameLst>
                                          <p:attrName>style.visibility</p:attrName>
                                        </p:attrNameLst>
                                      </p:cBhvr>
                                      <p:to>
                                        <p:strVal val="visible"/>
                                      </p:to>
                                    </p:set>
                                    <p:anim calcmode="lin" valueType="num">
                                      <p:cBhvr additive="base">
                                        <p:cTn id="147" dur="500" fill="hold"/>
                                        <p:tgtEl>
                                          <p:spTgt spid="67"/>
                                        </p:tgtEl>
                                        <p:attrNameLst>
                                          <p:attrName>ppt_x</p:attrName>
                                        </p:attrNameLst>
                                      </p:cBhvr>
                                      <p:tavLst>
                                        <p:tav tm="0">
                                          <p:val>
                                            <p:strVal val="#ppt_x"/>
                                          </p:val>
                                        </p:tav>
                                        <p:tav tm="100000">
                                          <p:val>
                                            <p:strVal val="#ppt_x"/>
                                          </p:val>
                                        </p:tav>
                                      </p:tavLst>
                                    </p:anim>
                                    <p:anim calcmode="lin" valueType="num">
                                      <p:cBhvr additive="base">
                                        <p:cTn id="148" dur="500" fill="hold"/>
                                        <p:tgtEl>
                                          <p:spTgt spid="67"/>
                                        </p:tgtEl>
                                        <p:attrNameLst>
                                          <p:attrName>ppt_y</p:attrName>
                                        </p:attrNameLst>
                                      </p:cBhvr>
                                      <p:tavLst>
                                        <p:tav tm="0">
                                          <p:val>
                                            <p:strVal val="1+#ppt_h/2"/>
                                          </p:val>
                                        </p:tav>
                                        <p:tav tm="100000">
                                          <p:val>
                                            <p:strVal val="#ppt_y"/>
                                          </p:val>
                                        </p:tav>
                                      </p:tavLst>
                                    </p:anim>
                                  </p:childTnLst>
                                </p:cTn>
                              </p:par>
                              <p:par>
                                <p:cTn id="149" presetID="2" presetClass="entr" presetSubtype="4" fill="hold" nodeType="withEffect">
                                  <p:stCondLst>
                                    <p:cond delay="0"/>
                                  </p:stCondLst>
                                  <p:childTnLst>
                                    <p:set>
                                      <p:cBhvr>
                                        <p:cTn id="150" dur="1" fill="hold">
                                          <p:stCondLst>
                                            <p:cond delay="0"/>
                                          </p:stCondLst>
                                        </p:cTn>
                                        <p:tgtEl>
                                          <p:spTgt spid="64"/>
                                        </p:tgtEl>
                                        <p:attrNameLst>
                                          <p:attrName>style.visibility</p:attrName>
                                        </p:attrNameLst>
                                      </p:cBhvr>
                                      <p:to>
                                        <p:strVal val="visible"/>
                                      </p:to>
                                    </p:set>
                                    <p:anim calcmode="lin" valueType="num">
                                      <p:cBhvr additive="base">
                                        <p:cTn id="151" dur="500" fill="hold"/>
                                        <p:tgtEl>
                                          <p:spTgt spid="64"/>
                                        </p:tgtEl>
                                        <p:attrNameLst>
                                          <p:attrName>ppt_x</p:attrName>
                                        </p:attrNameLst>
                                      </p:cBhvr>
                                      <p:tavLst>
                                        <p:tav tm="0">
                                          <p:val>
                                            <p:strVal val="#ppt_x"/>
                                          </p:val>
                                        </p:tav>
                                        <p:tav tm="100000">
                                          <p:val>
                                            <p:strVal val="#ppt_x"/>
                                          </p:val>
                                        </p:tav>
                                      </p:tavLst>
                                    </p:anim>
                                    <p:anim calcmode="lin" valueType="num">
                                      <p:cBhvr additive="base">
                                        <p:cTn id="152"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10"/>
                                        </p:tgtEl>
                                        <p:attrNameLst>
                                          <p:attrName>style.visibility</p:attrName>
                                        </p:attrNameLst>
                                      </p:cBhvr>
                                      <p:to>
                                        <p:strVal val="visible"/>
                                      </p:to>
                                    </p:set>
                                    <p:animEffect transition="in" filter="fade">
                                      <p:cBhvr>
                                        <p:cTn id="157" dur="1000"/>
                                        <p:tgtEl>
                                          <p:spTgt spid="10"/>
                                        </p:tgtEl>
                                      </p:cBhvr>
                                    </p:animEffect>
                                    <p:anim calcmode="lin" valueType="num">
                                      <p:cBhvr>
                                        <p:cTn id="158" dur="1000" fill="hold"/>
                                        <p:tgtEl>
                                          <p:spTgt spid="10"/>
                                        </p:tgtEl>
                                        <p:attrNameLst>
                                          <p:attrName>ppt_x</p:attrName>
                                        </p:attrNameLst>
                                      </p:cBhvr>
                                      <p:tavLst>
                                        <p:tav tm="0">
                                          <p:val>
                                            <p:strVal val="#ppt_x"/>
                                          </p:val>
                                        </p:tav>
                                        <p:tav tm="100000">
                                          <p:val>
                                            <p:strVal val="#ppt_x"/>
                                          </p:val>
                                        </p:tav>
                                      </p:tavLst>
                                    </p:anim>
                                    <p:anim calcmode="lin" valueType="num">
                                      <p:cBhvr>
                                        <p:cTn id="15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5" grpId="0"/>
      <p:bldP spid="4" grpId="0"/>
      <p:bldP spid="6" grpId="0"/>
      <p:bldP spid="62" grpId="0"/>
      <p:bldP spid="72" grpId="0"/>
      <p:bldP spid="73" grpId="0"/>
      <p:bldP spid="80" grpId="0"/>
      <p:bldP spid="23" grpId="0"/>
      <p:bldP spid="39"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170A5-06C3-136E-FFAF-FF9A2E6B180B}"/>
            </a:ext>
          </a:extLst>
        </p:cNvPr>
        <p:cNvGrpSpPr/>
        <p:nvPr/>
      </p:nvGrpSpPr>
      <p:grpSpPr>
        <a:xfrm>
          <a:off x="0" y="0"/>
          <a:ext cx="0" cy="0"/>
          <a:chOff x="0" y="0"/>
          <a:chExt cx="0" cy="0"/>
        </a:xfrm>
      </p:grpSpPr>
      <p:sp>
        <p:nvSpPr>
          <p:cNvPr id="20" name="ZoneTexte 19">
            <a:extLst>
              <a:ext uri="{FF2B5EF4-FFF2-40B4-BE49-F238E27FC236}">
                <a16:creationId xmlns:a16="http://schemas.microsoft.com/office/drawing/2014/main" id="{05A31D1B-CD8C-B02D-899C-11ABD3E94527}"/>
              </a:ext>
            </a:extLst>
          </p:cNvPr>
          <p:cNvSpPr txBox="1"/>
          <p:nvPr/>
        </p:nvSpPr>
        <p:spPr>
          <a:xfrm>
            <a:off x="250372" y="4470869"/>
            <a:ext cx="4882114" cy="2400657"/>
          </a:xfrm>
          <a:prstGeom prst="rect">
            <a:avLst/>
          </a:prstGeom>
          <a:noFill/>
        </p:spPr>
        <p:txBody>
          <a:bodyPr wrap="square">
            <a:spAutoFit/>
          </a:bodyPr>
          <a:lstStyle/>
          <a:p>
            <a:pPr algn="just"/>
            <a:r>
              <a:rPr lang="fr-FR" sz="1300" dirty="0"/>
              <a:t>La Société des Nations (1920 – 1946) est la première organisation intergouvernementale créée pour « développer la coopération entre les nations et pour leur garantir la paix et la sécurité. (préambule) »</a:t>
            </a:r>
          </a:p>
          <a:p>
            <a:pPr algn="just"/>
            <a:r>
              <a:rPr lang="fr-FR" sz="1300" dirty="0"/>
              <a:t>Sa création est intégrée au Traité de Versailles.</a:t>
            </a:r>
          </a:p>
          <a:p>
            <a:pPr algn="just"/>
            <a:r>
              <a:rPr lang="fr-FR" sz="1300" dirty="0"/>
              <a:t>En établissant un lien de solidarité entre les États membres, la </a:t>
            </a:r>
            <a:r>
              <a:rPr lang="fr-FR" sz="1300" dirty="0" err="1"/>
              <a:t>SdN</a:t>
            </a:r>
            <a:r>
              <a:rPr lang="fr-FR" sz="1300" dirty="0"/>
              <a:t> est considérée comme la première ébauche de système de sécurité collective. Ce concept repose sur une idée simple : une agression contre n'importe quel membre doit être considérée comme une agression contre tous les autres États faisant partie de l’organisation.</a:t>
            </a:r>
          </a:p>
          <a:p>
            <a:pPr algn="just"/>
            <a:endParaRPr lang="fr-FR" sz="1300" dirty="0"/>
          </a:p>
          <a:p>
            <a:pPr algn="r"/>
            <a:r>
              <a:rPr lang="fr-FR" sz="1000" b="1" dirty="0"/>
              <a:t>Source : </a:t>
            </a:r>
            <a:r>
              <a:rPr lang="fr-FR" sz="1000" dirty="0"/>
              <a:t>, </a:t>
            </a:r>
            <a:r>
              <a:rPr lang="fr-FR" sz="1000" dirty="0">
                <a:hlinkClick r:id="rId2">
                  <a:extLst>
                    <a:ext uri="{A12FA001-AC4F-418D-AE19-62706E023703}">
                      <ahyp:hlinkClr xmlns:ahyp="http://schemas.microsoft.com/office/drawing/2018/hyperlinkcolor" val="tx"/>
                    </a:ext>
                  </a:extLst>
                </a:hlinkClick>
              </a:rPr>
              <a:t>https://www.ungeneva.org/fr/about/league-of-nations/overview</a:t>
            </a:r>
            <a:endParaRPr lang="fr-FR" sz="1000" dirty="0"/>
          </a:p>
          <a:p>
            <a:pPr algn="just"/>
            <a:endParaRPr lang="fr-FR" sz="1000" dirty="0"/>
          </a:p>
        </p:txBody>
      </p:sp>
      <p:pic>
        <p:nvPicPr>
          <p:cNvPr id="13" name="Image 12">
            <a:extLst>
              <a:ext uri="{FF2B5EF4-FFF2-40B4-BE49-F238E27FC236}">
                <a16:creationId xmlns:a16="http://schemas.microsoft.com/office/drawing/2014/main" id="{6EC8DC47-5F08-2959-F422-5BD0DAC02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350" y="1464167"/>
            <a:ext cx="901295" cy="1028652"/>
          </a:xfrm>
          <a:prstGeom prst="rect">
            <a:avLst/>
          </a:prstGeom>
        </p:spPr>
      </p:pic>
      <p:sp>
        <p:nvSpPr>
          <p:cNvPr id="22" name="Rectangle 21">
            <a:extLst>
              <a:ext uri="{FF2B5EF4-FFF2-40B4-BE49-F238E27FC236}">
                <a16:creationId xmlns:a16="http://schemas.microsoft.com/office/drawing/2014/main" id="{02E1C957-4435-B460-169F-6B13FF8EC075}"/>
              </a:ext>
            </a:extLst>
          </p:cNvPr>
          <p:cNvSpPr/>
          <p:nvPr/>
        </p:nvSpPr>
        <p:spPr>
          <a:xfrm>
            <a:off x="992322" y="2275571"/>
            <a:ext cx="632528" cy="351222"/>
          </a:xfrm>
          <a:prstGeom prst="rect">
            <a:avLst/>
          </a:prstGeom>
          <a:noFill/>
        </p:spPr>
        <p:txBody>
          <a:bodyPr wrap="none" lIns="91440" tIns="45720" rIns="91440" bIns="45720">
            <a:spAutoFit/>
          </a:bodyPr>
          <a:lstStyle/>
          <a:p>
            <a:pPr algn="ctr"/>
            <a:r>
              <a:rPr lang="fr-FR" sz="1200" b="1" cap="none" spc="0" dirty="0">
                <a:ln w="0"/>
                <a:solidFill>
                  <a:srgbClr val="FF0000"/>
                </a:solidFill>
                <a:effectLst>
                  <a:outerShdw blurRad="38100" dist="19050" dir="2700000" algn="tl" rotWithShape="0">
                    <a:schemeClr val="dk1">
                      <a:alpha val="40000"/>
                    </a:schemeClr>
                  </a:outerShdw>
                </a:effectLst>
              </a:rPr>
              <a:t>1919</a:t>
            </a:r>
          </a:p>
        </p:txBody>
      </p:sp>
      <p:sp>
        <p:nvSpPr>
          <p:cNvPr id="2" name="ZoneTexte 1">
            <a:extLst>
              <a:ext uri="{FF2B5EF4-FFF2-40B4-BE49-F238E27FC236}">
                <a16:creationId xmlns:a16="http://schemas.microsoft.com/office/drawing/2014/main" id="{A295DA31-29C3-EB7A-DBCB-386315547618}"/>
              </a:ext>
            </a:extLst>
          </p:cNvPr>
          <p:cNvSpPr txBox="1"/>
          <p:nvPr/>
        </p:nvSpPr>
        <p:spPr>
          <a:xfrm>
            <a:off x="198409" y="97695"/>
            <a:ext cx="927810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sz="1800" b="1" dirty="0">
                <a:latin typeface="Calibri" panose="020F0502020204030204" pitchFamily="34" charset="0"/>
                <a:cs typeface="Calibri" panose="020F0502020204030204" pitchFamily="34" charset="0"/>
              </a:rPr>
              <a:t>– </a:t>
            </a:r>
            <a:r>
              <a:rPr lang="fr-FR" sz="1800" b="1" cap="all" dirty="0">
                <a:latin typeface="Calibri" panose="020F0502020204030204" pitchFamily="34" charset="0"/>
                <a:cs typeface="Calibri" panose="020F0502020204030204" pitchFamily="34" charset="0"/>
              </a:rPr>
              <a:t>Première Guerre mondiale</a:t>
            </a:r>
            <a:r>
              <a:rPr lang="fr-FR" sz="1800" b="1" dirty="0">
                <a:latin typeface="Calibri" panose="020F0502020204030204" pitchFamily="34" charset="0"/>
                <a:cs typeface="Calibri" panose="020F0502020204030204" pitchFamily="34" charset="0"/>
              </a:rPr>
              <a:t> - </a:t>
            </a:r>
            <a:r>
              <a:rPr lang="fr-FR" sz="1400" b="1" dirty="0">
                <a:latin typeface="Calibri" panose="020F0502020204030204" pitchFamily="34" charset="0"/>
                <a:cs typeface="Calibri" panose="020F0502020204030204" pitchFamily="34" charset="0"/>
              </a:rPr>
              <a:t>de « sorties de guerre » improbables en temps de paix introuvables</a:t>
            </a:r>
          </a:p>
        </p:txBody>
      </p:sp>
      <p:pic>
        <p:nvPicPr>
          <p:cNvPr id="5" name="Image 4">
            <a:extLst>
              <a:ext uri="{FF2B5EF4-FFF2-40B4-BE49-F238E27FC236}">
                <a16:creationId xmlns:a16="http://schemas.microsoft.com/office/drawing/2014/main" id="{F24214C8-9EFC-9355-593C-CC955FB12C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5275" y="749122"/>
            <a:ext cx="4736727" cy="4893147"/>
          </a:xfrm>
          <a:prstGeom prst="rect">
            <a:avLst/>
          </a:prstGeom>
        </p:spPr>
      </p:pic>
      <p:pic>
        <p:nvPicPr>
          <p:cNvPr id="6" name="Image 5">
            <a:extLst>
              <a:ext uri="{FF2B5EF4-FFF2-40B4-BE49-F238E27FC236}">
                <a16:creationId xmlns:a16="http://schemas.microsoft.com/office/drawing/2014/main" id="{71AAC1CE-5D47-31A2-D859-0C10D55BBB3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55275" y="749121"/>
            <a:ext cx="4736726" cy="4893147"/>
          </a:xfrm>
          <a:prstGeom prst="rect">
            <a:avLst/>
          </a:prstGeom>
        </p:spPr>
      </p:pic>
      <p:pic>
        <p:nvPicPr>
          <p:cNvPr id="8" name="Image 7">
            <a:extLst>
              <a:ext uri="{FF2B5EF4-FFF2-40B4-BE49-F238E27FC236}">
                <a16:creationId xmlns:a16="http://schemas.microsoft.com/office/drawing/2014/main" id="{BD243019-EED6-B6F9-3E6D-51C4925BB23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455274" y="749121"/>
            <a:ext cx="4736726" cy="4893147"/>
          </a:xfrm>
          <a:prstGeom prst="rect">
            <a:avLst/>
          </a:prstGeom>
        </p:spPr>
      </p:pic>
      <p:pic>
        <p:nvPicPr>
          <p:cNvPr id="3" name="Image 2">
            <a:hlinkClick r:id="rId7" action="ppaction://hlinksldjump"/>
            <a:extLst>
              <a:ext uri="{FF2B5EF4-FFF2-40B4-BE49-F238E27FC236}">
                <a16:creationId xmlns:a16="http://schemas.microsoft.com/office/drawing/2014/main" id="{D6741AB4-A94E-8741-5545-8FF5C8A38A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9" name="Groupe 8">
            <a:extLst>
              <a:ext uri="{FF2B5EF4-FFF2-40B4-BE49-F238E27FC236}">
                <a16:creationId xmlns:a16="http://schemas.microsoft.com/office/drawing/2014/main" id="{4840F474-7BE6-0998-188A-174619FA5B7F}"/>
              </a:ext>
            </a:extLst>
          </p:cNvPr>
          <p:cNvGrpSpPr/>
          <p:nvPr/>
        </p:nvGrpSpPr>
        <p:grpSpPr>
          <a:xfrm>
            <a:off x="10102157" y="187850"/>
            <a:ext cx="949290" cy="558353"/>
            <a:chOff x="10777937" y="5114864"/>
            <a:chExt cx="949290" cy="558353"/>
          </a:xfrm>
        </p:grpSpPr>
        <p:pic>
          <p:nvPicPr>
            <p:cNvPr id="10" name="Image 9">
              <a:hlinkClick r:id="rId9" action="ppaction://hlinksldjump"/>
              <a:extLst>
                <a:ext uri="{FF2B5EF4-FFF2-40B4-BE49-F238E27FC236}">
                  <a16:creationId xmlns:a16="http://schemas.microsoft.com/office/drawing/2014/main" id="{1D8658BB-0B8C-A73F-B39A-B2121FE8F69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04975" y="5114864"/>
              <a:ext cx="275110" cy="307779"/>
            </a:xfrm>
            <a:prstGeom prst="rect">
              <a:avLst/>
            </a:prstGeom>
          </p:spPr>
        </p:pic>
        <p:sp>
          <p:nvSpPr>
            <p:cNvPr id="11" name="ZoneTexte 10">
              <a:extLst>
                <a:ext uri="{FF2B5EF4-FFF2-40B4-BE49-F238E27FC236}">
                  <a16:creationId xmlns:a16="http://schemas.microsoft.com/office/drawing/2014/main" id="{23E7FB1C-5FFE-D82E-97D5-4297714A6499}"/>
                </a:ext>
              </a:extLst>
            </p:cNvPr>
            <p:cNvSpPr txBox="1"/>
            <p:nvPr/>
          </p:nvSpPr>
          <p:spPr>
            <a:xfrm>
              <a:off x="10962213" y="5210947"/>
              <a:ext cx="765014" cy="35740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Frise chrono</a:t>
              </a:r>
            </a:p>
          </p:txBody>
        </p:sp>
        <p:pic>
          <p:nvPicPr>
            <p:cNvPr id="12" name="Image 11">
              <a:hlinkClick r:id="rId11" action="ppaction://hlinksldjump"/>
              <a:extLst>
                <a:ext uri="{FF2B5EF4-FFF2-40B4-BE49-F238E27FC236}">
                  <a16:creationId xmlns:a16="http://schemas.microsoft.com/office/drawing/2014/main" id="{E710B20B-E578-F7F5-45C0-D2D640E701A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777937" y="5344031"/>
              <a:ext cx="329186" cy="329186"/>
            </a:xfrm>
            <a:prstGeom prst="rect">
              <a:avLst/>
            </a:prstGeom>
          </p:spPr>
        </p:pic>
      </p:grpSp>
      <p:sp>
        <p:nvSpPr>
          <p:cNvPr id="23" name="ZoneTexte 22">
            <a:extLst>
              <a:ext uri="{FF2B5EF4-FFF2-40B4-BE49-F238E27FC236}">
                <a16:creationId xmlns:a16="http://schemas.microsoft.com/office/drawing/2014/main" id="{7B27A4EF-8E21-6E10-CBA3-05C72CDFEBE8}"/>
              </a:ext>
            </a:extLst>
          </p:cNvPr>
          <p:cNvSpPr txBox="1"/>
          <p:nvPr/>
        </p:nvSpPr>
        <p:spPr>
          <a:xfrm>
            <a:off x="198409" y="780930"/>
            <a:ext cx="5127407"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7 : </a:t>
            </a:r>
            <a:r>
              <a:rPr lang="fr-FR" b="1" dirty="0">
                <a:solidFill>
                  <a:srgbClr val="0070C0"/>
                </a:solidFill>
                <a:latin typeface="Calibri" panose="020F0502020204030204" pitchFamily="34" charset="0"/>
                <a:cs typeface="Calibri" panose="020F0502020204030204" pitchFamily="34" charset="0"/>
              </a:rPr>
              <a:t>Le Président WILSON et la paix</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74799738-E26E-4D9E-D7A7-2664E888BEA2}"/>
              </a:ext>
            </a:extLst>
          </p:cNvPr>
          <p:cNvSpPr txBox="1"/>
          <p:nvPr/>
        </p:nvSpPr>
        <p:spPr>
          <a:xfrm>
            <a:off x="3992880" y="1010671"/>
            <a:ext cx="4536581" cy="3108543"/>
          </a:xfrm>
          <a:prstGeom prst="rect">
            <a:avLst/>
          </a:prstGeom>
          <a:noFill/>
        </p:spPr>
        <p:txBody>
          <a:bodyPr wrap="square">
            <a:spAutoFit/>
          </a:bodyPr>
          <a:lstStyle/>
          <a:p>
            <a:r>
              <a:rPr lang="fr-FR" sz="1600" b="1" dirty="0">
                <a:solidFill>
                  <a:srgbClr val="0070C0"/>
                </a:solidFill>
              </a:rPr>
              <a:t>Les </a:t>
            </a:r>
            <a:r>
              <a:rPr lang="fr-FR" sz="1600" b="1" dirty="0">
                <a:solidFill>
                  <a:srgbClr val="0070C0"/>
                </a:solidFill>
                <a:hlinkClick r:id="rId13">
                  <a:extLst>
                    <a:ext uri="{A12FA001-AC4F-418D-AE19-62706E023703}">
                      <ahyp:hlinkClr xmlns:ahyp="http://schemas.microsoft.com/office/drawing/2018/hyperlinkcolor" val="tx"/>
                    </a:ext>
                  </a:extLst>
                </a:hlinkClick>
              </a:rPr>
              <a:t>14 points</a:t>
            </a:r>
            <a:r>
              <a:rPr lang="fr-FR" sz="1600" b="1" dirty="0">
                <a:solidFill>
                  <a:srgbClr val="0070C0"/>
                </a:solidFill>
              </a:rPr>
              <a:t> du Président WILSON</a:t>
            </a:r>
          </a:p>
          <a:p>
            <a:r>
              <a:rPr lang="fr-FR" sz="1200" b="1" dirty="0">
                <a:solidFill>
                  <a:srgbClr val="FF0000"/>
                </a:solidFill>
              </a:rPr>
              <a:t>1.</a:t>
            </a:r>
            <a:r>
              <a:rPr lang="fr-FR" sz="1200" dirty="0"/>
              <a:t> </a:t>
            </a:r>
            <a:r>
              <a:rPr lang="fr-FR" sz="1200" u="sng" dirty="0"/>
              <a:t>Diplomatie ouverte</a:t>
            </a:r>
            <a:r>
              <a:rPr lang="fr-FR" sz="1200" dirty="0"/>
              <a:t> sans traités secrets ;</a:t>
            </a:r>
          </a:p>
          <a:p>
            <a:r>
              <a:rPr lang="fr-FR" sz="1200" b="1" dirty="0">
                <a:solidFill>
                  <a:srgbClr val="FF0000"/>
                </a:solidFill>
              </a:rPr>
              <a:t>2.</a:t>
            </a:r>
            <a:r>
              <a:rPr lang="fr-FR" sz="1200" dirty="0"/>
              <a:t> </a:t>
            </a:r>
            <a:r>
              <a:rPr lang="fr-FR" sz="1200" u="sng" dirty="0"/>
              <a:t>Libre-échange</a:t>
            </a:r>
            <a:r>
              <a:rPr lang="fr-FR" sz="1200" dirty="0"/>
              <a:t> économique sur les mers ;</a:t>
            </a:r>
          </a:p>
          <a:p>
            <a:r>
              <a:rPr lang="fr-FR" sz="1200" b="1" dirty="0">
                <a:solidFill>
                  <a:srgbClr val="FF0000"/>
                </a:solidFill>
              </a:rPr>
              <a:t>3.</a:t>
            </a:r>
            <a:r>
              <a:rPr lang="fr-FR" sz="1200" dirty="0"/>
              <a:t> </a:t>
            </a:r>
            <a:r>
              <a:rPr lang="fr-FR" sz="1200" u="sng" dirty="0"/>
              <a:t>Conditions commerciales égales</a:t>
            </a:r>
            <a:r>
              <a:rPr lang="fr-FR" sz="1200" dirty="0"/>
              <a:t> ;</a:t>
            </a:r>
          </a:p>
          <a:p>
            <a:r>
              <a:rPr lang="fr-FR" sz="1200" b="1" dirty="0">
                <a:solidFill>
                  <a:srgbClr val="FF0000"/>
                </a:solidFill>
              </a:rPr>
              <a:t>4</a:t>
            </a:r>
            <a:r>
              <a:rPr lang="fr-FR" sz="1200" dirty="0"/>
              <a:t>. </a:t>
            </a:r>
            <a:r>
              <a:rPr lang="fr-FR" sz="1200" u="sng" dirty="0"/>
              <a:t>Diminuer les armements</a:t>
            </a:r>
            <a:r>
              <a:rPr lang="fr-FR" sz="1200" dirty="0"/>
              <a:t> parmi toutes les nations ;</a:t>
            </a:r>
          </a:p>
          <a:p>
            <a:r>
              <a:rPr lang="fr-FR" sz="1200" b="1" dirty="0">
                <a:solidFill>
                  <a:srgbClr val="FF0000"/>
                </a:solidFill>
              </a:rPr>
              <a:t>5.</a:t>
            </a:r>
            <a:r>
              <a:rPr lang="fr-FR" sz="1200" dirty="0"/>
              <a:t> </a:t>
            </a:r>
            <a:r>
              <a:rPr lang="fr-FR" sz="1200" u="sng" dirty="0"/>
              <a:t>Ajuster les revendications coloniales</a:t>
            </a:r>
            <a:r>
              <a:rPr lang="fr-FR" sz="1200" dirty="0"/>
              <a:t> ;</a:t>
            </a:r>
          </a:p>
          <a:p>
            <a:r>
              <a:rPr lang="fr-FR" sz="1200" b="1" dirty="0">
                <a:solidFill>
                  <a:srgbClr val="FF0000"/>
                </a:solidFill>
              </a:rPr>
              <a:t>6.</a:t>
            </a:r>
            <a:r>
              <a:rPr lang="fr-FR" sz="1200" dirty="0"/>
              <a:t> </a:t>
            </a:r>
            <a:r>
              <a:rPr lang="fr-FR" sz="1200" u="sng" dirty="0"/>
              <a:t>Évacuation</a:t>
            </a:r>
            <a:r>
              <a:rPr lang="fr-FR" sz="1200" dirty="0"/>
              <a:t> de toutes les </a:t>
            </a:r>
            <a:r>
              <a:rPr lang="fr-FR" sz="1200" u="sng" dirty="0"/>
              <a:t>puissances centrales</a:t>
            </a:r>
            <a:r>
              <a:rPr lang="fr-FR" sz="1200" dirty="0"/>
              <a:t> de la </a:t>
            </a:r>
            <a:r>
              <a:rPr lang="fr-FR" sz="1200" u="sng" dirty="0"/>
              <a:t>Russie</a:t>
            </a:r>
            <a:r>
              <a:rPr lang="fr-FR" sz="1200" dirty="0"/>
              <a:t> ;</a:t>
            </a:r>
          </a:p>
          <a:p>
            <a:r>
              <a:rPr lang="fr-FR" sz="1200" b="1" dirty="0">
                <a:solidFill>
                  <a:srgbClr val="FF0000"/>
                </a:solidFill>
              </a:rPr>
              <a:t>7.</a:t>
            </a:r>
            <a:r>
              <a:rPr lang="fr-FR" sz="1200" dirty="0"/>
              <a:t> La </a:t>
            </a:r>
            <a:r>
              <a:rPr lang="fr-FR" sz="1200" u="sng" dirty="0"/>
              <a:t>Belgique</a:t>
            </a:r>
            <a:r>
              <a:rPr lang="fr-FR" sz="1200" dirty="0"/>
              <a:t> évacuée et </a:t>
            </a:r>
            <a:r>
              <a:rPr lang="fr-FR" sz="1200" u="sng" dirty="0"/>
              <a:t>restaurée</a:t>
            </a:r>
            <a:r>
              <a:rPr lang="fr-FR" sz="1200" dirty="0"/>
              <a:t> ;</a:t>
            </a:r>
          </a:p>
          <a:p>
            <a:r>
              <a:rPr lang="fr-FR" sz="1200" b="1" dirty="0">
                <a:solidFill>
                  <a:srgbClr val="FF0000"/>
                </a:solidFill>
              </a:rPr>
              <a:t>8.</a:t>
            </a:r>
            <a:r>
              <a:rPr lang="fr-FR" sz="1200" dirty="0"/>
              <a:t> Retour de la région </a:t>
            </a:r>
            <a:r>
              <a:rPr lang="fr-FR" sz="1200" u="sng" dirty="0"/>
              <a:t>Alsace-Lorraine</a:t>
            </a:r>
            <a:r>
              <a:rPr lang="fr-FR" sz="1200" dirty="0"/>
              <a:t> ;</a:t>
            </a:r>
          </a:p>
          <a:p>
            <a:r>
              <a:rPr lang="fr-FR" sz="1200" b="1" dirty="0">
                <a:solidFill>
                  <a:srgbClr val="FF0000"/>
                </a:solidFill>
              </a:rPr>
              <a:t>9.</a:t>
            </a:r>
            <a:r>
              <a:rPr lang="fr-FR" sz="1200" dirty="0"/>
              <a:t> Réajuster les </a:t>
            </a:r>
            <a:r>
              <a:rPr lang="fr-FR" sz="1200" u="sng" dirty="0"/>
              <a:t>frontières italiennes</a:t>
            </a:r>
            <a:r>
              <a:rPr lang="fr-FR" sz="1200" dirty="0"/>
              <a:t> ;</a:t>
            </a:r>
          </a:p>
          <a:p>
            <a:r>
              <a:rPr lang="fr-FR" sz="1200" b="1" dirty="0">
                <a:solidFill>
                  <a:srgbClr val="FF0000"/>
                </a:solidFill>
              </a:rPr>
              <a:t>10.</a:t>
            </a:r>
            <a:r>
              <a:rPr lang="fr-FR" sz="1200" dirty="0"/>
              <a:t> Possibilité d’</a:t>
            </a:r>
            <a:r>
              <a:rPr lang="fr-FR" sz="1200" u="sng" dirty="0"/>
              <a:t>autodétermination</a:t>
            </a:r>
            <a:r>
              <a:rPr lang="fr-FR" sz="1200" dirty="0"/>
              <a:t> pour l’</a:t>
            </a:r>
            <a:r>
              <a:rPr lang="fr-FR" sz="1200" u="sng" dirty="0"/>
              <a:t>Autriche-Hongrie</a:t>
            </a:r>
            <a:r>
              <a:rPr lang="fr-FR" sz="1200" dirty="0"/>
              <a:t> ;</a:t>
            </a:r>
          </a:p>
          <a:p>
            <a:r>
              <a:rPr lang="fr-FR" sz="1200" b="1" dirty="0">
                <a:solidFill>
                  <a:srgbClr val="FF0000"/>
                </a:solidFill>
              </a:rPr>
              <a:t>11.</a:t>
            </a:r>
            <a:r>
              <a:rPr lang="fr-FR" sz="1200" dirty="0"/>
              <a:t> Créer la </a:t>
            </a:r>
            <a:r>
              <a:rPr lang="fr-FR" sz="1200" u="sng" dirty="0"/>
              <a:t>Roumanie</a:t>
            </a:r>
            <a:r>
              <a:rPr lang="fr-FR" sz="1200" dirty="0"/>
              <a:t>, la </a:t>
            </a:r>
            <a:r>
              <a:rPr lang="fr-FR" sz="1200" u="sng" dirty="0"/>
              <a:t>Serbie et le Monténégro</a:t>
            </a:r>
            <a:r>
              <a:rPr lang="fr-FR" sz="1200" dirty="0"/>
              <a:t> ;</a:t>
            </a:r>
          </a:p>
          <a:p>
            <a:r>
              <a:rPr lang="fr-FR" sz="1200" b="1" dirty="0">
                <a:solidFill>
                  <a:srgbClr val="FF0000"/>
                </a:solidFill>
              </a:rPr>
              <a:t>12.</a:t>
            </a:r>
            <a:r>
              <a:rPr lang="fr-FR" sz="1200" dirty="0"/>
              <a:t> Création d'un </a:t>
            </a:r>
            <a:r>
              <a:rPr lang="fr-FR" sz="1200" u="sng" dirty="0"/>
              <a:t>État turc</a:t>
            </a:r>
            <a:r>
              <a:rPr lang="fr-FR" sz="1200" dirty="0"/>
              <a:t> ;</a:t>
            </a:r>
          </a:p>
          <a:p>
            <a:r>
              <a:rPr lang="fr-FR" sz="1200" b="1" dirty="0">
                <a:solidFill>
                  <a:srgbClr val="FF0000"/>
                </a:solidFill>
              </a:rPr>
              <a:t>13.</a:t>
            </a:r>
            <a:r>
              <a:rPr lang="fr-FR" sz="1200" dirty="0"/>
              <a:t> Création d'un </a:t>
            </a:r>
            <a:r>
              <a:rPr lang="fr-FR" sz="1200" u="sng" dirty="0"/>
              <a:t>État polonais</a:t>
            </a:r>
            <a:r>
              <a:rPr lang="fr-FR" sz="1200" dirty="0"/>
              <a:t> indépendant [auquel] on devrait « assurer un libre accès à la mer » ;</a:t>
            </a:r>
          </a:p>
          <a:p>
            <a:r>
              <a:rPr lang="fr-FR" sz="1200" b="1" dirty="0">
                <a:solidFill>
                  <a:srgbClr val="FF0000"/>
                </a:solidFill>
              </a:rPr>
              <a:t>14.</a:t>
            </a:r>
            <a:r>
              <a:rPr lang="fr-FR" sz="1200" dirty="0"/>
              <a:t> Création de la </a:t>
            </a:r>
            <a:r>
              <a:rPr lang="fr-FR" sz="1200" b="1" u="sng" dirty="0"/>
              <a:t>S</a:t>
            </a:r>
            <a:r>
              <a:rPr lang="fr-FR" sz="1200" u="sng" dirty="0"/>
              <a:t>ociété </a:t>
            </a:r>
            <a:r>
              <a:rPr lang="fr-FR" sz="1200" b="1" u="sng" dirty="0"/>
              <a:t>d</a:t>
            </a:r>
            <a:r>
              <a:rPr lang="fr-FR" sz="1200" u="sng" dirty="0"/>
              <a:t>es </a:t>
            </a:r>
            <a:r>
              <a:rPr lang="fr-FR" sz="1200" b="1" u="sng" dirty="0"/>
              <a:t>N</a:t>
            </a:r>
            <a:r>
              <a:rPr lang="fr-FR" sz="1200" u="sng" dirty="0"/>
              <a:t>ations</a:t>
            </a:r>
            <a:r>
              <a:rPr lang="fr-FR" sz="1200" dirty="0"/>
              <a:t>.</a:t>
            </a:r>
          </a:p>
        </p:txBody>
      </p:sp>
      <p:grpSp>
        <p:nvGrpSpPr>
          <p:cNvPr id="27" name="Groupe 26">
            <a:extLst>
              <a:ext uri="{FF2B5EF4-FFF2-40B4-BE49-F238E27FC236}">
                <a16:creationId xmlns:a16="http://schemas.microsoft.com/office/drawing/2014/main" id="{7E125F08-DAA9-404B-8953-A34682DBEE55}"/>
              </a:ext>
            </a:extLst>
          </p:cNvPr>
          <p:cNvGrpSpPr/>
          <p:nvPr/>
        </p:nvGrpSpPr>
        <p:grpSpPr>
          <a:xfrm>
            <a:off x="323067" y="1120278"/>
            <a:ext cx="3574734" cy="2963077"/>
            <a:chOff x="323067" y="1120278"/>
            <a:chExt cx="3574734" cy="2963077"/>
          </a:xfrm>
        </p:grpSpPr>
        <p:pic>
          <p:nvPicPr>
            <p:cNvPr id="14" name="Image 13">
              <a:extLst>
                <a:ext uri="{FF2B5EF4-FFF2-40B4-BE49-F238E27FC236}">
                  <a16:creationId xmlns:a16="http://schemas.microsoft.com/office/drawing/2014/main" id="{31812746-17C1-AEA9-44F8-CEA57511C09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01719" y="1176924"/>
              <a:ext cx="781772" cy="781772"/>
            </a:xfrm>
            <a:prstGeom prst="rect">
              <a:avLst/>
            </a:prstGeom>
          </p:spPr>
        </p:pic>
        <p:sp>
          <p:nvSpPr>
            <p:cNvPr id="15" name="ZoneTexte 14">
              <a:extLst>
                <a:ext uri="{FF2B5EF4-FFF2-40B4-BE49-F238E27FC236}">
                  <a16:creationId xmlns:a16="http://schemas.microsoft.com/office/drawing/2014/main" id="{7816598B-4F57-F33B-2539-69DE780058E8}"/>
                </a:ext>
              </a:extLst>
            </p:cNvPr>
            <p:cNvSpPr txBox="1"/>
            <p:nvPr/>
          </p:nvSpPr>
          <p:spPr>
            <a:xfrm>
              <a:off x="1992605" y="1154168"/>
              <a:ext cx="1905196" cy="861774"/>
            </a:xfrm>
            <a:prstGeom prst="rect">
              <a:avLst/>
            </a:prstGeom>
            <a:noFill/>
          </p:spPr>
          <p:txBody>
            <a:bodyPr wrap="square" rtlCol="0">
              <a:spAutoFit/>
            </a:bodyPr>
            <a:lstStyle/>
            <a:p>
              <a:pPr algn="ctr"/>
              <a:r>
                <a:rPr lang="fr-FR" sz="1400" b="1" dirty="0">
                  <a:solidFill>
                    <a:srgbClr val="FF0000"/>
                  </a:solidFill>
                </a:rPr>
                <a:t>W. WILSON</a:t>
              </a:r>
            </a:p>
            <a:p>
              <a:pPr algn="ctr"/>
              <a:r>
                <a:rPr lang="fr-FR" sz="1200" dirty="0"/>
                <a:t>(1856-1924)</a:t>
              </a:r>
            </a:p>
            <a:p>
              <a:pPr algn="ctr"/>
              <a:r>
                <a:rPr lang="fr-FR" sz="1200" i="1" dirty="0"/>
                <a:t>28</a:t>
              </a:r>
              <a:r>
                <a:rPr lang="fr-FR" sz="1200" i="1" baseline="30000" dirty="0"/>
                <a:t>ème</a:t>
              </a:r>
              <a:r>
                <a:rPr lang="fr-FR" sz="1200" i="1" dirty="0"/>
                <a:t> Président</a:t>
              </a:r>
            </a:p>
            <a:p>
              <a:pPr algn="ctr"/>
              <a:r>
                <a:rPr lang="fr-FR" sz="1200" i="1" dirty="0"/>
                <a:t>(1913-1921)</a:t>
              </a:r>
            </a:p>
          </p:txBody>
        </p:sp>
        <p:pic>
          <p:nvPicPr>
            <p:cNvPr id="16" name="Image 15">
              <a:extLst>
                <a:ext uri="{FF2B5EF4-FFF2-40B4-BE49-F238E27FC236}">
                  <a16:creationId xmlns:a16="http://schemas.microsoft.com/office/drawing/2014/main" id="{FD982A43-8B4C-5FC1-B659-879E1421BC9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35272" y="2097651"/>
              <a:ext cx="480564" cy="239519"/>
            </a:xfrm>
            <a:prstGeom prst="rect">
              <a:avLst/>
            </a:prstGeom>
          </p:spPr>
        </p:pic>
        <p:sp>
          <p:nvSpPr>
            <p:cNvPr id="17" name="Rectangle 16">
              <a:extLst>
                <a:ext uri="{FF2B5EF4-FFF2-40B4-BE49-F238E27FC236}">
                  <a16:creationId xmlns:a16="http://schemas.microsoft.com/office/drawing/2014/main" id="{8E505CF3-6AFB-6BD2-5A49-FCAAFC11F6CF}"/>
                </a:ext>
              </a:extLst>
            </p:cNvPr>
            <p:cNvSpPr/>
            <p:nvPr/>
          </p:nvSpPr>
          <p:spPr>
            <a:xfrm>
              <a:off x="323067" y="1154168"/>
              <a:ext cx="3546969" cy="292918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070FD0BC-9738-2E23-3824-F5A3CE139079}"/>
                </a:ext>
              </a:extLst>
            </p:cNvPr>
            <p:cNvSpPr/>
            <p:nvPr/>
          </p:nvSpPr>
          <p:spPr>
            <a:xfrm>
              <a:off x="486073" y="1120278"/>
              <a:ext cx="1323520" cy="400110"/>
            </a:xfrm>
            <a:prstGeom prst="rect">
              <a:avLst/>
            </a:prstGeom>
            <a:noFill/>
            <a:scene3d>
              <a:camera prst="orthographicFront"/>
              <a:lightRig rig="threePt" dir="t"/>
            </a:scene3d>
            <a:sp3d>
              <a:bevelT/>
            </a:sp3d>
          </p:spPr>
          <p:txBody>
            <a:bodyPr wrap="square" lIns="91440" tIns="45720" rIns="91440" bIns="45720">
              <a:spAutoFit/>
            </a:bodyPr>
            <a:lstStyle/>
            <a:p>
              <a:pPr algn="ctr"/>
              <a:r>
                <a:rPr lang="fr-FR" sz="20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Éclairage</a:t>
              </a:r>
            </a:p>
          </p:txBody>
        </p:sp>
        <p:pic>
          <p:nvPicPr>
            <p:cNvPr id="19" name="Image 18">
              <a:extLst>
                <a:ext uri="{FF2B5EF4-FFF2-40B4-BE49-F238E27FC236}">
                  <a16:creationId xmlns:a16="http://schemas.microsoft.com/office/drawing/2014/main" id="{0163A79D-BFE4-D652-119C-A331D58DCF6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50832" y="1215753"/>
              <a:ext cx="276648" cy="412877"/>
            </a:xfrm>
            <a:prstGeom prst="rect">
              <a:avLst/>
            </a:prstGeom>
          </p:spPr>
        </p:pic>
        <p:sp>
          <p:nvSpPr>
            <p:cNvPr id="21" name="ZoneTexte 20">
              <a:extLst>
                <a:ext uri="{FF2B5EF4-FFF2-40B4-BE49-F238E27FC236}">
                  <a16:creationId xmlns:a16="http://schemas.microsoft.com/office/drawing/2014/main" id="{884E0846-A9BB-C46F-ABBB-186894166937}"/>
                </a:ext>
              </a:extLst>
            </p:cNvPr>
            <p:cNvSpPr txBox="1"/>
            <p:nvPr/>
          </p:nvSpPr>
          <p:spPr>
            <a:xfrm>
              <a:off x="329315" y="2523763"/>
              <a:ext cx="3467408" cy="1492716"/>
            </a:xfrm>
            <a:prstGeom prst="rect">
              <a:avLst/>
            </a:prstGeom>
            <a:noFill/>
          </p:spPr>
          <p:txBody>
            <a:bodyPr wrap="square">
              <a:spAutoFit/>
            </a:bodyPr>
            <a:lstStyle/>
            <a:p>
              <a:pPr algn="just"/>
              <a:r>
                <a:rPr lang="fr-FR" sz="1300" dirty="0"/>
                <a:t>W. WILSON est resté célèbre pour son discours devant le Congrès des États-Unis le 8 janvier 1918. Il y évoque ses </a:t>
              </a:r>
              <a:r>
                <a:rPr lang="fr-FR" sz="1300" b="1" dirty="0"/>
                <a:t>14 points</a:t>
              </a:r>
              <a:r>
                <a:rPr lang="fr-FR" sz="1300" dirty="0"/>
                <a:t> dont quelques-uns seront repris dans le Traité de Versailles.</a:t>
              </a:r>
            </a:p>
            <a:p>
              <a:pPr algn="just"/>
              <a:r>
                <a:rPr lang="fr-FR" sz="1300" dirty="0"/>
                <a:t>Cependant les États-Unis ne ratifieront pas le Traité de Versailles comme ils refuseront d’entrer dans la </a:t>
              </a:r>
              <a:r>
                <a:rPr lang="fr-FR" sz="1300" b="1" dirty="0"/>
                <a:t>S</a:t>
              </a:r>
              <a:r>
                <a:rPr lang="fr-FR" sz="1300" dirty="0"/>
                <a:t>ociété </a:t>
              </a:r>
              <a:r>
                <a:rPr lang="fr-FR" sz="1300" b="1" dirty="0"/>
                <a:t>d</a:t>
              </a:r>
              <a:r>
                <a:rPr lang="fr-FR" sz="1300" dirty="0"/>
                <a:t>es </a:t>
              </a:r>
              <a:r>
                <a:rPr lang="fr-FR" sz="1300" b="1" dirty="0"/>
                <a:t>N</a:t>
              </a:r>
              <a:r>
                <a:rPr lang="fr-FR" sz="1300" dirty="0"/>
                <a:t>ations (</a:t>
              </a:r>
              <a:r>
                <a:rPr lang="fr-FR" sz="1300" b="1" dirty="0" err="1"/>
                <a:t>SdN</a:t>
              </a:r>
              <a:r>
                <a:rPr lang="fr-FR" sz="1300" dirty="0"/>
                <a:t>).</a:t>
              </a:r>
            </a:p>
          </p:txBody>
        </p:sp>
      </p:grpSp>
      <p:grpSp>
        <p:nvGrpSpPr>
          <p:cNvPr id="29" name="Groupe 28">
            <a:extLst>
              <a:ext uri="{FF2B5EF4-FFF2-40B4-BE49-F238E27FC236}">
                <a16:creationId xmlns:a16="http://schemas.microsoft.com/office/drawing/2014/main" id="{DAE3A84D-3EC9-0B24-5B2E-29CDE1C562CF}"/>
              </a:ext>
            </a:extLst>
          </p:cNvPr>
          <p:cNvGrpSpPr/>
          <p:nvPr/>
        </p:nvGrpSpPr>
        <p:grpSpPr>
          <a:xfrm>
            <a:off x="6434556" y="2500054"/>
            <a:ext cx="2631239" cy="1135592"/>
            <a:chOff x="6434556" y="2500054"/>
            <a:chExt cx="2631239" cy="1135592"/>
          </a:xfrm>
        </p:grpSpPr>
        <p:cxnSp>
          <p:nvCxnSpPr>
            <p:cNvPr id="25" name="Connecteur droit 24">
              <a:extLst>
                <a:ext uri="{FF2B5EF4-FFF2-40B4-BE49-F238E27FC236}">
                  <a16:creationId xmlns:a16="http://schemas.microsoft.com/office/drawing/2014/main" id="{C3451455-B06E-3072-F24D-7E420EA38335}"/>
                </a:ext>
              </a:extLst>
            </p:cNvPr>
            <p:cNvCxnSpPr>
              <a:cxnSpLocks/>
            </p:cNvCxnSpPr>
            <p:nvPr/>
          </p:nvCxnSpPr>
          <p:spPr>
            <a:xfrm>
              <a:off x="6434556" y="2500054"/>
              <a:ext cx="2573006"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F71D1B38-05F7-4C8A-7A3A-68F9A35AEBE8}"/>
                </a:ext>
              </a:extLst>
            </p:cNvPr>
            <p:cNvSpPr/>
            <p:nvPr/>
          </p:nvSpPr>
          <p:spPr>
            <a:xfrm>
              <a:off x="8911228" y="3481079"/>
              <a:ext cx="154567" cy="154567"/>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6" name="Connecteur droit 35">
              <a:extLst>
                <a:ext uri="{FF2B5EF4-FFF2-40B4-BE49-F238E27FC236}">
                  <a16:creationId xmlns:a16="http://schemas.microsoft.com/office/drawing/2014/main" id="{8E5024DE-3428-4D1D-D072-B462E6382999}"/>
                </a:ext>
              </a:extLst>
            </p:cNvPr>
            <p:cNvCxnSpPr>
              <a:cxnSpLocks/>
            </p:cNvCxnSpPr>
            <p:nvPr/>
          </p:nvCxnSpPr>
          <p:spPr>
            <a:xfrm>
              <a:off x="8988512" y="2502974"/>
              <a:ext cx="0" cy="1059225"/>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3" name="Groupe 32">
            <a:extLst>
              <a:ext uri="{FF2B5EF4-FFF2-40B4-BE49-F238E27FC236}">
                <a16:creationId xmlns:a16="http://schemas.microsoft.com/office/drawing/2014/main" id="{9C6EEAC8-22C5-28AC-C0C2-D710480E9263}"/>
              </a:ext>
            </a:extLst>
          </p:cNvPr>
          <p:cNvGrpSpPr/>
          <p:nvPr/>
        </p:nvGrpSpPr>
        <p:grpSpPr>
          <a:xfrm>
            <a:off x="6434556" y="2877908"/>
            <a:ext cx="3333663" cy="1453521"/>
            <a:chOff x="6434556" y="2877908"/>
            <a:chExt cx="3333663" cy="1453521"/>
          </a:xfrm>
        </p:grpSpPr>
        <p:cxnSp>
          <p:nvCxnSpPr>
            <p:cNvPr id="30" name="Connecteur droit 29">
              <a:extLst>
                <a:ext uri="{FF2B5EF4-FFF2-40B4-BE49-F238E27FC236}">
                  <a16:creationId xmlns:a16="http://schemas.microsoft.com/office/drawing/2014/main" id="{C6A1C290-E83E-125D-5C01-4DEFCBCEC3A9}"/>
                </a:ext>
              </a:extLst>
            </p:cNvPr>
            <p:cNvCxnSpPr>
              <a:cxnSpLocks/>
            </p:cNvCxnSpPr>
            <p:nvPr/>
          </p:nvCxnSpPr>
          <p:spPr>
            <a:xfrm>
              <a:off x="6434556" y="2877908"/>
              <a:ext cx="3284665"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5954F92D-4D76-0895-F850-25777DCC46CF}"/>
                </a:ext>
              </a:extLst>
            </p:cNvPr>
            <p:cNvSpPr/>
            <p:nvPr/>
          </p:nvSpPr>
          <p:spPr>
            <a:xfrm>
              <a:off x="9613652" y="4176862"/>
              <a:ext cx="154567" cy="154567"/>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5B6015A8-7DAC-BF8D-828A-90D1C744C8B7}"/>
                </a:ext>
              </a:extLst>
            </p:cNvPr>
            <p:cNvCxnSpPr>
              <a:cxnSpLocks/>
            </p:cNvCxnSpPr>
            <p:nvPr/>
          </p:nvCxnSpPr>
          <p:spPr>
            <a:xfrm>
              <a:off x="9700171" y="2877908"/>
              <a:ext cx="0" cy="1298954"/>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1" name="Groupe 30">
            <a:extLst>
              <a:ext uri="{FF2B5EF4-FFF2-40B4-BE49-F238E27FC236}">
                <a16:creationId xmlns:a16="http://schemas.microsoft.com/office/drawing/2014/main" id="{44410430-FABF-AB93-6C24-3342EBC6F9A4}"/>
              </a:ext>
            </a:extLst>
          </p:cNvPr>
          <p:cNvGrpSpPr/>
          <p:nvPr/>
        </p:nvGrpSpPr>
        <p:grpSpPr>
          <a:xfrm>
            <a:off x="6507924" y="2670927"/>
            <a:ext cx="2836418" cy="1292446"/>
            <a:chOff x="6507924" y="2670927"/>
            <a:chExt cx="2836418" cy="1292446"/>
          </a:xfrm>
        </p:grpSpPr>
        <p:sp>
          <p:nvSpPr>
            <p:cNvPr id="45" name="Ellipse 44">
              <a:extLst>
                <a:ext uri="{FF2B5EF4-FFF2-40B4-BE49-F238E27FC236}">
                  <a16:creationId xmlns:a16="http://schemas.microsoft.com/office/drawing/2014/main" id="{263B10A7-A64D-ED5A-12F3-31E5CE077B60}"/>
                </a:ext>
              </a:extLst>
            </p:cNvPr>
            <p:cNvSpPr/>
            <p:nvPr/>
          </p:nvSpPr>
          <p:spPr>
            <a:xfrm>
              <a:off x="9189775" y="3808806"/>
              <a:ext cx="154567" cy="154567"/>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 name="Connecteur droit 45">
              <a:extLst>
                <a:ext uri="{FF2B5EF4-FFF2-40B4-BE49-F238E27FC236}">
                  <a16:creationId xmlns:a16="http://schemas.microsoft.com/office/drawing/2014/main" id="{7AD266D1-3818-EBE1-6C13-1AFA34610C2C}"/>
                </a:ext>
              </a:extLst>
            </p:cNvPr>
            <p:cNvCxnSpPr>
              <a:cxnSpLocks/>
            </p:cNvCxnSpPr>
            <p:nvPr/>
          </p:nvCxnSpPr>
          <p:spPr>
            <a:xfrm>
              <a:off x="6507924" y="2682147"/>
              <a:ext cx="2774269"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BBDBD8AC-400C-27A2-E05E-FBF091CA0FCC}"/>
                </a:ext>
              </a:extLst>
            </p:cNvPr>
            <p:cNvCxnSpPr>
              <a:cxnSpLocks/>
            </p:cNvCxnSpPr>
            <p:nvPr/>
          </p:nvCxnSpPr>
          <p:spPr>
            <a:xfrm>
              <a:off x="9267058" y="2670927"/>
              <a:ext cx="0" cy="1215162"/>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4" name="Groupe 33">
            <a:extLst>
              <a:ext uri="{FF2B5EF4-FFF2-40B4-BE49-F238E27FC236}">
                <a16:creationId xmlns:a16="http://schemas.microsoft.com/office/drawing/2014/main" id="{4AAA5501-5FBE-E94D-B8EC-AA241AE75418}"/>
              </a:ext>
            </a:extLst>
          </p:cNvPr>
          <p:cNvGrpSpPr/>
          <p:nvPr/>
        </p:nvGrpSpPr>
        <p:grpSpPr>
          <a:xfrm>
            <a:off x="6356694" y="3118410"/>
            <a:ext cx="3906229" cy="690396"/>
            <a:chOff x="6356694" y="3118410"/>
            <a:chExt cx="3906229" cy="690396"/>
          </a:xfrm>
        </p:grpSpPr>
        <p:sp>
          <p:nvSpPr>
            <p:cNvPr id="51" name="Ellipse 50">
              <a:extLst>
                <a:ext uri="{FF2B5EF4-FFF2-40B4-BE49-F238E27FC236}">
                  <a16:creationId xmlns:a16="http://schemas.microsoft.com/office/drawing/2014/main" id="{04E2C1FB-CBE8-066D-24E2-92A7D14AA6E9}"/>
                </a:ext>
              </a:extLst>
            </p:cNvPr>
            <p:cNvSpPr/>
            <p:nvPr/>
          </p:nvSpPr>
          <p:spPr>
            <a:xfrm>
              <a:off x="10108356" y="3118410"/>
              <a:ext cx="154567" cy="154567"/>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 name="Connecteur droit 51">
              <a:extLst>
                <a:ext uri="{FF2B5EF4-FFF2-40B4-BE49-F238E27FC236}">
                  <a16:creationId xmlns:a16="http://schemas.microsoft.com/office/drawing/2014/main" id="{ABF5C2B2-1B1E-F6F2-ED38-E2E9A55684F9}"/>
                </a:ext>
              </a:extLst>
            </p:cNvPr>
            <p:cNvCxnSpPr>
              <a:cxnSpLocks/>
            </p:cNvCxnSpPr>
            <p:nvPr/>
          </p:nvCxnSpPr>
          <p:spPr>
            <a:xfrm>
              <a:off x="6356694" y="3808806"/>
              <a:ext cx="2270069"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A06C21D8-3740-1C5D-8583-AE5C70BAE084}"/>
                </a:ext>
              </a:extLst>
            </p:cNvPr>
            <p:cNvCxnSpPr>
              <a:cxnSpLocks/>
            </p:cNvCxnSpPr>
            <p:nvPr/>
          </p:nvCxnSpPr>
          <p:spPr>
            <a:xfrm>
              <a:off x="8608291" y="3188074"/>
              <a:ext cx="1552918"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2D0E389E-F0F3-861E-7225-575B1A74CD29}"/>
                </a:ext>
              </a:extLst>
            </p:cNvPr>
            <p:cNvCxnSpPr>
              <a:cxnSpLocks/>
            </p:cNvCxnSpPr>
            <p:nvPr/>
          </p:nvCxnSpPr>
          <p:spPr>
            <a:xfrm>
              <a:off x="8608291" y="3168785"/>
              <a:ext cx="0" cy="630785"/>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61" name="ZoneTexte 60">
            <a:extLst>
              <a:ext uri="{FF2B5EF4-FFF2-40B4-BE49-F238E27FC236}">
                <a16:creationId xmlns:a16="http://schemas.microsoft.com/office/drawing/2014/main" id="{0BA18990-2089-5F6D-A37E-7F9448CADBEF}"/>
              </a:ext>
            </a:extLst>
          </p:cNvPr>
          <p:cNvSpPr txBox="1"/>
          <p:nvPr/>
        </p:nvSpPr>
        <p:spPr>
          <a:xfrm>
            <a:off x="250373" y="4119214"/>
            <a:ext cx="5127407"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8 : </a:t>
            </a:r>
            <a:r>
              <a:rPr lang="fr-FR" b="1" dirty="0">
                <a:solidFill>
                  <a:srgbClr val="0070C0"/>
                </a:solidFill>
                <a:latin typeface="Calibri" panose="020F0502020204030204" pitchFamily="34" charset="0"/>
                <a:cs typeface="Calibri" panose="020F0502020204030204" pitchFamily="34" charset="0"/>
              </a:rPr>
              <a:t>La Société des Nations</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sp>
        <p:nvSpPr>
          <p:cNvPr id="62" name="ZoneTexte 61">
            <a:extLst>
              <a:ext uri="{FF2B5EF4-FFF2-40B4-BE49-F238E27FC236}">
                <a16:creationId xmlns:a16="http://schemas.microsoft.com/office/drawing/2014/main" id="{C34D2E82-E419-6EC3-A3E1-1FB55CAF1790}"/>
              </a:ext>
            </a:extLst>
          </p:cNvPr>
          <p:cNvSpPr txBox="1"/>
          <p:nvPr/>
        </p:nvSpPr>
        <p:spPr>
          <a:xfrm>
            <a:off x="5095541" y="4960928"/>
            <a:ext cx="2677541" cy="1569660"/>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17 )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8 + Carte</a:t>
            </a:r>
          </a:p>
          <a:p>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 peut-on dire de la SDN ? A-t-elle permis vraiment de garantir « la paix et la sécurité » pendant l’Entre-deux-guerres ?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grpSp>
        <p:nvGrpSpPr>
          <p:cNvPr id="35" name="Groupe 34">
            <a:extLst>
              <a:ext uri="{FF2B5EF4-FFF2-40B4-BE49-F238E27FC236}">
                <a16:creationId xmlns:a16="http://schemas.microsoft.com/office/drawing/2014/main" id="{28782B10-B3EC-9023-3FC5-3096153F61C2}"/>
              </a:ext>
            </a:extLst>
          </p:cNvPr>
          <p:cNvGrpSpPr/>
          <p:nvPr/>
        </p:nvGrpSpPr>
        <p:grpSpPr>
          <a:xfrm>
            <a:off x="4020587" y="3861411"/>
            <a:ext cx="2499293" cy="540528"/>
            <a:chOff x="4020587" y="3861411"/>
            <a:chExt cx="2499293" cy="540528"/>
          </a:xfrm>
        </p:grpSpPr>
        <p:sp>
          <p:nvSpPr>
            <p:cNvPr id="60" name="Rectangle 59">
              <a:extLst>
                <a:ext uri="{FF2B5EF4-FFF2-40B4-BE49-F238E27FC236}">
                  <a16:creationId xmlns:a16="http://schemas.microsoft.com/office/drawing/2014/main" id="{1D9A2EB8-AF6F-A210-D9BA-4DEA12AF2356}"/>
                </a:ext>
              </a:extLst>
            </p:cNvPr>
            <p:cNvSpPr/>
            <p:nvPr/>
          </p:nvSpPr>
          <p:spPr>
            <a:xfrm>
              <a:off x="4020587" y="3861411"/>
              <a:ext cx="2499293" cy="208944"/>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64" name="Connecteur droit 63">
              <a:extLst>
                <a:ext uri="{FF2B5EF4-FFF2-40B4-BE49-F238E27FC236}">
                  <a16:creationId xmlns:a16="http://schemas.microsoft.com/office/drawing/2014/main" id="{0164DB3F-567B-7A77-E3D6-0055CF2A746C}"/>
                </a:ext>
              </a:extLst>
            </p:cNvPr>
            <p:cNvCxnSpPr>
              <a:cxnSpLocks/>
            </p:cNvCxnSpPr>
            <p:nvPr/>
          </p:nvCxnSpPr>
          <p:spPr>
            <a:xfrm>
              <a:off x="5325816" y="4083356"/>
              <a:ext cx="0" cy="248073"/>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C26DD615-7911-A83F-5AF3-FE0776FAA338}"/>
                </a:ext>
              </a:extLst>
            </p:cNvPr>
            <p:cNvCxnSpPr>
              <a:cxnSpLocks/>
            </p:cNvCxnSpPr>
            <p:nvPr/>
          </p:nvCxnSpPr>
          <p:spPr>
            <a:xfrm flipH="1">
              <a:off x="4257968" y="4342710"/>
              <a:ext cx="1089891"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2" name="Ellipse 71">
              <a:extLst>
                <a:ext uri="{FF2B5EF4-FFF2-40B4-BE49-F238E27FC236}">
                  <a16:creationId xmlns:a16="http://schemas.microsoft.com/office/drawing/2014/main" id="{0D71D7B4-AEF2-7781-1217-746AEA330AAE}"/>
                </a:ext>
              </a:extLst>
            </p:cNvPr>
            <p:cNvSpPr/>
            <p:nvPr/>
          </p:nvSpPr>
          <p:spPr>
            <a:xfrm>
              <a:off x="4165490" y="4247372"/>
              <a:ext cx="154567" cy="154567"/>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3" name="ZoneTexte 72">
            <a:extLst>
              <a:ext uri="{FF2B5EF4-FFF2-40B4-BE49-F238E27FC236}">
                <a16:creationId xmlns:a16="http://schemas.microsoft.com/office/drawing/2014/main" id="{1A3824AE-C3B6-951B-6ECB-368D18F8BDE2}"/>
              </a:ext>
            </a:extLst>
          </p:cNvPr>
          <p:cNvSpPr txBox="1"/>
          <p:nvPr/>
        </p:nvSpPr>
        <p:spPr>
          <a:xfrm>
            <a:off x="190164" y="411742"/>
            <a:ext cx="10258097" cy="369332"/>
          </a:xfrm>
          <a:prstGeom prst="rect">
            <a:avLst/>
          </a:prstGeom>
          <a:noFill/>
        </p:spPr>
        <p:txBody>
          <a:bodyPr wrap="square">
            <a:spAutoFit/>
          </a:bodyPr>
          <a:lstStyle/>
          <a:p>
            <a:pPr algn="ctr"/>
            <a:r>
              <a:rPr lang="fr-FR" sz="1800" b="1" dirty="0">
                <a:solidFill>
                  <a:srgbClr val="FF0000"/>
                </a:solidFill>
              </a:rPr>
              <a:t>Problématique de la séance 2 : </a:t>
            </a:r>
            <a:r>
              <a:rPr lang="fr-FR" i="1" dirty="0">
                <a:solidFill>
                  <a:schemeClr val="accent4">
                    <a:lumMod val="50000"/>
                  </a:schemeClr>
                </a:solidFill>
              </a:rPr>
              <a:t>Pourquoi la paix en 1919 ne s’est-elle pas durablement maintenue ?</a:t>
            </a:r>
            <a:endParaRPr lang="fr-FR" sz="1800" i="1" dirty="0">
              <a:solidFill>
                <a:schemeClr val="accent4">
                  <a:lumMod val="50000"/>
                </a:schemeClr>
              </a:solidFill>
            </a:endParaRPr>
          </a:p>
        </p:txBody>
      </p:sp>
      <p:sp>
        <p:nvSpPr>
          <p:cNvPr id="4" name="ZoneTexte 3">
            <a:extLst>
              <a:ext uri="{FF2B5EF4-FFF2-40B4-BE49-F238E27FC236}">
                <a16:creationId xmlns:a16="http://schemas.microsoft.com/office/drawing/2014/main" id="{2484BA72-98AB-4A08-03E7-BCAEFBD4A9FE}"/>
              </a:ext>
            </a:extLst>
          </p:cNvPr>
          <p:cNvSpPr txBox="1"/>
          <p:nvPr/>
        </p:nvSpPr>
        <p:spPr>
          <a:xfrm>
            <a:off x="10286433" y="857040"/>
            <a:ext cx="1814664" cy="646331"/>
          </a:xfrm>
          <a:prstGeom prst="rect">
            <a:avLst/>
          </a:prstGeom>
          <a:noFill/>
        </p:spPr>
        <p:txBody>
          <a:bodyPr wrap="none" rtlCol="0">
            <a:spAutoFit/>
          </a:bodyPr>
          <a:lstStyle/>
          <a:p>
            <a:r>
              <a:rPr lang="fr-FR" b="1" dirty="0">
                <a:solidFill>
                  <a:schemeClr val="bg1"/>
                </a:solidFill>
              </a:rPr>
              <a:t>L’Europe en 1914</a:t>
            </a:r>
            <a:br>
              <a:rPr lang="fr-FR" b="1" dirty="0">
                <a:solidFill>
                  <a:schemeClr val="bg1"/>
                </a:solidFill>
              </a:rPr>
            </a:br>
            <a:r>
              <a:rPr lang="fr-FR" b="1" dirty="0">
                <a:solidFill>
                  <a:schemeClr val="bg1"/>
                </a:solidFill>
              </a:rPr>
              <a:t>puis en 1923</a:t>
            </a:r>
          </a:p>
        </p:txBody>
      </p:sp>
    </p:spTree>
    <p:extLst>
      <p:ext uri="{BB962C8B-B14F-4D97-AF65-F5344CB8AC3E}">
        <p14:creationId xmlns:p14="http://schemas.microsoft.com/office/powerpoint/2010/main" val="240740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ppt_x"/>
                                          </p:val>
                                        </p:tav>
                                        <p:tav tm="100000">
                                          <p:val>
                                            <p:strVal val="#ppt_x"/>
                                          </p:val>
                                        </p:tav>
                                      </p:tavLst>
                                    </p:anim>
                                    <p:anim calcmode="lin" valueType="num">
                                      <p:cBhvr additive="base">
                                        <p:cTn id="8"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80">
                                          <p:stCondLst>
                                            <p:cond delay="0"/>
                                          </p:stCondLst>
                                        </p:cTn>
                                        <p:tgtEl>
                                          <p:spTgt spid="24"/>
                                        </p:tgtEl>
                                      </p:cBhvr>
                                    </p:animEffect>
                                    <p:anim calcmode="lin" valueType="num">
                                      <p:cBhvr>
                                        <p:cTn id="39"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44" dur="26">
                                          <p:stCondLst>
                                            <p:cond delay="650"/>
                                          </p:stCondLst>
                                        </p:cTn>
                                        <p:tgtEl>
                                          <p:spTgt spid="24"/>
                                        </p:tgtEl>
                                      </p:cBhvr>
                                      <p:to x="100000" y="60000"/>
                                    </p:animScale>
                                    <p:animScale>
                                      <p:cBhvr>
                                        <p:cTn id="45" dur="166" decel="50000">
                                          <p:stCondLst>
                                            <p:cond delay="676"/>
                                          </p:stCondLst>
                                        </p:cTn>
                                        <p:tgtEl>
                                          <p:spTgt spid="24"/>
                                        </p:tgtEl>
                                      </p:cBhvr>
                                      <p:to x="100000" y="100000"/>
                                    </p:animScale>
                                    <p:animScale>
                                      <p:cBhvr>
                                        <p:cTn id="46" dur="26">
                                          <p:stCondLst>
                                            <p:cond delay="1312"/>
                                          </p:stCondLst>
                                        </p:cTn>
                                        <p:tgtEl>
                                          <p:spTgt spid="24"/>
                                        </p:tgtEl>
                                      </p:cBhvr>
                                      <p:to x="100000" y="80000"/>
                                    </p:animScale>
                                    <p:animScale>
                                      <p:cBhvr>
                                        <p:cTn id="47" dur="166" decel="50000">
                                          <p:stCondLst>
                                            <p:cond delay="1338"/>
                                          </p:stCondLst>
                                        </p:cTn>
                                        <p:tgtEl>
                                          <p:spTgt spid="24"/>
                                        </p:tgtEl>
                                      </p:cBhvr>
                                      <p:to x="100000" y="100000"/>
                                    </p:animScale>
                                    <p:animScale>
                                      <p:cBhvr>
                                        <p:cTn id="48" dur="26">
                                          <p:stCondLst>
                                            <p:cond delay="1642"/>
                                          </p:stCondLst>
                                        </p:cTn>
                                        <p:tgtEl>
                                          <p:spTgt spid="24"/>
                                        </p:tgtEl>
                                      </p:cBhvr>
                                      <p:to x="100000" y="90000"/>
                                    </p:animScale>
                                    <p:animScale>
                                      <p:cBhvr>
                                        <p:cTn id="49" dur="166" decel="50000">
                                          <p:stCondLst>
                                            <p:cond delay="1668"/>
                                          </p:stCondLst>
                                        </p:cTn>
                                        <p:tgtEl>
                                          <p:spTgt spid="24"/>
                                        </p:tgtEl>
                                      </p:cBhvr>
                                      <p:to x="100000" y="100000"/>
                                    </p:animScale>
                                    <p:animScale>
                                      <p:cBhvr>
                                        <p:cTn id="50" dur="26">
                                          <p:stCondLst>
                                            <p:cond delay="1808"/>
                                          </p:stCondLst>
                                        </p:cTn>
                                        <p:tgtEl>
                                          <p:spTgt spid="24"/>
                                        </p:tgtEl>
                                      </p:cBhvr>
                                      <p:to x="100000" y="95000"/>
                                    </p:animScale>
                                    <p:animScale>
                                      <p:cBhvr>
                                        <p:cTn id="51" dur="166" decel="50000">
                                          <p:stCondLst>
                                            <p:cond delay="1834"/>
                                          </p:stCondLst>
                                        </p:cTn>
                                        <p:tgtEl>
                                          <p:spTgt spid="24"/>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000"/>
                                        <p:tgtEl>
                                          <p:spTgt spid="29"/>
                                        </p:tgtEl>
                                      </p:cBhvr>
                                    </p:animEffect>
                                    <p:anim calcmode="lin" valueType="num">
                                      <p:cBhvr>
                                        <p:cTn id="57" dur="1000" fill="hold"/>
                                        <p:tgtEl>
                                          <p:spTgt spid="29"/>
                                        </p:tgtEl>
                                        <p:attrNameLst>
                                          <p:attrName>ppt_x</p:attrName>
                                        </p:attrNameLst>
                                      </p:cBhvr>
                                      <p:tavLst>
                                        <p:tav tm="0">
                                          <p:val>
                                            <p:strVal val="#ppt_x"/>
                                          </p:val>
                                        </p:tav>
                                        <p:tav tm="100000">
                                          <p:val>
                                            <p:strVal val="#ppt_x"/>
                                          </p:val>
                                        </p:tav>
                                      </p:tavLst>
                                    </p:anim>
                                    <p:anim calcmode="lin" valueType="num">
                                      <p:cBhvr>
                                        <p:cTn id="5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000"/>
                                        <p:tgtEl>
                                          <p:spTgt spid="34"/>
                                        </p:tgtEl>
                                      </p:cBhvr>
                                    </p:animEffect>
                                    <p:anim calcmode="lin" valueType="num">
                                      <p:cBhvr>
                                        <p:cTn id="78" dur="1000" fill="hold"/>
                                        <p:tgtEl>
                                          <p:spTgt spid="34"/>
                                        </p:tgtEl>
                                        <p:attrNameLst>
                                          <p:attrName>ppt_x</p:attrName>
                                        </p:attrNameLst>
                                      </p:cBhvr>
                                      <p:tavLst>
                                        <p:tav tm="0">
                                          <p:val>
                                            <p:strVal val="#ppt_x"/>
                                          </p:val>
                                        </p:tav>
                                        <p:tav tm="100000">
                                          <p:val>
                                            <p:strVal val="#ppt_x"/>
                                          </p:val>
                                        </p:tav>
                                      </p:tavLst>
                                    </p:anim>
                                    <p:anim calcmode="lin" valueType="num">
                                      <p:cBhvr>
                                        <p:cTn id="7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fade">
                                      <p:cBhvr>
                                        <p:cTn id="96" dur="1000"/>
                                        <p:tgtEl>
                                          <p:spTgt spid="61"/>
                                        </p:tgtEl>
                                      </p:cBhvr>
                                    </p:animEffect>
                                    <p:anim calcmode="lin" valueType="num">
                                      <p:cBhvr>
                                        <p:cTn id="97" dur="1000" fill="hold"/>
                                        <p:tgtEl>
                                          <p:spTgt spid="61"/>
                                        </p:tgtEl>
                                        <p:attrNameLst>
                                          <p:attrName>ppt_x</p:attrName>
                                        </p:attrNameLst>
                                      </p:cBhvr>
                                      <p:tavLst>
                                        <p:tav tm="0">
                                          <p:val>
                                            <p:strVal val="#ppt_x"/>
                                          </p:val>
                                        </p:tav>
                                        <p:tav tm="100000">
                                          <p:val>
                                            <p:strVal val="#ppt_x"/>
                                          </p:val>
                                        </p:tav>
                                      </p:tavLst>
                                    </p:anim>
                                    <p:anim calcmode="lin" valueType="num">
                                      <p:cBhvr>
                                        <p:cTn id="98" dur="1000" fill="hold"/>
                                        <p:tgtEl>
                                          <p:spTgt spid="6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62"/>
                                        </p:tgtEl>
                                        <p:attrNameLst>
                                          <p:attrName>style.visibility</p:attrName>
                                        </p:attrNameLst>
                                      </p:cBhvr>
                                      <p:to>
                                        <p:strVal val="visible"/>
                                      </p:to>
                                    </p:set>
                                    <p:animEffect transition="in" filter="fade">
                                      <p:cBhvr>
                                        <p:cTn id="101" dur="1000"/>
                                        <p:tgtEl>
                                          <p:spTgt spid="62"/>
                                        </p:tgtEl>
                                      </p:cBhvr>
                                    </p:animEffect>
                                    <p:anim calcmode="lin" valueType="num">
                                      <p:cBhvr>
                                        <p:cTn id="102" dur="1000" fill="hold"/>
                                        <p:tgtEl>
                                          <p:spTgt spid="62"/>
                                        </p:tgtEl>
                                        <p:attrNameLst>
                                          <p:attrName>ppt_x</p:attrName>
                                        </p:attrNameLst>
                                      </p:cBhvr>
                                      <p:tavLst>
                                        <p:tav tm="0">
                                          <p:val>
                                            <p:strVal val="#ppt_x"/>
                                          </p:val>
                                        </p:tav>
                                        <p:tav tm="100000">
                                          <p:val>
                                            <p:strVal val="#ppt_x"/>
                                          </p:val>
                                        </p:tav>
                                      </p:tavLst>
                                    </p:anim>
                                    <p:anim calcmode="lin" valueType="num">
                                      <p:cBhvr>
                                        <p:cTn id="103" dur="1000" fill="hold"/>
                                        <p:tgtEl>
                                          <p:spTgt spid="62"/>
                                        </p:tgtEl>
                                        <p:attrNameLst>
                                          <p:attrName>ppt_y</p:attrName>
                                        </p:attrNameLst>
                                      </p:cBhvr>
                                      <p:tavLst>
                                        <p:tav tm="0">
                                          <p:val>
                                            <p:strVal val="#ppt_y+.1"/>
                                          </p:val>
                                        </p:tav>
                                        <p:tav tm="100000">
                                          <p:val>
                                            <p:strVal val="#ppt_y"/>
                                          </p:val>
                                        </p:tav>
                                      </p:tavLst>
                                    </p:anim>
                                  </p:childTnLst>
                                </p:cTn>
                              </p:par>
                              <p:par>
                                <p:cTn id="104" presetID="1" presetClass="entr" presetSubtype="0" fill="hold" nodeType="withEffect">
                                  <p:stCondLst>
                                    <p:cond delay="0"/>
                                  </p:stCondLst>
                                  <p:childTnLst>
                                    <p:set>
                                      <p:cBhvr>
                                        <p:cTn id="10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P spid="24" grpId="0"/>
      <p:bldP spid="61" grpId="0"/>
      <p:bldP spid="62" grpId="0"/>
      <p:bldP spid="7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995150B-8B0D-AC37-298F-CA113C7138DD}"/>
              </a:ext>
            </a:extLst>
          </p:cNvPr>
          <p:cNvSpPr txBox="1"/>
          <p:nvPr/>
        </p:nvSpPr>
        <p:spPr>
          <a:xfrm>
            <a:off x="198409" y="97695"/>
            <a:ext cx="927810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sz="1800" b="1" dirty="0">
                <a:latin typeface="Calibri" panose="020F0502020204030204" pitchFamily="34" charset="0"/>
                <a:cs typeface="Calibri" panose="020F0502020204030204" pitchFamily="34" charset="0"/>
              </a:rPr>
              <a:t>– </a:t>
            </a:r>
            <a:r>
              <a:rPr lang="fr-FR" sz="1800" b="1" cap="all" dirty="0">
                <a:latin typeface="Calibri" panose="020F0502020204030204" pitchFamily="34" charset="0"/>
                <a:cs typeface="Calibri" panose="020F0502020204030204" pitchFamily="34" charset="0"/>
              </a:rPr>
              <a:t>Première Guerre mondiale</a:t>
            </a:r>
            <a:r>
              <a:rPr lang="fr-FR" sz="1800" b="1" dirty="0">
                <a:latin typeface="Calibri" panose="020F0502020204030204" pitchFamily="34" charset="0"/>
                <a:cs typeface="Calibri" panose="020F0502020204030204" pitchFamily="34" charset="0"/>
              </a:rPr>
              <a:t> - </a:t>
            </a:r>
            <a:r>
              <a:rPr lang="fr-FR" sz="1400" b="1" dirty="0">
                <a:latin typeface="Calibri" panose="020F0502020204030204" pitchFamily="34" charset="0"/>
                <a:cs typeface="Calibri" panose="020F0502020204030204" pitchFamily="34" charset="0"/>
              </a:rPr>
              <a:t>de « sorties de guerre » improbables en temps de paix introuvables</a:t>
            </a:r>
          </a:p>
        </p:txBody>
      </p:sp>
      <p:pic>
        <p:nvPicPr>
          <p:cNvPr id="3" name="Image 2">
            <a:hlinkClick r:id="rId2" action="ppaction://hlinksldjump"/>
            <a:extLst>
              <a:ext uri="{FF2B5EF4-FFF2-40B4-BE49-F238E27FC236}">
                <a16:creationId xmlns:a16="http://schemas.microsoft.com/office/drawing/2014/main" id="{53261334-3670-E813-DBF5-6FDC63F6B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9" name="Groupe 8">
            <a:extLst>
              <a:ext uri="{FF2B5EF4-FFF2-40B4-BE49-F238E27FC236}">
                <a16:creationId xmlns:a16="http://schemas.microsoft.com/office/drawing/2014/main" id="{9B9FD0F5-5776-DAD0-4584-BECE5955185A}"/>
              </a:ext>
            </a:extLst>
          </p:cNvPr>
          <p:cNvGrpSpPr/>
          <p:nvPr/>
        </p:nvGrpSpPr>
        <p:grpSpPr>
          <a:xfrm>
            <a:off x="10102157" y="187850"/>
            <a:ext cx="949290" cy="558353"/>
            <a:chOff x="10777937" y="5114864"/>
            <a:chExt cx="949290" cy="558353"/>
          </a:xfrm>
        </p:grpSpPr>
        <p:pic>
          <p:nvPicPr>
            <p:cNvPr id="10" name="Image 9">
              <a:hlinkClick r:id="rId4" action="ppaction://hlinksldjump"/>
              <a:extLst>
                <a:ext uri="{FF2B5EF4-FFF2-40B4-BE49-F238E27FC236}">
                  <a16:creationId xmlns:a16="http://schemas.microsoft.com/office/drawing/2014/main" id="{DF901233-09D5-E378-D83B-6FA5726E96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4975" y="5114864"/>
              <a:ext cx="275110" cy="307779"/>
            </a:xfrm>
            <a:prstGeom prst="rect">
              <a:avLst/>
            </a:prstGeom>
          </p:spPr>
        </p:pic>
        <p:sp>
          <p:nvSpPr>
            <p:cNvPr id="11" name="ZoneTexte 10">
              <a:extLst>
                <a:ext uri="{FF2B5EF4-FFF2-40B4-BE49-F238E27FC236}">
                  <a16:creationId xmlns:a16="http://schemas.microsoft.com/office/drawing/2014/main" id="{FC9B5C8C-3C2A-77A1-FB57-40162BE652CB}"/>
                </a:ext>
              </a:extLst>
            </p:cNvPr>
            <p:cNvSpPr txBox="1"/>
            <p:nvPr/>
          </p:nvSpPr>
          <p:spPr>
            <a:xfrm>
              <a:off x="10962213" y="5210947"/>
              <a:ext cx="765014" cy="35740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Frise chrono</a:t>
              </a:r>
            </a:p>
          </p:txBody>
        </p:sp>
        <p:pic>
          <p:nvPicPr>
            <p:cNvPr id="12" name="Image 11">
              <a:hlinkClick r:id="rId6" action="ppaction://hlinksldjump"/>
              <a:extLst>
                <a:ext uri="{FF2B5EF4-FFF2-40B4-BE49-F238E27FC236}">
                  <a16:creationId xmlns:a16="http://schemas.microsoft.com/office/drawing/2014/main" id="{99D0ACF0-06F2-06EB-B2E9-A74945589C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77937" y="5344031"/>
              <a:ext cx="329186" cy="329186"/>
            </a:xfrm>
            <a:prstGeom prst="rect">
              <a:avLst/>
            </a:prstGeom>
          </p:spPr>
        </p:pic>
      </p:grpSp>
      <p:sp>
        <p:nvSpPr>
          <p:cNvPr id="13" name="ZoneTexte 12">
            <a:extLst>
              <a:ext uri="{FF2B5EF4-FFF2-40B4-BE49-F238E27FC236}">
                <a16:creationId xmlns:a16="http://schemas.microsoft.com/office/drawing/2014/main" id="{69255EE4-B8D3-4739-A3EF-1538FC0C0E9F}"/>
              </a:ext>
            </a:extLst>
          </p:cNvPr>
          <p:cNvSpPr txBox="1"/>
          <p:nvPr/>
        </p:nvSpPr>
        <p:spPr>
          <a:xfrm>
            <a:off x="254161" y="2265492"/>
            <a:ext cx="6285185" cy="261610"/>
          </a:xfrm>
          <a:prstGeom prst="rect">
            <a:avLst/>
          </a:prstGeom>
          <a:noFill/>
        </p:spPr>
        <p:txBody>
          <a:bodyPr wrap="square">
            <a:spAutoFit/>
          </a:bodyPr>
          <a:lstStyle/>
          <a:p>
            <a:pPr algn="r"/>
            <a:r>
              <a:rPr lang="fr-FR" sz="1100" b="1" dirty="0"/>
              <a:t>Source : </a:t>
            </a:r>
            <a:r>
              <a:rPr lang="fr-FR" sz="1100" dirty="0"/>
              <a:t> </a:t>
            </a:r>
            <a:r>
              <a:rPr lang="fr-FR" sz="1000" dirty="0">
                <a:hlinkClick r:id="rId8">
                  <a:extLst>
                    <a:ext uri="{A12FA001-AC4F-418D-AE19-62706E023703}">
                      <ahyp:hlinkClr xmlns:ahyp="http://schemas.microsoft.com/office/drawing/2018/hyperlinkcolor" val="tx"/>
                    </a:ext>
                  </a:extLst>
                </a:hlinkClick>
              </a:rPr>
              <a:t>https://fr.wikipedia.org/wiki/Liste_des_trait%C3%A9s_de_paix_de_la_Premi%C3%A8re_Guerre_mondiale</a:t>
            </a:r>
            <a:r>
              <a:rPr lang="fr-FR" sz="1100" dirty="0"/>
              <a:t>.</a:t>
            </a:r>
          </a:p>
        </p:txBody>
      </p:sp>
      <p:sp>
        <p:nvSpPr>
          <p:cNvPr id="4" name="ZoneTexte 3">
            <a:extLst>
              <a:ext uri="{FF2B5EF4-FFF2-40B4-BE49-F238E27FC236}">
                <a16:creationId xmlns:a16="http://schemas.microsoft.com/office/drawing/2014/main" id="{C07EF400-3AB3-B2F6-7934-6ECA3972FB31}"/>
              </a:ext>
            </a:extLst>
          </p:cNvPr>
          <p:cNvSpPr txBox="1"/>
          <p:nvPr/>
        </p:nvSpPr>
        <p:spPr>
          <a:xfrm>
            <a:off x="167799" y="406795"/>
            <a:ext cx="728747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9 : </a:t>
            </a:r>
            <a:r>
              <a:rPr lang="fr-FR" b="1" dirty="0">
                <a:solidFill>
                  <a:srgbClr val="0070C0"/>
                </a:solidFill>
                <a:latin typeface="Calibri" panose="020F0502020204030204" pitchFamily="34" charset="0"/>
                <a:cs typeface="Calibri" panose="020F0502020204030204" pitchFamily="34" charset="0"/>
              </a:rPr>
              <a:t>Principaux traités de paix de la Première Guerre mondiale</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graphicFrame>
        <p:nvGraphicFramePr>
          <p:cNvPr id="20" name="Tableau 19">
            <a:extLst>
              <a:ext uri="{FF2B5EF4-FFF2-40B4-BE49-F238E27FC236}">
                <a16:creationId xmlns:a16="http://schemas.microsoft.com/office/drawing/2014/main" id="{04BB03B3-A158-9419-79BD-7E8DAABBA272}"/>
              </a:ext>
            </a:extLst>
          </p:cNvPr>
          <p:cNvGraphicFramePr>
            <a:graphicFrameLocks noGrp="1"/>
          </p:cNvGraphicFramePr>
          <p:nvPr>
            <p:extLst>
              <p:ext uri="{D42A27DB-BD31-4B8C-83A1-F6EECF244321}">
                <p14:modId xmlns:p14="http://schemas.microsoft.com/office/powerpoint/2010/main" val="739174413"/>
              </p:ext>
            </p:extLst>
          </p:nvPr>
        </p:nvGraphicFramePr>
        <p:xfrm>
          <a:off x="318225" y="836842"/>
          <a:ext cx="6082575" cy="1447800"/>
        </p:xfrm>
        <a:graphic>
          <a:graphicData uri="http://schemas.openxmlformats.org/drawingml/2006/table">
            <a:tbl>
              <a:tblPr firstRow="1" bandRow="1">
                <a:tableStyleId>{5940675A-B579-460E-94D1-54222C63F5DA}</a:tableStyleId>
              </a:tblPr>
              <a:tblGrid>
                <a:gridCol w="1335084">
                  <a:extLst>
                    <a:ext uri="{9D8B030D-6E8A-4147-A177-3AD203B41FA5}">
                      <a16:colId xmlns:a16="http://schemas.microsoft.com/office/drawing/2014/main" val="304422062"/>
                    </a:ext>
                  </a:extLst>
                </a:gridCol>
                <a:gridCol w="2373746">
                  <a:extLst>
                    <a:ext uri="{9D8B030D-6E8A-4147-A177-3AD203B41FA5}">
                      <a16:colId xmlns:a16="http://schemas.microsoft.com/office/drawing/2014/main" val="3413345603"/>
                    </a:ext>
                  </a:extLst>
                </a:gridCol>
                <a:gridCol w="2373745">
                  <a:extLst>
                    <a:ext uri="{9D8B030D-6E8A-4147-A177-3AD203B41FA5}">
                      <a16:colId xmlns:a16="http://schemas.microsoft.com/office/drawing/2014/main" val="1222666022"/>
                    </a:ext>
                  </a:extLst>
                </a:gridCol>
              </a:tblGrid>
              <a:tr h="142217">
                <a:tc>
                  <a:txBody>
                    <a:bodyPr/>
                    <a:lstStyle/>
                    <a:p>
                      <a:endParaRPr lang="fr-FR" sz="13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dirty="0"/>
                        <a:t>TRAITÉS</a:t>
                      </a:r>
                    </a:p>
                  </a:txBody>
                  <a:tcPr/>
                </a:tc>
                <a:tc>
                  <a:txBody>
                    <a:bodyPr/>
                    <a:lstStyle/>
                    <a:p>
                      <a:pPr algn="ctr"/>
                      <a:r>
                        <a:rPr lang="fr-FR" sz="1300" b="1" dirty="0"/>
                        <a:t>entre…</a:t>
                      </a:r>
                    </a:p>
                  </a:txBody>
                  <a:tcPr/>
                </a:tc>
                <a:extLst>
                  <a:ext uri="{0D108BD9-81ED-4DB2-BD59-A6C34878D82A}">
                    <a16:rowId xmlns:a16="http://schemas.microsoft.com/office/drawing/2014/main" val="3439345837"/>
                  </a:ext>
                </a:extLst>
              </a:tr>
              <a:tr h="0">
                <a:tc>
                  <a:txBody>
                    <a:bodyPr/>
                    <a:lstStyle/>
                    <a:p>
                      <a:r>
                        <a:rPr lang="fr-FR" sz="1300" b="1" dirty="0">
                          <a:solidFill>
                            <a:srgbClr val="FF0000"/>
                          </a:solidFill>
                        </a:rPr>
                        <a:t>1919</a:t>
                      </a:r>
                      <a:r>
                        <a:rPr lang="fr-FR" sz="1300" dirty="0"/>
                        <a:t> (28 juin)</a:t>
                      </a:r>
                    </a:p>
                  </a:txBody>
                  <a:tcPr/>
                </a:tc>
                <a:tc>
                  <a:txBody>
                    <a:bodyPr/>
                    <a:lstStyle/>
                    <a:p>
                      <a:r>
                        <a:rPr lang="fr-FR" sz="1300" dirty="0"/>
                        <a:t>Traité de </a:t>
                      </a:r>
                      <a:r>
                        <a:rPr lang="fr-FR" sz="1300" b="1" dirty="0"/>
                        <a:t>VERSAILLES</a:t>
                      </a:r>
                    </a:p>
                  </a:txBody>
                  <a:tcPr/>
                </a:tc>
                <a:tc>
                  <a:txBody>
                    <a:bodyPr/>
                    <a:lstStyle/>
                    <a:p>
                      <a:r>
                        <a:rPr lang="fr-FR" sz="1300" dirty="0"/>
                        <a:t>Les Alliés et l’ALLEMAGNE</a:t>
                      </a:r>
                    </a:p>
                  </a:txBody>
                  <a:tcPr/>
                </a:tc>
                <a:extLst>
                  <a:ext uri="{0D108BD9-81ED-4DB2-BD59-A6C34878D82A}">
                    <a16:rowId xmlns:a16="http://schemas.microsoft.com/office/drawing/2014/main" val="3775503574"/>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300" b="1" kern="1200" dirty="0">
                          <a:solidFill>
                            <a:srgbClr val="FF0000"/>
                          </a:solidFill>
                          <a:latin typeface="+mn-lt"/>
                          <a:ea typeface="+mn-ea"/>
                          <a:cs typeface="+mn-cs"/>
                        </a:rPr>
                        <a:t>1919</a:t>
                      </a:r>
                      <a:r>
                        <a:rPr lang="fr-FR" sz="1300" dirty="0"/>
                        <a:t> (10 sept.)</a:t>
                      </a:r>
                    </a:p>
                  </a:txBody>
                  <a:tcPr/>
                </a:tc>
                <a:tc>
                  <a:txBody>
                    <a:bodyPr/>
                    <a:lstStyle/>
                    <a:p>
                      <a:r>
                        <a:rPr lang="fr-FR" sz="1300" dirty="0"/>
                        <a:t>Traité de </a:t>
                      </a:r>
                      <a:r>
                        <a:rPr lang="fr-FR" sz="1300" b="1" cap="all" baseline="0" dirty="0"/>
                        <a:t>St-Germain-en-Laye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300" dirty="0"/>
                        <a:t>Les Alliés et l’AUTRICHE</a:t>
                      </a:r>
                    </a:p>
                  </a:txBody>
                  <a:tcPr/>
                </a:tc>
                <a:extLst>
                  <a:ext uri="{0D108BD9-81ED-4DB2-BD59-A6C34878D82A}">
                    <a16:rowId xmlns:a16="http://schemas.microsoft.com/office/drawing/2014/main" val="47051139"/>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300" b="1" kern="1200" dirty="0">
                          <a:solidFill>
                            <a:srgbClr val="FF0000"/>
                          </a:solidFill>
                          <a:latin typeface="+mn-lt"/>
                          <a:ea typeface="+mn-ea"/>
                          <a:cs typeface="+mn-cs"/>
                        </a:rPr>
                        <a:t>1920</a:t>
                      </a:r>
                      <a:r>
                        <a:rPr lang="fr-FR" sz="1300" dirty="0"/>
                        <a:t> (04 juin)</a:t>
                      </a:r>
                    </a:p>
                  </a:txBody>
                  <a:tcPr/>
                </a:tc>
                <a:tc>
                  <a:txBody>
                    <a:bodyPr/>
                    <a:lstStyle/>
                    <a:p>
                      <a:r>
                        <a:rPr lang="fr-FR" sz="1300" dirty="0"/>
                        <a:t>Traité de </a:t>
                      </a:r>
                      <a:r>
                        <a:rPr lang="fr-FR" sz="1300" b="1" cap="all" baseline="0" dirty="0"/>
                        <a:t>TRIANON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300" dirty="0"/>
                        <a:t>Les Alliés et la HONGRIE</a:t>
                      </a:r>
                    </a:p>
                  </a:txBody>
                  <a:tcPr/>
                </a:tc>
                <a:extLst>
                  <a:ext uri="{0D108BD9-81ED-4DB2-BD59-A6C34878D82A}">
                    <a16:rowId xmlns:a16="http://schemas.microsoft.com/office/drawing/2014/main" val="1760077939"/>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300" b="1" kern="1200" dirty="0">
                          <a:solidFill>
                            <a:srgbClr val="FF0000"/>
                          </a:solidFill>
                          <a:latin typeface="+mn-lt"/>
                          <a:ea typeface="+mn-ea"/>
                          <a:cs typeface="+mn-cs"/>
                        </a:rPr>
                        <a:t>1920</a:t>
                      </a:r>
                      <a:r>
                        <a:rPr lang="fr-FR" sz="1300" dirty="0"/>
                        <a:t> (10 août</a:t>
                      </a:r>
                    </a:p>
                  </a:txBody>
                  <a:tcPr/>
                </a:tc>
                <a:tc>
                  <a:txBody>
                    <a:bodyPr/>
                    <a:lstStyle/>
                    <a:p>
                      <a:r>
                        <a:rPr lang="fr-FR" sz="1300" dirty="0"/>
                        <a:t>Traité de </a:t>
                      </a:r>
                      <a:r>
                        <a:rPr lang="fr-FR" sz="1300" b="1" cap="all" baseline="0" dirty="0"/>
                        <a:t>SÈVRES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300" dirty="0"/>
                        <a:t>Les Alliés et l’EMPIRE OTTOMAN</a:t>
                      </a:r>
                    </a:p>
                  </a:txBody>
                  <a:tcPr/>
                </a:tc>
                <a:extLst>
                  <a:ext uri="{0D108BD9-81ED-4DB2-BD59-A6C34878D82A}">
                    <a16:rowId xmlns:a16="http://schemas.microsoft.com/office/drawing/2014/main" val="2265410489"/>
                  </a:ext>
                </a:extLst>
              </a:tr>
            </a:tbl>
          </a:graphicData>
        </a:graphic>
      </p:graphicFrame>
      <p:sp>
        <p:nvSpPr>
          <p:cNvPr id="25" name="ZoneTexte 24">
            <a:extLst>
              <a:ext uri="{FF2B5EF4-FFF2-40B4-BE49-F238E27FC236}">
                <a16:creationId xmlns:a16="http://schemas.microsoft.com/office/drawing/2014/main" id="{527F9535-E3E1-5DD1-4271-644059CE19CE}"/>
              </a:ext>
            </a:extLst>
          </p:cNvPr>
          <p:cNvSpPr txBox="1"/>
          <p:nvPr/>
        </p:nvSpPr>
        <p:spPr>
          <a:xfrm>
            <a:off x="2523729" y="2896434"/>
            <a:ext cx="4882114" cy="2416046"/>
          </a:xfrm>
          <a:prstGeom prst="rect">
            <a:avLst/>
          </a:prstGeom>
          <a:noFill/>
        </p:spPr>
        <p:txBody>
          <a:bodyPr wrap="square">
            <a:spAutoFit/>
          </a:bodyPr>
          <a:lstStyle/>
          <a:p>
            <a:pPr algn="just"/>
            <a:r>
              <a:rPr lang="fr-FR" sz="1300" dirty="0"/>
              <a:t>Jamais n'a été infligée à un peuple, avec plus de brutalité, une paix aussi accablante et aussi ignominieuse qu'au peuple allemand, la paix honteuse de Versailles. Dans toutes les guerres des derniers siècles, des négociations entre vainqueur et vaincu avaient précédé la conclusion de la paix. [...] Mais une paix sans négociations préalables, une paix dictée comme celle de Versailles, est aussi peu une vraie paix qu'il n'y a transfert de propriété quand un brigand renverse à terre un malheureux et le contraint ensuite à lui remettre son porte‑monnaie. La paix de Versailles nous a ravi plus de soixante‑dix mille kilomètres carrés et plus de sept millions d'habitants.</a:t>
            </a:r>
          </a:p>
          <a:p>
            <a:pPr algn="r"/>
            <a:endParaRPr lang="fr-FR" sz="600" b="1" dirty="0"/>
          </a:p>
          <a:p>
            <a:pPr algn="r"/>
            <a:r>
              <a:rPr lang="fr-FR" sz="1000" b="1" dirty="0"/>
              <a:t>B. VON BÜLOW</a:t>
            </a:r>
            <a:r>
              <a:rPr lang="fr-FR" sz="1000" dirty="0"/>
              <a:t>, </a:t>
            </a:r>
            <a:r>
              <a:rPr lang="fr-FR" sz="1000" i="1" dirty="0"/>
              <a:t>Mémoires du Chancelier Prince de Bülow : 1909-1919</a:t>
            </a:r>
            <a:r>
              <a:rPr lang="fr-FR" sz="1000" dirty="0"/>
              <a:t>, t. 3, Plon, 1931.</a:t>
            </a:r>
          </a:p>
        </p:txBody>
      </p:sp>
      <p:sp>
        <p:nvSpPr>
          <p:cNvPr id="26" name="ZoneTexte 25">
            <a:extLst>
              <a:ext uri="{FF2B5EF4-FFF2-40B4-BE49-F238E27FC236}">
                <a16:creationId xmlns:a16="http://schemas.microsoft.com/office/drawing/2014/main" id="{BBAFADE6-1EAA-CD45-576C-3B2071D311FD}"/>
              </a:ext>
            </a:extLst>
          </p:cNvPr>
          <p:cNvSpPr txBox="1"/>
          <p:nvPr/>
        </p:nvSpPr>
        <p:spPr>
          <a:xfrm>
            <a:off x="204165" y="2527102"/>
            <a:ext cx="720167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10 : </a:t>
            </a:r>
            <a:r>
              <a:rPr lang="fr-FR" b="1" dirty="0">
                <a:solidFill>
                  <a:srgbClr val="0070C0"/>
                </a:solidFill>
                <a:latin typeface="Calibri" panose="020F0502020204030204" pitchFamily="34" charset="0"/>
                <a:cs typeface="Calibri" panose="020F0502020204030204" pitchFamily="34" charset="0"/>
              </a:rPr>
              <a:t>Point de vue de B. VON BÜLOW sur la Paix de Versailles</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pic>
        <p:nvPicPr>
          <p:cNvPr id="27" name="Image 26">
            <a:extLst>
              <a:ext uri="{FF2B5EF4-FFF2-40B4-BE49-F238E27FC236}">
                <a16:creationId xmlns:a16="http://schemas.microsoft.com/office/drawing/2014/main" id="{1B501948-29FD-4352-D43C-ED8B01E2860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90526" y="2939937"/>
            <a:ext cx="781772" cy="781772"/>
          </a:xfrm>
          <a:prstGeom prst="rect">
            <a:avLst/>
          </a:prstGeom>
        </p:spPr>
      </p:pic>
      <p:sp>
        <p:nvSpPr>
          <p:cNvPr id="28" name="ZoneTexte 27">
            <a:extLst>
              <a:ext uri="{FF2B5EF4-FFF2-40B4-BE49-F238E27FC236}">
                <a16:creationId xmlns:a16="http://schemas.microsoft.com/office/drawing/2014/main" id="{01A40E5F-7040-90EF-45A1-2992BAAC500D}"/>
              </a:ext>
            </a:extLst>
          </p:cNvPr>
          <p:cNvSpPr txBox="1"/>
          <p:nvPr/>
        </p:nvSpPr>
        <p:spPr>
          <a:xfrm>
            <a:off x="895348" y="3198489"/>
            <a:ext cx="1628381" cy="892552"/>
          </a:xfrm>
          <a:prstGeom prst="rect">
            <a:avLst/>
          </a:prstGeom>
          <a:noFill/>
        </p:spPr>
        <p:txBody>
          <a:bodyPr wrap="square" rtlCol="0">
            <a:spAutoFit/>
          </a:bodyPr>
          <a:lstStyle/>
          <a:p>
            <a:pPr algn="ctr"/>
            <a:r>
              <a:rPr lang="fr-FR" sz="1400" b="1" dirty="0">
                <a:solidFill>
                  <a:srgbClr val="FF0000"/>
                </a:solidFill>
              </a:rPr>
              <a:t>B. VON BÜLOW</a:t>
            </a:r>
          </a:p>
          <a:p>
            <a:pPr algn="ctr"/>
            <a:r>
              <a:rPr lang="fr-FR" sz="1400" dirty="0"/>
              <a:t>(1849-1929)</a:t>
            </a:r>
            <a:endParaRPr lang="fr-FR" sz="1400" b="1" dirty="0">
              <a:solidFill>
                <a:srgbClr val="FF0000"/>
              </a:solidFill>
            </a:endParaRPr>
          </a:p>
          <a:p>
            <a:pPr algn="ctr"/>
            <a:r>
              <a:rPr lang="fr-FR" sz="1200" i="1" dirty="0"/>
              <a:t>Homme d’État</a:t>
            </a:r>
          </a:p>
          <a:p>
            <a:pPr algn="ctr"/>
            <a:r>
              <a:rPr lang="fr-FR" sz="1200" i="1" dirty="0"/>
              <a:t>Chancelier (1900-1909)</a:t>
            </a:r>
          </a:p>
        </p:txBody>
      </p:sp>
      <p:pic>
        <p:nvPicPr>
          <p:cNvPr id="29" name="Image 28">
            <a:extLst>
              <a:ext uri="{FF2B5EF4-FFF2-40B4-BE49-F238E27FC236}">
                <a16:creationId xmlns:a16="http://schemas.microsoft.com/office/drawing/2014/main" id="{12F49A19-4C05-1CF8-217C-60F6CCAC3B9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5028" y="2870736"/>
            <a:ext cx="469787" cy="310537"/>
          </a:xfrm>
          <a:prstGeom prst="rect">
            <a:avLst/>
          </a:prstGeom>
        </p:spPr>
      </p:pic>
      <p:sp>
        <p:nvSpPr>
          <p:cNvPr id="30" name="ZoneTexte 29">
            <a:extLst>
              <a:ext uri="{FF2B5EF4-FFF2-40B4-BE49-F238E27FC236}">
                <a16:creationId xmlns:a16="http://schemas.microsoft.com/office/drawing/2014/main" id="{EDCFF8E0-A94E-F79A-FF38-722136D64409}"/>
              </a:ext>
            </a:extLst>
          </p:cNvPr>
          <p:cNvSpPr txBox="1"/>
          <p:nvPr/>
        </p:nvSpPr>
        <p:spPr>
          <a:xfrm>
            <a:off x="76987" y="5257060"/>
            <a:ext cx="4661268" cy="1077218"/>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9, 10 &amp; 11 </a:t>
            </a:r>
            <a:r>
              <a:rPr lang="fr-FR" sz="1600" dirty="0">
                <a:solidFill>
                  <a:srgbClr val="0070C0"/>
                </a:solidFill>
                <a:latin typeface="Calibri" panose="020F0502020204030204" pitchFamily="34" charset="0"/>
                <a:cs typeface="Calibri" panose="020F0502020204030204" pitchFamily="34" charset="0"/>
              </a:rPr>
              <a:t>Que peut-on dire des traités de paix de 1919-1920 ?</a:t>
            </a:r>
          </a:p>
          <a:p>
            <a:r>
              <a:rPr lang="fr-FR" sz="1600" dirty="0">
                <a:solidFill>
                  <a:srgbClr val="0070C0"/>
                </a:solidFill>
                <a:latin typeface="Calibri" panose="020F0502020204030204" pitchFamily="34" charset="0"/>
                <a:cs typeface="Calibri" panose="020F0502020204030204" pitchFamily="34" charset="0"/>
              </a:rPr>
              <a:t>W. WILSON et B. VON BÜLOW ont-ils un point de vue différent sur la vision d’une paix juste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34" name="ZoneTexte 33">
            <a:extLst>
              <a:ext uri="{FF2B5EF4-FFF2-40B4-BE49-F238E27FC236}">
                <a16:creationId xmlns:a16="http://schemas.microsoft.com/office/drawing/2014/main" id="{4AF03A14-DEB9-892B-110B-84B0540954F5}"/>
              </a:ext>
            </a:extLst>
          </p:cNvPr>
          <p:cNvSpPr txBox="1"/>
          <p:nvPr/>
        </p:nvSpPr>
        <p:spPr>
          <a:xfrm>
            <a:off x="7469907" y="1523413"/>
            <a:ext cx="4554293" cy="3200876"/>
          </a:xfrm>
          <a:prstGeom prst="rect">
            <a:avLst/>
          </a:prstGeom>
          <a:noFill/>
        </p:spPr>
        <p:txBody>
          <a:bodyPr wrap="square">
            <a:spAutoFit/>
          </a:bodyPr>
          <a:lstStyle/>
          <a:p>
            <a:pPr algn="just"/>
            <a:r>
              <a:rPr lang="fr-FR" sz="1300" i="1" dirty="0"/>
              <a:t>En janvier 1919, alors que débute la Conférence de la paix de Paris, pour préparer le Traité de Versailles, Wilson s’adresse ainsi aux dirigeants français, anglais et italiens… </a:t>
            </a:r>
          </a:p>
          <a:p>
            <a:pPr algn="just"/>
            <a:endParaRPr lang="fr-FR" sz="1300" dirty="0"/>
          </a:p>
          <a:p>
            <a:pPr algn="just"/>
            <a:r>
              <a:rPr lang="fr-FR" sz="1300" dirty="0"/>
              <a:t>Il est nécessaire de montrer de la modération vis-à-vis de l’Allemagne. Nous ne voulons et nous ne pourrions pas la détruire : notre plus grande erreur serait de lui donner des raisons puissantes de vouloir un jour prendre sa revanche. […]</a:t>
            </a:r>
          </a:p>
          <a:p>
            <a:pPr algn="just"/>
            <a:r>
              <a:rPr lang="fr-FR" sz="1300" dirty="0"/>
              <a:t>Il faut éviter de donner à nos ennemis même l’impression de l’injustice. Je ne crains pas dans l’avenir les guerres préparées par des complots secrets des gouvernements, mais plutôt des conflits créés par le mécontentement des populations. Si nous nous rendons nous-mêmes coupables d’injustice, ce mécontentement est inévitable.</a:t>
            </a:r>
            <a:endParaRPr lang="fr-FR" sz="1100" b="1" dirty="0"/>
          </a:p>
          <a:p>
            <a:pPr algn="r"/>
            <a:r>
              <a:rPr lang="fr-FR" sz="1000" b="1" dirty="0"/>
              <a:t>Source : W. WILSON, cité par P. MANTOUX</a:t>
            </a:r>
            <a:r>
              <a:rPr lang="fr-FR" sz="1000" dirty="0"/>
              <a:t>, </a:t>
            </a:r>
            <a:br>
              <a:rPr lang="fr-FR" sz="1000" dirty="0"/>
            </a:br>
            <a:r>
              <a:rPr lang="fr-FR" sz="1000" i="1" dirty="0"/>
              <a:t>Les Délibérations du conseil des Quatre, CNRS, 1995.</a:t>
            </a:r>
            <a:endParaRPr lang="fr-FR" sz="1000" dirty="0"/>
          </a:p>
        </p:txBody>
      </p:sp>
      <p:sp>
        <p:nvSpPr>
          <p:cNvPr id="35" name="ZoneTexte 34">
            <a:extLst>
              <a:ext uri="{FF2B5EF4-FFF2-40B4-BE49-F238E27FC236}">
                <a16:creationId xmlns:a16="http://schemas.microsoft.com/office/drawing/2014/main" id="{732BAD8F-8DCB-D0EB-FADB-FD2CA27743E3}"/>
              </a:ext>
            </a:extLst>
          </p:cNvPr>
          <p:cNvSpPr txBox="1"/>
          <p:nvPr/>
        </p:nvSpPr>
        <p:spPr>
          <a:xfrm>
            <a:off x="6839017" y="750641"/>
            <a:ext cx="5274984" cy="646331"/>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11 : </a:t>
            </a:r>
          </a:p>
          <a:p>
            <a:r>
              <a:rPr lang="fr-FR" b="1" dirty="0">
                <a:solidFill>
                  <a:srgbClr val="0070C0"/>
                </a:solidFill>
                <a:latin typeface="Calibri" panose="020F0502020204030204" pitchFamily="34" charset="0"/>
                <a:cs typeface="Calibri" panose="020F0502020204030204" pitchFamily="34" charset="0"/>
              </a:rPr>
              <a:t>Point de vue de W. WILSON avant la Paix de Versailles</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pic>
        <p:nvPicPr>
          <p:cNvPr id="39" name="Image 38">
            <a:extLst>
              <a:ext uri="{FF2B5EF4-FFF2-40B4-BE49-F238E27FC236}">
                <a16:creationId xmlns:a16="http://schemas.microsoft.com/office/drawing/2014/main" id="{72502321-41C8-4C7D-8D84-230DC65AD34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56526" y="1493283"/>
            <a:ext cx="781772" cy="781772"/>
          </a:xfrm>
          <a:prstGeom prst="rect">
            <a:avLst/>
          </a:prstGeom>
        </p:spPr>
      </p:pic>
      <p:pic>
        <p:nvPicPr>
          <p:cNvPr id="40" name="Image 39">
            <a:extLst>
              <a:ext uri="{FF2B5EF4-FFF2-40B4-BE49-F238E27FC236}">
                <a16:creationId xmlns:a16="http://schemas.microsoft.com/office/drawing/2014/main" id="{A8D1A6A7-33E6-0000-84CA-3D375FD9CCC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13460" y="1357638"/>
            <a:ext cx="480564" cy="239519"/>
          </a:xfrm>
          <a:prstGeom prst="rect">
            <a:avLst/>
          </a:prstGeom>
        </p:spPr>
      </p:pic>
    </p:spTree>
    <p:extLst>
      <p:ext uri="{BB962C8B-B14F-4D97-AF65-F5344CB8AC3E}">
        <p14:creationId xmlns:p14="http://schemas.microsoft.com/office/powerpoint/2010/main" val="168241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1000"/>
                                        <p:tgtEl>
                                          <p:spTgt spid="35"/>
                                        </p:tgtEl>
                                      </p:cBhvr>
                                    </p:animEffect>
                                    <p:anim calcmode="lin" valueType="num">
                                      <p:cBhvr>
                                        <p:cTn id="56" dur="1000" fill="hold"/>
                                        <p:tgtEl>
                                          <p:spTgt spid="35"/>
                                        </p:tgtEl>
                                        <p:attrNameLst>
                                          <p:attrName>ppt_x</p:attrName>
                                        </p:attrNameLst>
                                      </p:cBhvr>
                                      <p:tavLst>
                                        <p:tav tm="0">
                                          <p:val>
                                            <p:strVal val="#ppt_x"/>
                                          </p:val>
                                        </p:tav>
                                        <p:tav tm="100000">
                                          <p:val>
                                            <p:strVal val="#ppt_x"/>
                                          </p:val>
                                        </p:tav>
                                      </p:tavLst>
                                    </p:anim>
                                    <p:anim calcmode="lin" valueType="num">
                                      <p:cBhvr>
                                        <p:cTn id="5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1000" fill="hold"/>
                                        <p:tgtEl>
                                          <p:spTgt spid="3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00"/>
                                        <p:tgtEl>
                                          <p:spTgt spid="30"/>
                                        </p:tgtEl>
                                      </p:cBhvr>
                                    </p:animEffect>
                                    <p:anim calcmode="lin" valueType="num">
                                      <p:cBhvr>
                                        <p:cTn id="80" dur="1000" fill="hold"/>
                                        <p:tgtEl>
                                          <p:spTgt spid="30"/>
                                        </p:tgtEl>
                                        <p:attrNameLst>
                                          <p:attrName>ppt_x</p:attrName>
                                        </p:attrNameLst>
                                      </p:cBhvr>
                                      <p:tavLst>
                                        <p:tav tm="0">
                                          <p:val>
                                            <p:strVal val="#ppt_x"/>
                                          </p:val>
                                        </p:tav>
                                        <p:tav tm="100000">
                                          <p:val>
                                            <p:strVal val="#ppt_x"/>
                                          </p:val>
                                        </p:tav>
                                      </p:tavLst>
                                    </p:anim>
                                    <p:anim calcmode="lin" valueType="num">
                                      <p:cBhvr>
                                        <p:cTn id="8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P spid="25" grpId="0"/>
      <p:bldP spid="26" grpId="0"/>
      <p:bldP spid="28" grpId="0"/>
      <p:bldP spid="30"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74F6D0D-CD96-4375-FEA0-F72F7A302277}"/>
              </a:ext>
            </a:extLst>
          </p:cNvPr>
          <p:cNvSpPr txBox="1"/>
          <p:nvPr/>
        </p:nvSpPr>
        <p:spPr>
          <a:xfrm>
            <a:off x="238192" y="1045638"/>
            <a:ext cx="4554293" cy="4154984"/>
          </a:xfrm>
          <a:prstGeom prst="rect">
            <a:avLst/>
          </a:prstGeom>
          <a:noFill/>
        </p:spPr>
        <p:txBody>
          <a:bodyPr wrap="square">
            <a:spAutoFit/>
          </a:bodyPr>
          <a:lstStyle/>
          <a:p>
            <a:pPr algn="just"/>
            <a:r>
              <a:rPr lang="fr-FR" sz="1300" i="1" dirty="0"/>
              <a:t>Le capitaine de Gaulle, durant deux ans et demi, entre 1916 et 1918, a été prisonnier de guerre en Allemagne. Libéré et de retour en France, il écrit à sa mère le 28 juin 1919.</a:t>
            </a:r>
          </a:p>
          <a:p>
            <a:pPr algn="just"/>
            <a:endParaRPr lang="fr-FR" sz="1300" i="1" dirty="0"/>
          </a:p>
          <a:p>
            <a:pPr algn="just"/>
            <a:endParaRPr lang="fr-FR" sz="1300" i="1" dirty="0"/>
          </a:p>
          <a:p>
            <a:pPr algn="just"/>
            <a:r>
              <a:rPr lang="fr-FR" sz="1300" dirty="0"/>
              <a:t>« Ma chère maman,</a:t>
            </a:r>
          </a:p>
          <a:p>
            <a:pPr algn="just"/>
            <a:endParaRPr lang="fr-FR" sz="1300" dirty="0"/>
          </a:p>
          <a:p>
            <a:pPr algn="just"/>
            <a:r>
              <a:rPr lang="fr-FR" sz="1300" dirty="0"/>
              <a:t>Voici donc la paix signée. Il reste à la faire exécuter par l’ennemi, car tel que nous le connaissons, il ne fera rien, il ne cédera rien, il ne paiera rien, qu’on ne le contraigne à faire, à céder, à payer, et non pas seulement au moyen de la force, mais bien par la dernière brutalité. C’est le seul procédé à employer à son égard. Ses engagements sont une fumée, sa signature une mauvaise plaisanterie. […] Au fur et à mesure des années, l’Allemagne se redressant deviendra plus arrogante, et finalement ne nous paiera pas à beaucoup près ce qu’elle nous doit. […] La rive gauche du Rhin devra donc nous rester »…</a:t>
            </a:r>
          </a:p>
          <a:p>
            <a:pPr algn="just"/>
            <a:endParaRPr lang="fr-FR" sz="1300" b="1" dirty="0"/>
          </a:p>
          <a:p>
            <a:pPr algn="r"/>
            <a:r>
              <a:rPr lang="fr-FR" sz="1000" b="1" dirty="0"/>
              <a:t>Source : </a:t>
            </a:r>
            <a:r>
              <a:rPr lang="fr-FR" sz="1000" dirty="0"/>
              <a:t>cité dans Collectif, </a:t>
            </a:r>
            <a:r>
              <a:rPr lang="fr-FR" sz="1000" i="1" dirty="0"/>
              <a:t>Centenaire de la promulgation du Traité de Versailles (1920-2020) - Regards croisés entre historiens et économistes sur les conséquences de la paix</a:t>
            </a:r>
            <a:r>
              <a:rPr lang="fr-FR" sz="1000" b="1" i="1" dirty="0"/>
              <a:t>,</a:t>
            </a:r>
            <a:r>
              <a:rPr lang="fr-FR" sz="1000" dirty="0"/>
              <a:t> </a:t>
            </a:r>
            <a:r>
              <a:rPr lang="fr-FR" sz="1000" i="1" dirty="0"/>
              <a:t> </a:t>
            </a:r>
            <a:r>
              <a:rPr lang="fr-FR" sz="1000" dirty="0"/>
              <a:t>OFCE, 2021, page 286.</a:t>
            </a:r>
          </a:p>
        </p:txBody>
      </p:sp>
      <p:sp>
        <p:nvSpPr>
          <p:cNvPr id="3" name="ZoneTexte 2">
            <a:extLst>
              <a:ext uri="{FF2B5EF4-FFF2-40B4-BE49-F238E27FC236}">
                <a16:creationId xmlns:a16="http://schemas.microsoft.com/office/drawing/2014/main" id="{80D2EFAF-5880-2CB2-2B80-3E1930760B74}"/>
              </a:ext>
            </a:extLst>
          </p:cNvPr>
          <p:cNvSpPr txBox="1"/>
          <p:nvPr/>
        </p:nvSpPr>
        <p:spPr>
          <a:xfrm>
            <a:off x="238192" y="731591"/>
            <a:ext cx="5274984"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12 : </a:t>
            </a:r>
            <a:r>
              <a:rPr lang="fr-FR" b="1" dirty="0">
                <a:solidFill>
                  <a:srgbClr val="0070C0"/>
                </a:solidFill>
                <a:latin typeface="Calibri" panose="020F0502020204030204" pitchFamily="34" charset="0"/>
                <a:cs typeface="Calibri" panose="020F0502020204030204" pitchFamily="34" charset="0"/>
              </a:rPr>
              <a:t>L’Allemagne paiera…</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CF0DD475-1867-2E58-276B-9410CF5574AC}"/>
              </a:ext>
            </a:extLst>
          </p:cNvPr>
          <p:cNvSpPr txBox="1"/>
          <p:nvPr/>
        </p:nvSpPr>
        <p:spPr>
          <a:xfrm>
            <a:off x="190164" y="411742"/>
            <a:ext cx="10258097" cy="369332"/>
          </a:xfrm>
          <a:prstGeom prst="rect">
            <a:avLst/>
          </a:prstGeom>
          <a:noFill/>
        </p:spPr>
        <p:txBody>
          <a:bodyPr wrap="square">
            <a:spAutoFit/>
          </a:bodyPr>
          <a:lstStyle/>
          <a:p>
            <a:pPr algn="ctr"/>
            <a:r>
              <a:rPr lang="fr-FR" sz="1800" b="1" dirty="0">
                <a:solidFill>
                  <a:srgbClr val="FF0000"/>
                </a:solidFill>
              </a:rPr>
              <a:t>Problématique de la séance 2 : </a:t>
            </a:r>
            <a:r>
              <a:rPr lang="fr-FR" i="1" dirty="0">
                <a:solidFill>
                  <a:schemeClr val="accent4">
                    <a:lumMod val="50000"/>
                  </a:schemeClr>
                </a:solidFill>
              </a:rPr>
              <a:t>Pourquoi la paix en 1919 ne s’est-elle pas durablement maintenue ?</a:t>
            </a:r>
            <a:endParaRPr lang="fr-FR" sz="1800" i="1" dirty="0">
              <a:solidFill>
                <a:schemeClr val="accent4">
                  <a:lumMod val="50000"/>
                </a:schemeClr>
              </a:solidFill>
            </a:endParaRPr>
          </a:p>
        </p:txBody>
      </p:sp>
      <p:sp>
        <p:nvSpPr>
          <p:cNvPr id="6" name="ZoneTexte 5">
            <a:extLst>
              <a:ext uri="{FF2B5EF4-FFF2-40B4-BE49-F238E27FC236}">
                <a16:creationId xmlns:a16="http://schemas.microsoft.com/office/drawing/2014/main" id="{4C91AD07-BDBD-85A6-90F7-2DD58E7B84AC}"/>
              </a:ext>
            </a:extLst>
          </p:cNvPr>
          <p:cNvSpPr txBox="1"/>
          <p:nvPr/>
        </p:nvSpPr>
        <p:spPr>
          <a:xfrm>
            <a:off x="198409" y="97695"/>
            <a:ext cx="927810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sz="1800" b="1" dirty="0">
                <a:latin typeface="Calibri" panose="020F0502020204030204" pitchFamily="34" charset="0"/>
                <a:cs typeface="Calibri" panose="020F0502020204030204" pitchFamily="34" charset="0"/>
              </a:rPr>
              <a:t>– </a:t>
            </a:r>
            <a:r>
              <a:rPr lang="fr-FR" sz="1800" b="1" cap="all" dirty="0">
                <a:latin typeface="Calibri" panose="020F0502020204030204" pitchFamily="34" charset="0"/>
                <a:cs typeface="Calibri" panose="020F0502020204030204" pitchFamily="34" charset="0"/>
              </a:rPr>
              <a:t>Première Guerre mondiale</a:t>
            </a:r>
            <a:r>
              <a:rPr lang="fr-FR" sz="1800" b="1" dirty="0">
                <a:latin typeface="Calibri" panose="020F0502020204030204" pitchFamily="34" charset="0"/>
                <a:cs typeface="Calibri" panose="020F0502020204030204" pitchFamily="34" charset="0"/>
              </a:rPr>
              <a:t> - </a:t>
            </a:r>
            <a:r>
              <a:rPr lang="fr-FR" sz="1400" b="1" dirty="0">
                <a:latin typeface="Calibri" panose="020F0502020204030204" pitchFamily="34" charset="0"/>
                <a:cs typeface="Calibri" panose="020F0502020204030204" pitchFamily="34" charset="0"/>
              </a:rPr>
              <a:t>de « sorties de guerre » improbables en temps de paix introuvables</a:t>
            </a:r>
          </a:p>
        </p:txBody>
      </p:sp>
      <p:pic>
        <p:nvPicPr>
          <p:cNvPr id="7" name="Image 6">
            <a:hlinkClick r:id="rId3" action="ppaction://hlinksldjump"/>
            <a:extLst>
              <a:ext uri="{FF2B5EF4-FFF2-40B4-BE49-F238E27FC236}">
                <a16:creationId xmlns:a16="http://schemas.microsoft.com/office/drawing/2014/main" id="{BCB44FD9-07C2-052C-8CA6-D5DCEE0417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F355CA02-7F87-55CF-9752-86E732D7C696}"/>
              </a:ext>
            </a:extLst>
          </p:cNvPr>
          <p:cNvSpPr txBox="1"/>
          <p:nvPr/>
        </p:nvSpPr>
        <p:spPr>
          <a:xfrm>
            <a:off x="5650083" y="788745"/>
            <a:ext cx="5609043" cy="1077218"/>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12 </a:t>
            </a:r>
            <a:r>
              <a:rPr lang="fr-FR" sz="1600" dirty="0">
                <a:solidFill>
                  <a:srgbClr val="0070C0"/>
                </a:solidFill>
                <a:latin typeface="Calibri" panose="020F0502020204030204" pitchFamily="34" charset="0"/>
                <a:cs typeface="Calibri" panose="020F0502020204030204" pitchFamily="34" charset="0"/>
              </a:rPr>
              <a:t>De qui parle le capitaine de Gaulle ? </a:t>
            </a:r>
            <a:br>
              <a:rPr lang="fr-FR" sz="1600" dirty="0">
                <a:solidFill>
                  <a:srgbClr val="0070C0"/>
                </a:solidFill>
                <a:latin typeface="Calibri" panose="020F0502020204030204" pitchFamily="34" charset="0"/>
                <a:cs typeface="Calibri" panose="020F0502020204030204" pitchFamily="34" charset="0"/>
              </a:rPr>
            </a:br>
            <a:r>
              <a:rPr lang="fr-FR" sz="1600" dirty="0">
                <a:solidFill>
                  <a:srgbClr val="0070C0"/>
                </a:solidFill>
                <a:latin typeface="Calibri" panose="020F0502020204030204" pitchFamily="34" charset="0"/>
                <a:cs typeface="Calibri" panose="020F0502020204030204" pitchFamily="34" charset="0"/>
              </a:rPr>
              <a:t>Quel substitut lexical emploie-t-il pour le désigner ?</a:t>
            </a:r>
          </a:p>
          <a:p>
            <a:r>
              <a:rPr lang="fr-FR" sz="1600" dirty="0">
                <a:solidFill>
                  <a:srgbClr val="0070C0"/>
                </a:solidFill>
                <a:latin typeface="Calibri" panose="020F0502020204030204" pitchFamily="34" charset="0"/>
                <a:cs typeface="Calibri" panose="020F0502020204030204" pitchFamily="34" charset="0"/>
              </a:rPr>
              <a:t>Relever la proposition (segment de phrase) qui indique que le capitaine de Gaulle croit en une autre guerre…</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268A5367-3038-38D2-700E-DC9E527A10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7981" y="1513753"/>
            <a:ext cx="964694" cy="964694"/>
          </a:xfrm>
          <a:prstGeom prst="rect">
            <a:avLst/>
          </a:prstGeom>
        </p:spPr>
      </p:pic>
      <p:sp>
        <p:nvSpPr>
          <p:cNvPr id="12" name="ZoneTexte 11">
            <a:extLst>
              <a:ext uri="{FF2B5EF4-FFF2-40B4-BE49-F238E27FC236}">
                <a16:creationId xmlns:a16="http://schemas.microsoft.com/office/drawing/2014/main" id="{645AEC19-0A4A-FE8A-3C39-F8D01A543D40}"/>
              </a:ext>
            </a:extLst>
          </p:cNvPr>
          <p:cNvSpPr txBox="1"/>
          <p:nvPr/>
        </p:nvSpPr>
        <p:spPr>
          <a:xfrm>
            <a:off x="4923269" y="3442619"/>
            <a:ext cx="7404075" cy="3416320"/>
          </a:xfrm>
          <a:prstGeom prst="rect">
            <a:avLst/>
          </a:prstGeom>
          <a:noFill/>
        </p:spPr>
        <p:txBody>
          <a:bodyPr wrap="square">
            <a:spAutoFit/>
          </a:bodyPr>
          <a:lstStyle/>
          <a:p>
            <a:r>
              <a:rPr lang="fr-FR" dirty="0"/>
              <a:t>La paix de 1919 ne s’est pas durablement maintenue pour 4 grandes raisons :</a:t>
            </a:r>
          </a:p>
          <a:p>
            <a:pPr>
              <a:tabLst>
                <a:tab pos="361950" algn="l"/>
              </a:tabLst>
            </a:pPr>
            <a:r>
              <a:rPr lang="fr-FR" dirty="0">
                <a:sym typeface="Wingdings" panose="05000000000000000000" pitchFamily="2" charset="2"/>
              </a:rPr>
              <a:t>	Des                          trop durs et notamment le                                . </a:t>
            </a:r>
            <a:endParaRPr lang="fr-FR" dirty="0"/>
          </a:p>
          <a:p>
            <a:pPr>
              <a:tabLst>
                <a:tab pos="361950" algn="l"/>
              </a:tabLst>
            </a:pPr>
            <a:r>
              <a:rPr lang="fr-FR" dirty="0"/>
              <a:t>    En Allemagne, un fort sentiment de                  s’est développé, facilitant l’ascension d’Hitler et du nazisme ;</a:t>
            </a:r>
          </a:p>
          <a:p>
            <a:pPr>
              <a:tabLst>
                <a:tab pos="361950" algn="l"/>
              </a:tabLst>
            </a:pPr>
            <a:r>
              <a:rPr lang="fr-FR" dirty="0">
                <a:sym typeface="Wingdings" panose="05000000000000000000" pitchFamily="2" charset="2"/>
              </a:rPr>
              <a:t>	Une          </a:t>
            </a:r>
            <a:r>
              <a:rPr lang="fr-FR" dirty="0"/>
              <a:t>(Société des Nations) inefficace, sans les États-Unis et sans armées, ne pouvait pas garantir la paix mondiale ;</a:t>
            </a:r>
          </a:p>
          <a:p>
            <a:pPr>
              <a:tabLst>
                <a:tab pos="361950" algn="l"/>
              </a:tabLst>
            </a:pPr>
            <a:r>
              <a:rPr lang="fr-FR" dirty="0">
                <a:sym typeface="Wingdings" panose="05000000000000000000" pitchFamily="2" charset="2"/>
              </a:rPr>
              <a:t>	D</a:t>
            </a:r>
            <a:r>
              <a:rPr lang="fr-FR" dirty="0"/>
              <a:t>es                 </a:t>
            </a:r>
            <a:r>
              <a:rPr lang="fr-FR" dirty="0">
                <a:solidFill>
                  <a:srgbClr val="FF0000"/>
                </a:solidFill>
              </a:rPr>
              <a:t>économiques</a:t>
            </a:r>
            <a:r>
              <a:rPr lang="fr-FR" dirty="0"/>
              <a:t>, avec la                        et </a:t>
            </a:r>
            <a:r>
              <a:rPr lang="fr-FR" dirty="0">
                <a:solidFill>
                  <a:srgbClr val="FF0000"/>
                </a:solidFill>
              </a:rPr>
              <a:t>politiques</a:t>
            </a:r>
            <a:r>
              <a:rPr lang="fr-FR" dirty="0"/>
              <a:t> (montée</a:t>
            </a:r>
          </a:p>
          <a:p>
            <a:r>
              <a:rPr lang="fr-FR" dirty="0"/>
              <a:t>des régimes totalitaires, Italie fasciste, Allemagne nazie, Japon militariste ont renforcé l’instabilité mondiale face à des démocraties occidentales ont cherché l’apaisement, ce qui a encouragé les agressions.</a:t>
            </a:r>
          </a:p>
          <a:p>
            <a:pPr>
              <a:tabLst>
                <a:tab pos="361950" algn="l"/>
              </a:tabLst>
            </a:pPr>
            <a:r>
              <a:rPr lang="fr-FR" dirty="0">
                <a:sym typeface="Wingdings" panose="05000000000000000000" pitchFamily="2" charset="2"/>
              </a:rPr>
              <a:t>	</a:t>
            </a:r>
            <a:r>
              <a:rPr lang="fr-FR" dirty="0"/>
              <a:t>L’échec du                         . L’Allemagne s’est réarmée en violation du traité de Versailles, dès le début des années 1930.</a:t>
            </a:r>
          </a:p>
        </p:txBody>
      </p:sp>
      <p:sp>
        <p:nvSpPr>
          <p:cNvPr id="13" name="ZoneTexte 12">
            <a:extLst>
              <a:ext uri="{FF2B5EF4-FFF2-40B4-BE49-F238E27FC236}">
                <a16:creationId xmlns:a16="http://schemas.microsoft.com/office/drawing/2014/main" id="{5D12123D-69C4-212F-AD64-67352654AFC8}"/>
              </a:ext>
            </a:extLst>
          </p:cNvPr>
          <p:cNvSpPr txBox="1"/>
          <p:nvPr/>
        </p:nvSpPr>
        <p:spPr>
          <a:xfrm>
            <a:off x="5078873" y="2818232"/>
            <a:ext cx="6426194" cy="646331"/>
          </a:xfrm>
          <a:prstGeom prst="rect">
            <a:avLst/>
          </a:prstGeom>
          <a:noFill/>
        </p:spPr>
        <p:txBody>
          <a:bodyPr wrap="square">
            <a:spAutoFit/>
          </a:bodyPr>
          <a:lstStyle/>
          <a:p>
            <a:pPr algn="ctr"/>
            <a:r>
              <a:rPr lang="fr-FR" sz="1800" b="1" dirty="0">
                <a:solidFill>
                  <a:srgbClr val="FF0000"/>
                </a:solidFill>
              </a:rPr>
              <a:t>Réponse à la problématique de la séance 2 : </a:t>
            </a:r>
            <a:br>
              <a:rPr lang="fr-FR" sz="1800" b="1" dirty="0">
                <a:solidFill>
                  <a:srgbClr val="FF0000"/>
                </a:solidFill>
              </a:rPr>
            </a:br>
            <a:r>
              <a:rPr lang="fr-FR" i="1" dirty="0">
                <a:solidFill>
                  <a:schemeClr val="accent4">
                    <a:lumMod val="50000"/>
                  </a:schemeClr>
                </a:solidFill>
              </a:rPr>
              <a:t>Pourquoi la paix en 1919 ne s’est-elle pas durablement maintenue ?</a:t>
            </a:r>
            <a:endParaRPr lang="fr-FR" sz="1800" i="1" dirty="0">
              <a:solidFill>
                <a:schemeClr val="accent4">
                  <a:lumMod val="50000"/>
                </a:schemeClr>
              </a:solidFill>
            </a:endParaRPr>
          </a:p>
        </p:txBody>
      </p:sp>
      <p:sp>
        <p:nvSpPr>
          <p:cNvPr id="14" name="ZoneTexte 13">
            <a:extLst>
              <a:ext uri="{FF2B5EF4-FFF2-40B4-BE49-F238E27FC236}">
                <a16:creationId xmlns:a16="http://schemas.microsoft.com/office/drawing/2014/main" id="{739B9AA7-5246-3816-8925-C01A35F8D664}"/>
              </a:ext>
            </a:extLst>
          </p:cNvPr>
          <p:cNvSpPr txBox="1"/>
          <p:nvPr/>
        </p:nvSpPr>
        <p:spPr>
          <a:xfrm>
            <a:off x="190164" y="5088285"/>
            <a:ext cx="2665079" cy="1769715"/>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Crise de 1929</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Désarmement</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revanche,</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tensions</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SDN,</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Traités de paix,</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Traité de Versailles</a:t>
            </a:r>
          </a:p>
        </p:txBody>
      </p:sp>
      <p:sp>
        <p:nvSpPr>
          <p:cNvPr id="18" name="Rectangle 17">
            <a:extLst>
              <a:ext uri="{FF2B5EF4-FFF2-40B4-BE49-F238E27FC236}">
                <a16:creationId xmlns:a16="http://schemas.microsoft.com/office/drawing/2014/main" id="{BC621899-F8D3-8774-49C7-1ECA2C50A5F4}"/>
              </a:ext>
            </a:extLst>
          </p:cNvPr>
          <p:cNvSpPr/>
          <p:nvPr/>
        </p:nvSpPr>
        <p:spPr>
          <a:xfrm>
            <a:off x="4837459" y="2815338"/>
            <a:ext cx="1420855" cy="369332"/>
          </a:xfrm>
          <a:prstGeom prst="rect">
            <a:avLst/>
          </a:prstGeom>
          <a:noFill/>
        </p:spPr>
        <p:txBody>
          <a:bodyPr wrap="square" lIns="91440" tIns="45720" rIns="91440" bIns="45720">
            <a:spAutoFit/>
          </a:bodyPr>
          <a:lstStyle/>
          <a:p>
            <a:r>
              <a:rPr lang="fr-FR" b="1" dirty="0">
                <a:ln w="9525">
                  <a:solidFill>
                    <a:schemeClr val="tx1"/>
                  </a:solidFill>
                  <a:prstDash val="solid"/>
                </a:ln>
                <a:solidFill>
                  <a:srgbClr val="7030A0"/>
                </a:solidFill>
                <a:effectLst>
                  <a:outerShdw blurRad="12700" dist="38100" dir="2700000" algn="tl" rotWithShape="0">
                    <a:schemeClr val="accent5">
                      <a:lumMod val="60000"/>
                      <a:lumOff val="40000"/>
                    </a:schemeClr>
                  </a:outerShdw>
                </a:effectLst>
              </a:rPr>
              <a:t>Trace écrite :</a:t>
            </a:r>
            <a:endParaRPr lang="fr-FR" b="1" cap="none" spc="0" dirty="0">
              <a:ln w="9525">
                <a:solidFill>
                  <a:schemeClr val="tx1"/>
                </a:solidFill>
                <a:prstDash val="solid"/>
              </a:ln>
              <a:solidFill>
                <a:srgbClr val="7030A0"/>
              </a:solidFill>
              <a:effectLst>
                <a:outerShdw blurRad="12700" dist="38100" dir="2700000" algn="tl" rotWithShape="0">
                  <a:schemeClr val="accent5">
                    <a:lumMod val="60000"/>
                    <a:lumOff val="40000"/>
                  </a:schemeClr>
                </a:outerShdw>
              </a:effectLst>
            </a:endParaRPr>
          </a:p>
        </p:txBody>
      </p:sp>
      <p:grpSp>
        <p:nvGrpSpPr>
          <p:cNvPr id="19" name="Groupe 18">
            <a:extLst>
              <a:ext uri="{FF2B5EF4-FFF2-40B4-BE49-F238E27FC236}">
                <a16:creationId xmlns:a16="http://schemas.microsoft.com/office/drawing/2014/main" id="{3D9C8B8A-6895-7C60-D9EA-8A412592BCD4}"/>
              </a:ext>
            </a:extLst>
          </p:cNvPr>
          <p:cNvGrpSpPr/>
          <p:nvPr/>
        </p:nvGrpSpPr>
        <p:grpSpPr>
          <a:xfrm>
            <a:off x="10593814" y="2516871"/>
            <a:ext cx="1723877" cy="648749"/>
            <a:chOff x="9661238" y="3997877"/>
            <a:chExt cx="1822506" cy="648749"/>
          </a:xfrm>
        </p:grpSpPr>
        <p:pic>
          <p:nvPicPr>
            <p:cNvPr id="20" name="Image 19">
              <a:extLst>
                <a:ext uri="{FF2B5EF4-FFF2-40B4-BE49-F238E27FC236}">
                  <a16:creationId xmlns:a16="http://schemas.microsoft.com/office/drawing/2014/main" id="{86BFC9F5-430C-6FA1-62B0-0655ADEA82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61238" y="3997877"/>
              <a:ext cx="641410" cy="646331"/>
            </a:xfrm>
            <a:prstGeom prst="rect">
              <a:avLst/>
            </a:prstGeom>
          </p:spPr>
        </p:pic>
        <p:sp>
          <p:nvSpPr>
            <p:cNvPr id="21" name="Rectangle 20">
              <a:extLst>
                <a:ext uri="{FF2B5EF4-FFF2-40B4-BE49-F238E27FC236}">
                  <a16:creationId xmlns:a16="http://schemas.microsoft.com/office/drawing/2014/main" id="{064CE975-554A-4219-7439-88EC33322BED}"/>
                </a:ext>
              </a:extLst>
            </p:cNvPr>
            <p:cNvSpPr/>
            <p:nvPr/>
          </p:nvSpPr>
          <p:spPr>
            <a:xfrm>
              <a:off x="9981943" y="4000295"/>
              <a:ext cx="1501801" cy="646331"/>
            </a:xfrm>
            <a:prstGeom prst="rect">
              <a:avLst/>
            </a:prstGeom>
            <a:noFill/>
          </p:spPr>
          <p:txBody>
            <a:bodyPr wrap="square" lIns="91440" tIns="45720" rIns="91440" bIns="45720">
              <a:spAutoFit/>
            </a:bodyPr>
            <a:lstStyle/>
            <a:p>
              <a:pPr algn="ctr"/>
              <a:r>
                <a:rPr lang="fr-FR" b="1" dirty="0">
                  <a:ln w="9525">
                    <a:solidFill>
                      <a:schemeClr val="tx1"/>
                    </a:solidFill>
                    <a:prstDash val="solid"/>
                  </a:ln>
                  <a:solidFill>
                    <a:srgbClr val="FF33CC"/>
                  </a:solidFill>
                  <a:effectLst>
                    <a:outerShdw blurRad="12700" dist="38100" dir="2700000" algn="tl" rotWithShape="0">
                      <a:schemeClr val="accent5">
                        <a:lumMod val="60000"/>
                        <a:lumOff val="40000"/>
                      </a:schemeClr>
                    </a:outerShdw>
                  </a:effectLst>
                </a:rPr>
                <a:t>S</a:t>
              </a:r>
              <a:r>
                <a:rPr lang="fr-FR" b="1" cap="none" spc="0" dirty="0">
                  <a:ln w="9525">
                    <a:solidFill>
                      <a:schemeClr val="tx1"/>
                    </a:solidFill>
                    <a:prstDash val="solid"/>
                  </a:ln>
                  <a:solidFill>
                    <a:srgbClr val="FF33CC"/>
                  </a:solidFill>
                  <a:effectLst>
                    <a:outerShdw blurRad="12700" dist="38100" dir="2700000" algn="tl" rotWithShape="0">
                      <a:schemeClr val="accent5">
                        <a:lumMod val="60000"/>
                        <a:lumOff val="40000"/>
                      </a:schemeClr>
                    </a:outerShdw>
                  </a:effectLst>
                </a:rPr>
                <a:t>ynthèse</a:t>
              </a:r>
              <a:br>
                <a:rPr lang="fr-FR" b="1" cap="none" spc="0" dirty="0">
                  <a:ln w="9525">
                    <a:solidFill>
                      <a:schemeClr val="tx1"/>
                    </a:solidFill>
                    <a:prstDash val="solid"/>
                  </a:ln>
                  <a:solidFill>
                    <a:srgbClr val="FF33CC"/>
                  </a:solidFill>
                  <a:effectLst>
                    <a:outerShdw blurRad="12700" dist="38100" dir="2700000" algn="tl" rotWithShape="0">
                      <a:schemeClr val="accent5">
                        <a:lumMod val="60000"/>
                        <a:lumOff val="40000"/>
                      </a:schemeClr>
                    </a:outerShdw>
                  </a:effectLst>
                </a:rPr>
              </a:br>
              <a:r>
                <a:rPr lang="fr-FR" b="1" cap="none" spc="0" dirty="0">
                  <a:ln w="9525">
                    <a:solidFill>
                      <a:schemeClr val="tx1"/>
                    </a:solidFill>
                    <a:prstDash val="solid"/>
                  </a:ln>
                  <a:solidFill>
                    <a:srgbClr val="FF33CC"/>
                  </a:solidFill>
                  <a:effectLst>
                    <a:outerShdw blurRad="12700" dist="38100" dir="2700000" algn="tl" rotWithShape="0">
                      <a:schemeClr val="accent5">
                        <a:lumMod val="60000"/>
                        <a:lumOff val="40000"/>
                      </a:schemeClr>
                    </a:outerShdw>
                  </a:effectLst>
                </a:rPr>
                <a:t>élèves !</a:t>
              </a:r>
            </a:p>
          </p:txBody>
        </p:sp>
      </p:grpSp>
      <p:pic>
        <p:nvPicPr>
          <p:cNvPr id="22" name="Image 21">
            <a:extLst>
              <a:ext uri="{FF2B5EF4-FFF2-40B4-BE49-F238E27FC236}">
                <a16:creationId xmlns:a16="http://schemas.microsoft.com/office/drawing/2014/main" id="{89C6AF54-C254-BBCC-913A-133074038E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900" y="6590628"/>
            <a:ext cx="152152" cy="152152"/>
          </a:xfrm>
          <a:prstGeom prst="rect">
            <a:avLst/>
          </a:prstGeom>
        </p:spPr>
      </p:pic>
      <p:sp>
        <p:nvSpPr>
          <p:cNvPr id="23" name="ZoneTexte 22">
            <a:extLst>
              <a:ext uri="{FF2B5EF4-FFF2-40B4-BE49-F238E27FC236}">
                <a16:creationId xmlns:a16="http://schemas.microsoft.com/office/drawing/2014/main" id="{B94AEC00-3957-49EC-DCC6-4578F3B1C3CE}"/>
              </a:ext>
            </a:extLst>
          </p:cNvPr>
          <p:cNvSpPr txBox="1"/>
          <p:nvPr/>
        </p:nvSpPr>
        <p:spPr>
          <a:xfrm>
            <a:off x="5712113" y="3722512"/>
            <a:ext cx="1420855"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traités de paix</a:t>
            </a:r>
            <a:endParaRPr lang="fr-FR" sz="1600" dirty="0">
              <a:solidFill>
                <a:srgbClr val="0070C0"/>
              </a:solidFill>
            </a:endParaRPr>
          </a:p>
        </p:txBody>
      </p:sp>
      <p:sp>
        <p:nvSpPr>
          <p:cNvPr id="24" name="ZoneTexte 23">
            <a:extLst>
              <a:ext uri="{FF2B5EF4-FFF2-40B4-BE49-F238E27FC236}">
                <a16:creationId xmlns:a16="http://schemas.microsoft.com/office/drawing/2014/main" id="{768721FB-CE36-9340-35E3-E0D54D08E6EB}"/>
              </a:ext>
            </a:extLst>
          </p:cNvPr>
          <p:cNvSpPr txBox="1"/>
          <p:nvPr/>
        </p:nvSpPr>
        <p:spPr>
          <a:xfrm>
            <a:off x="9541366" y="3721821"/>
            <a:ext cx="1764809"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Traité de Versailles</a:t>
            </a:r>
            <a:endParaRPr lang="fr-FR" sz="1600" dirty="0">
              <a:solidFill>
                <a:srgbClr val="0070C0"/>
              </a:solidFill>
            </a:endParaRPr>
          </a:p>
        </p:txBody>
      </p:sp>
      <p:sp>
        <p:nvSpPr>
          <p:cNvPr id="25" name="ZoneTexte 24">
            <a:extLst>
              <a:ext uri="{FF2B5EF4-FFF2-40B4-BE49-F238E27FC236}">
                <a16:creationId xmlns:a16="http://schemas.microsoft.com/office/drawing/2014/main" id="{0E402FD8-72E3-981D-6E58-BE1C16ED53D7}"/>
              </a:ext>
            </a:extLst>
          </p:cNvPr>
          <p:cNvSpPr txBox="1"/>
          <p:nvPr/>
        </p:nvSpPr>
        <p:spPr>
          <a:xfrm>
            <a:off x="8525320" y="4002845"/>
            <a:ext cx="1025571"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revanche</a:t>
            </a:r>
            <a:endParaRPr lang="fr-FR" sz="1600" dirty="0">
              <a:solidFill>
                <a:srgbClr val="0070C0"/>
              </a:solidFill>
            </a:endParaRPr>
          </a:p>
        </p:txBody>
      </p:sp>
      <p:sp>
        <p:nvSpPr>
          <p:cNvPr id="26" name="ZoneTexte 25">
            <a:extLst>
              <a:ext uri="{FF2B5EF4-FFF2-40B4-BE49-F238E27FC236}">
                <a16:creationId xmlns:a16="http://schemas.microsoft.com/office/drawing/2014/main" id="{70791EED-A92A-98C8-5752-7C77D7EA42EC}"/>
              </a:ext>
            </a:extLst>
          </p:cNvPr>
          <p:cNvSpPr txBox="1"/>
          <p:nvPr/>
        </p:nvSpPr>
        <p:spPr>
          <a:xfrm>
            <a:off x="5768265" y="4552300"/>
            <a:ext cx="689685"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SDN</a:t>
            </a:r>
            <a:endParaRPr lang="fr-FR" sz="1600" dirty="0">
              <a:solidFill>
                <a:srgbClr val="FF0000"/>
              </a:solidFill>
            </a:endParaRPr>
          </a:p>
        </p:txBody>
      </p:sp>
      <p:sp>
        <p:nvSpPr>
          <p:cNvPr id="27" name="ZoneTexte 26">
            <a:extLst>
              <a:ext uri="{FF2B5EF4-FFF2-40B4-BE49-F238E27FC236}">
                <a16:creationId xmlns:a16="http://schemas.microsoft.com/office/drawing/2014/main" id="{A15293A8-30AA-A6E4-56AE-46AB47623AF4}"/>
              </a:ext>
            </a:extLst>
          </p:cNvPr>
          <p:cNvSpPr txBox="1"/>
          <p:nvPr/>
        </p:nvSpPr>
        <p:spPr>
          <a:xfrm>
            <a:off x="8558670" y="5097328"/>
            <a:ext cx="1333642"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Crise de 1929</a:t>
            </a:r>
            <a:endParaRPr lang="fr-FR" sz="1600" dirty="0">
              <a:solidFill>
                <a:srgbClr val="0070C0"/>
              </a:solidFill>
            </a:endParaRPr>
          </a:p>
        </p:txBody>
      </p:sp>
      <p:sp>
        <p:nvSpPr>
          <p:cNvPr id="28" name="ZoneTexte 27">
            <a:extLst>
              <a:ext uri="{FF2B5EF4-FFF2-40B4-BE49-F238E27FC236}">
                <a16:creationId xmlns:a16="http://schemas.microsoft.com/office/drawing/2014/main" id="{A50949D0-4197-9780-BD8D-6C59FC821D05}"/>
              </a:ext>
            </a:extLst>
          </p:cNvPr>
          <p:cNvSpPr txBox="1"/>
          <p:nvPr/>
        </p:nvSpPr>
        <p:spPr>
          <a:xfrm>
            <a:off x="5692686" y="5105372"/>
            <a:ext cx="927189"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tensions  </a:t>
            </a:r>
            <a:endParaRPr lang="fr-FR" sz="1600" dirty="0">
              <a:solidFill>
                <a:srgbClr val="0070C0"/>
              </a:solidFill>
            </a:endParaRPr>
          </a:p>
        </p:txBody>
      </p:sp>
      <p:sp>
        <p:nvSpPr>
          <p:cNvPr id="29" name="ZoneTexte 28">
            <a:extLst>
              <a:ext uri="{FF2B5EF4-FFF2-40B4-BE49-F238E27FC236}">
                <a16:creationId xmlns:a16="http://schemas.microsoft.com/office/drawing/2014/main" id="{30557616-0373-7833-58CD-70AD5BF6D919}"/>
              </a:ext>
            </a:extLst>
          </p:cNvPr>
          <p:cNvSpPr txBox="1"/>
          <p:nvPr/>
        </p:nvSpPr>
        <p:spPr>
          <a:xfrm>
            <a:off x="6376923" y="6209672"/>
            <a:ext cx="1420855"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désarmement </a:t>
            </a:r>
            <a:endParaRPr lang="fr-FR" sz="1600" dirty="0">
              <a:solidFill>
                <a:srgbClr val="0070C0"/>
              </a:solidFill>
            </a:endParaRPr>
          </a:p>
        </p:txBody>
      </p:sp>
      <p:pic>
        <p:nvPicPr>
          <p:cNvPr id="30" name="Image 29">
            <a:extLst>
              <a:ext uri="{FF2B5EF4-FFF2-40B4-BE49-F238E27FC236}">
                <a16:creationId xmlns:a16="http://schemas.microsoft.com/office/drawing/2014/main" id="{49FB34A2-58CA-117B-DACE-BB83B8A088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257" y="6390922"/>
            <a:ext cx="152152" cy="152152"/>
          </a:xfrm>
          <a:prstGeom prst="rect">
            <a:avLst/>
          </a:prstGeom>
        </p:spPr>
      </p:pic>
      <p:pic>
        <p:nvPicPr>
          <p:cNvPr id="31" name="Image 30">
            <a:extLst>
              <a:ext uri="{FF2B5EF4-FFF2-40B4-BE49-F238E27FC236}">
                <a16:creationId xmlns:a16="http://schemas.microsoft.com/office/drawing/2014/main" id="{F808833E-B6DA-B94E-A000-726CD3ED98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257" y="5784654"/>
            <a:ext cx="152152" cy="152152"/>
          </a:xfrm>
          <a:prstGeom prst="rect">
            <a:avLst/>
          </a:prstGeom>
        </p:spPr>
      </p:pic>
      <p:pic>
        <p:nvPicPr>
          <p:cNvPr id="32" name="Image 31">
            <a:extLst>
              <a:ext uri="{FF2B5EF4-FFF2-40B4-BE49-F238E27FC236}">
                <a16:creationId xmlns:a16="http://schemas.microsoft.com/office/drawing/2014/main" id="{BF2AC86F-EAB1-6A00-9DB6-47015061DD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257" y="6190800"/>
            <a:ext cx="152152" cy="152152"/>
          </a:xfrm>
          <a:prstGeom prst="rect">
            <a:avLst/>
          </a:prstGeom>
        </p:spPr>
      </p:pic>
      <p:pic>
        <p:nvPicPr>
          <p:cNvPr id="33" name="Image 32">
            <a:extLst>
              <a:ext uri="{FF2B5EF4-FFF2-40B4-BE49-F238E27FC236}">
                <a16:creationId xmlns:a16="http://schemas.microsoft.com/office/drawing/2014/main" id="{E113E945-F93E-89B6-F9CF-A1174D165A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257" y="6002832"/>
            <a:ext cx="152152" cy="152152"/>
          </a:xfrm>
          <a:prstGeom prst="rect">
            <a:avLst/>
          </a:prstGeom>
        </p:spPr>
      </p:pic>
      <p:pic>
        <p:nvPicPr>
          <p:cNvPr id="34" name="Image 33">
            <a:extLst>
              <a:ext uri="{FF2B5EF4-FFF2-40B4-BE49-F238E27FC236}">
                <a16:creationId xmlns:a16="http://schemas.microsoft.com/office/drawing/2014/main" id="{6F5F1256-DDCF-F47F-72B8-73D9CF58C7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900" y="5386020"/>
            <a:ext cx="152152" cy="152152"/>
          </a:xfrm>
          <a:prstGeom prst="rect">
            <a:avLst/>
          </a:prstGeom>
        </p:spPr>
      </p:pic>
      <p:pic>
        <p:nvPicPr>
          <p:cNvPr id="35" name="Image 34">
            <a:extLst>
              <a:ext uri="{FF2B5EF4-FFF2-40B4-BE49-F238E27FC236}">
                <a16:creationId xmlns:a16="http://schemas.microsoft.com/office/drawing/2014/main" id="{701C5A4C-A215-3265-B93E-177670C6C8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900" y="5579654"/>
            <a:ext cx="152152" cy="152152"/>
          </a:xfrm>
          <a:prstGeom prst="rect">
            <a:avLst/>
          </a:prstGeom>
        </p:spPr>
      </p:pic>
    </p:spTree>
    <p:extLst>
      <p:ext uri="{BB962C8B-B14F-4D97-AF65-F5344CB8AC3E}">
        <p14:creationId xmlns:p14="http://schemas.microsoft.com/office/powerpoint/2010/main" val="13553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ppt_x"/>
                                          </p:val>
                                        </p:tav>
                                        <p:tav tm="100000">
                                          <p:val>
                                            <p:strVal val="#ppt_x"/>
                                          </p:val>
                                        </p:tav>
                                      </p:tavLst>
                                    </p:anim>
                                    <p:anim calcmode="lin" valueType="num">
                                      <p:cBhvr additive="base">
                                        <p:cTn id="39" dur="5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1000"/>
                                        <p:tgtEl>
                                          <p:spTgt spid="24"/>
                                        </p:tgtEl>
                                      </p:cBhvr>
                                    </p:animEffect>
                                    <p:anim calcmode="lin" valueType="num">
                                      <p:cBhvr>
                                        <p:cTn id="71" dur="1000" fill="hold"/>
                                        <p:tgtEl>
                                          <p:spTgt spid="24"/>
                                        </p:tgtEl>
                                        <p:attrNameLst>
                                          <p:attrName>ppt_x</p:attrName>
                                        </p:attrNameLst>
                                      </p:cBhvr>
                                      <p:tavLst>
                                        <p:tav tm="0">
                                          <p:val>
                                            <p:strVal val="#ppt_x"/>
                                          </p:val>
                                        </p:tav>
                                        <p:tav tm="100000">
                                          <p:val>
                                            <p:strVal val="#ppt_x"/>
                                          </p:val>
                                        </p:tav>
                                      </p:tavLst>
                                    </p:anim>
                                    <p:anim calcmode="lin" valueType="num">
                                      <p:cBhvr>
                                        <p:cTn id="72" dur="1000" fill="hold"/>
                                        <p:tgtEl>
                                          <p:spTgt spid="24"/>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1000"/>
                                        <p:tgtEl>
                                          <p:spTgt spid="22"/>
                                        </p:tgtEl>
                                      </p:cBhvr>
                                    </p:animEffect>
                                    <p:anim calcmode="lin" valueType="num">
                                      <p:cBhvr>
                                        <p:cTn id="76" dur="1000" fill="hold"/>
                                        <p:tgtEl>
                                          <p:spTgt spid="22"/>
                                        </p:tgtEl>
                                        <p:attrNameLst>
                                          <p:attrName>ppt_x</p:attrName>
                                        </p:attrNameLst>
                                      </p:cBhvr>
                                      <p:tavLst>
                                        <p:tav tm="0">
                                          <p:val>
                                            <p:strVal val="#ppt_x"/>
                                          </p:val>
                                        </p:tav>
                                        <p:tav tm="100000">
                                          <p:val>
                                            <p:strVal val="#ppt_x"/>
                                          </p:val>
                                        </p:tav>
                                      </p:tavLst>
                                    </p:anim>
                                    <p:anim calcmode="lin" valueType="num">
                                      <p:cBhvr>
                                        <p:cTn id="7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000"/>
                                        <p:tgtEl>
                                          <p:spTgt spid="25"/>
                                        </p:tgtEl>
                                      </p:cBhvr>
                                    </p:animEffect>
                                    <p:anim calcmode="lin" valueType="num">
                                      <p:cBhvr>
                                        <p:cTn id="83" dur="1000" fill="hold"/>
                                        <p:tgtEl>
                                          <p:spTgt spid="25"/>
                                        </p:tgtEl>
                                        <p:attrNameLst>
                                          <p:attrName>ppt_x</p:attrName>
                                        </p:attrNameLst>
                                      </p:cBhvr>
                                      <p:tavLst>
                                        <p:tav tm="0">
                                          <p:val>
                                            <p:strVal val="#ppt_x"/>
                                          </p:val>
                                        </p:tav>
                                        <p:tav tm="100000">
                                          <p:val>
                                            <p:strVal val="#ppt_x"/>
                                          </p:val>
                                        </p:tav>
                                      </p:tavLst>
                                    </p:anim>
                                    <p:anim calcmode="lin" valueType="num">
                                      <p:cBhvr>
                                        <p:cTn id="84" dur="1000" fill="hold"/>
                                        <p:tgtEl>
                                          <p:spTgt spid="25"/>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1000"/>
                                        <p:tgtEl>
                                          <p:spTgt spid="31"/>
                                        </p:tgtEl>
                                      </p:cBhvr>
                                    </p:animEffect>
                                    <p:anim calcmode="lin" valueType="num">
                                      <p:cBhvr>
                                        <p:cTn id="88" dur="1000" fill="hold"/>
                                        <p:tgtEl>
                                          <p:spTgt spid="31"/>
                                        </p:tgtEl>
                                        <p:attrNameLst>
                                          <p:attrName>ppt_x</p:attrName>
                                        </p:attrNameLst>
                                      </p:cBhvr>
                                      <p:tavLst>
                                        <p:tav tm="0">
                                          <p:val>
                                            <p:strVal val="#ppt_x"/>
                                          </p:val>
                                        </p:tav>
                                        <p:tav tm="100000">
                                          <p:val>
                                            <p:strVal val="#ppt_x"/>
                                          </p:val>
                                        </p:tav>
                                      </p:tavLst>
                                    </p:anim>
                                    <p:anim calcmode="lin" valueType="num">
                                      <p:cBhvr>
                                        <p:cTn id="8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1000"/>
                                        <p:tgtEl>
                                          <p:spTgt spid="32"/>
                                        </p:tgtEl>
                                      </p:cBhvr>
                                    </p:animEffect>
                                    <p:anim calcmode="lin" valueType="num">
                                      <p:cBhvr>
                                        <p:cTn id="100" dur="1000" fill="hold"/>
                                        <p:tgtEl>
                                          <p:spTgt spid="32"/>
                                        </p:tgtEl>
                                        <p:attrNameLst>
                                          <p:attrName>ppt_x</p:attrName>
                                        </p:attrNameLst>
                                      </p:cBhvr>
                                      <p:tavLst>
                                        <p:tav tm="0">
                                          <p:val>
                                            <p:strVal val="#ppt_x"/>
                                          </p:val>
                                        </p:tav>
                                        <p:tav tm="100000">
                                          <p:val>
                                            <p:strVal val="#ppt_x"/>
                                          </p:val>
                                        </p:tav>
                                      </p:tavLst>
                                    </p:anim>
                                    <p:anim calcmode="lin" valueType="num">
                                      <p:cBhvr>
                                        <p:cTn id="10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1000"/>
                                        <p:tgtEl>
                                          <p:spTgt spid="28"/>
                                        </p:tgtEl>
                                      </p:cBhvr>
                                    </p:animEffect>
                                    <p:anim calcmode="lin" valueType="num">
                                      <p:cBhvr>
                                        <p:cTn id="107" dur="1000" fill="hold"/>
                                        <p:tgtEl>
                                          <p:spTgt spid="28"/>
                                        </p:tgtEl>
                                        <p:attrNameLst>
                                          <p:attrName>ppt_x</p:attrName>
                                        </p:attrNameLst>
                                      </p:cBhvr>
                                      <p:tavLst>
                                        <p:tav tm="0">
                                          <p:val>
                                            <p:strVal val="#ppt_x"/>
                                          </p:val>
                                        </p:tav>
                                        <p:tav tm="100000">
                                          <p:val>
                                            <p:strVal val="#ppt_x"/>
                                          </p:val>
                                        </p:tav>
                                      </p:tavLst>
                                    </p:anim>
                                    <p:anim calcmode="lin" valueType="num">
                                      <p:cBhvr>
                                        <p:cTn id="108" dur="1000" fill="hold"/>
                                        <p:tgtEl>
                                          <p:spTgt spid="28"/>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1000"/>
                                        <p:tgtEl>
                                          <p:spTgt spid="33"/>
                                        </p:tgtEl>
                                      </p:cBhvr>
                                    </p:animEffect>
                                    <p:anim calcmode="lin" valueType="num">
                                      <p:cBhvr>
                                        <p:cTn id="112" dur="1000" fill="hold"/>
                                        <p:tgtEl>
                                          <p:spTgt spid="33"/>
                                        </p:tgtEl>
                                        <p:attrNameLst>
                                          <p:attrName>ppt_x</p:attrName>
                                        </p:attrNameLst>
                                      </p:cBhvr>
                                      <p:tavLst>
                                        <p:tav tm="0">
                                          <p:val>
                                            <p:strVal val="#ppt_x"/>
                                          </p:val>
                                        </p:tav>
                                        <p:tav tm="100000">
                                          <p:val>
                                            <p:strVal val="#ppt_x"/>
                                          </p:val>
                                        </p:tav>
                                      </p:tavLst>
                                    </p:anim>
                                    <p:anim calcmode="lin" valueType="num">
                                      <p:cBhvr>
                                        <p:cTn id="11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anim calcmode="lin" valueType="num">
                                      <p:cBhvr>
                                        <p:cTn id="119" dur="1000" fill="hold"/>
                                        <p:tgtEl>
                                          <p:spTgt spid="27"/>
                                        </p:tgtEl>
                                        <p:attrNameLst>
                                          <p:attrName>ppt_x</p:attrName>
                                        </p:attrNameLst>
                                      </p:cBhvr>
                                      <p:tavLst>
                                        <p:tav tm="0">
                                          <p:val>
                                            <p:strVal val="#ppt_x"/>
                                          </p:val>
                                        </p:tav>
                                        <p:tav tm="100000">
                                          <p:val>
                                            <p:strVal val="#ppt_x"/>
                                          </p:val>
                                        </p:tav>
                                      </p:tavLst>
                                    </p:anim>
                                    <p:anim calcmode="lin" valueType="num">
                                      <p:cBhvr>
                                        <p:cTn id="120" dur="1000" fill="hold"/>
                                        <p:tgtEl>
                                          <p:spTgt spid="2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0"/>
                                  </p:stCondLst>
                                  <p:childTnLst>
                                    <p:set>
                                      <p:cBhvr>
                                        <p:cTn id="122" dur="1" fill="hold">
                                          <p:stCondLst>
                                            <p:cond delay="0"/>
                                          </p:stCondLst>
                                        </p:cTn>
                                        <p:tgtEl>
                                          <p:spTgt spid="34"/>
                                        </p:tgtEl>
                                        <p:attrNameLst>
                                          <p:attrName>style.visibility</p:attrName>
                                        </p:attrNameLst>
                                      </p:cBhvr>
                                      <p:to>
                                        <p:strVal val="visible"/>
                                      </p:to>
                                    </p:set>
                                    <p:animEffect transition="in" filter="fade">
                                      <p:cBhvr>
                                        <p:cTn id="123" dur="1000"/>
                                        <p:tgtEl>
                                          <p:spTgt spid="34"/>
                                        </p:tgtEl>
                                      </p:cBhvr>
                                    </p:animEffect>
                                    <p:anim calcmode="lin" valueType="num">
                                      <p:cBhvr>
                                        <p:cTn id="124" dur="1000" fill="hold"/>
                                        <p:tgtEl>
                                          <p:spTgt spid="34"/>
                                        </p:tgtEl>
                                        <p:attrNameLst>
                                          <p:attrName>ppt_x</p:attrName>
                                        </p:attrNameLst>
                                      </p:cBhvr>
                                      <p:tavLst>
                                        <p:tav tm="0">
                                          <p:val>
                                            <p:strVal val="#ppt_x"/>
                                          </p:val>
                                        </p:tav>
                                        <p:tav tm="100000">
                                          <p:val>
                                            <p:strVal val="#ppt_x"/>
                                          </p:val>
                                        </p:tav>
                                      </p:tavLst>
                                    </p:anim>
                                    <p:anim calcmode="lin" valueType="num">
                                      <p:cBhvr>
                                        <p:cTn id="12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fade">
                                      <p:cBhvr>
                                        <p:cTn id="130" dur="1000"/>
                                        <p:tgtEl>
                                          <p:spTgt spid="29"/>
                                        </p:tgtEl>
                                      </p:cBhvr>
                                    </p:animEffect>
                                    <p:anim calcmode="lin" valueType="num">
                                      <p:cBhvr>
                                        <p:cTn id="131" dur="1000" fill="hold"/>
                                        <p:tgtEl>
                                          <p:spTgt spid="29"/>
                                        </p:tgtEl>
                                        <p:attrNameLst>
                                          <p:attrName>ppt_x</p:attrName>
                                        </p:attrNameLst>
                                      </p:cBhvr>
                                      <p:tavLst>
                                        <p:tav tm="0">
                                          <p:val>
                                            <p:strVal val="#ppt_x"/>
                                          </p:val>
                                        </p:tav>
                                        <p:tav tm="100000">
                                          <p:val>
                                            <p:strVal val="#ppt_x"/>
                                          </p:val>
                                        </p:tav>
                                      </p:tavLst>
                                    </p:anim>
                                    <p:anim calcmode="lin" valueType="num">
                                      <p:cBhvr>
                                        <p:cTn id="132" dur="1000" fill="hold"/>
                                        <p:tgtEl>
                                          <p:spTgt spid="29"/>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35"/>
                                        </p:tgtEl>
                                        <p:attrNameLst>
                                          <p:attrName>style.visibility</p:attrName>
                                        </p:attrNameLst>
                                      </p:cBhvr>
                                      <p:to>
                                        <p:strVal val="visible"/>
                                      </p:to>
                                    </p:set>
                                    <p:animEffect transition="in" filter="fade">
                                      <p:cBhvr>
                                        <p:cTn id="135" dur="1000"/>
                                        <p:tgtEl>
                                          <p:spTgt spid="35"/>
                                        </p:tgtEl>
                                      </p:cBhvr>
                                    </p:animEffect>
                                    <p:anim calcmode="lin" valueType="num">
                                      <p:cBhvr>
                                        <p:cTn id="136" dur="1000" fill="hold"/>
                                        <p:tgtEl>
                                          <p:spTgt spid="35"/>
                                        </p:tgtEl>
                                        <p:attrNameLst>
                                          <p:attrName>ppt_x</p:attrName>
                                        </p:attrNameLst>
                                      </p:cBhvr>
                                      <p:tavLst>
                                        <p:tav tm="0">
                                          <p:val>
                                            <p:strVal val="#ppt_x"/>
                                          </p:val>
                                        </p:tav>
                                        <p:tav tm="100000">
                                          <p:val>
                                            <p:strVal val="#ppt_x"/>
                                          </p:val>
                                        </p:tav>
                                      </p:tavLst>
                                    </p:anim>
                                    <p:anim calcmode="lin" valueType="num">
                                      <p:cBhvr>
                                        <p:cTn id="13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12" grpId="0"/>
      <p:bldP spid="13" grpId="0"/>
      <p:bldP spid="14" grpId="0"/>
      <p:bldP spid="18" grpId="0"/>
      <p:bldP spid="23" grpId="0"/>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79BA-8347-8386-57F7-60F53F67E0C5}"/>
            </a:ext>
          </a:extLst>
        </p:cNvPr>
        <p:cNvGrpSpPr/>
        <p:nvPr/>
      </p:nvGrpSpPr>
      <p:grpSpPr>
        <a:xfrm>
          <a:off x="0" y="0"/>
          <a:ext cx="0" cy="0"/>
          <a:chOff x="0" y="0"/>
          <a:chExt cx="0" cy="0"/>
        </a:xfrm>
      </p:grpSpPr>
      <p:cxnSp>
        <p:nvCxnSpPr>
          <p:cNvPr id="109" name="Connecteur droit 108">
            <a:extLst>
              <a:ext uri="{FF2B5EF4-FFF2-40B4-BE49-F238E27FC236}">
                <a16:creationId xmlns:a16="http://schemas.microsoft.com/office/drawing/2014/main" id="{8C08BC90-44BA-CC4C-F581-3FDB1BADE7D3}"/>
              </a:ext>
            </a:extLst>
          </p:cNvPr>
          <p:cNvCxnSpPr>
            <a:cxnSpLocks/>
          </p:cNvCxnSpPr>
          <p:nvPr/>
        </p:nvCxnSpPr>
        <p:spPr>
          <a:xfrm>
            <a:off x="6540749" y="677213"/>
            <a:ext cx="0" cy="60442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92C1C3FB-AA94-5952-B68C-54C788D47C6C}"/>
              </a:ext>
            </a:extLst>
          </p:cNvPr>
          <p:cNvSpPr txBox="1"/>
          <p:nvPr/>
        </p:nvSpPr>
        <p:spPr>
          <a:xfrm>
            <a:off x="844955" y="97695"/>
            <a:ext cx="6608791" cy="584775"/>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Transition </a:t>
            </a:r>
            <a:r>
              <a:rPr lang="fr-FR" sz="1800" b="1"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de la collaboration à la déportation…</a:t>
            </a:r>
          </a:p>
          <a:p>
            <a:endParaRPr lang="fr-FR" sz="1400" b="1" dirty="0">
              <a:latin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A7459216-4D8D-38F2-6C82-669669861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95" y="97695"/>
            <a:ext cx="677041" cy="911401"/>
          </a:xfrm>
          <a:prstGeom prst="rect">
            <a:avLst/>
          </a:prstGeom>
        </p:spPr>
      </p:pic>
      <p:sp>
        <p:nvSpPr>
          <p:cNvPr id="9" name="ZoneTexte 8">
            <a:extLst>
              <a:ext uri="{FF2B5EF4-FFF2-40B4-BE49-F238E27FC236}">
                <a16:creationId xmlns:a16="http://schemas.microsoft.com/office/drawing/2014/main" id="{4D5A31C6-A749-73B0-6880-97C8A452106A}"/>
              </a:ext>
            </a:extLst>
          </p:cNvPr>
          <p:cNvSpPr txBox="1"/>
          <p:nvPr/>
        </p:nvSpPr>
        <p:spPr>
          <a:xfrm>
            <a:off x="169239" y="1009096"/>
            <a:ext cx="5155236" cy="4955203"/>
          </a:xfrm>
          <a:prstGeom prst="rect">
            <a:avLst/>
          </a:prstGeom>
          <a:noFill/>
        </p:spPr>
        <p:txBody>
          <a:bodyPr wrap="square">
            <a:spAutoFit/>
          </a:bodyPr>
          <a:lstStyle/>
          <a:p>
            <a:pPr algn="just"/>
            <a:r>
              <a:rPr lang="fr-FR" sz="1300" dirty="0"/>
              <a:t>Français,</a:t>
            </a:r>
          </a:p>
          <a:p>
            <a:pPr algn="just"/>
            <a:endParaRPr lang="fr-FR" sz="1300" dirty="0"/>
          </a:p>
          <a:p>
            <a:pPr algn="just"/>
            <a:endParaRPr lang="fr-FR" sz="1300" dirty="0"/>
          </a:p>
          <a:p>
            <a:pPr algn="just"/>
            <a:r>
              <a:rPr lang="fr-FR" sz="1300" dirty="0"/>
              <a:t>J’ai rencontré, jeudi dernier, le chancelier du Reich.</a:t>
            </a:r>
          </a:p>
          <a:p>
            <a:pPr algn="just"/>
            <a:r>
              <a:rPr lang="fr-FR" sz="1300" dirty="0"/>
              <a:t>[…] C’est librement que je me suis rendu à l’invitation du Führer</a:t>
            </a:r>
            <a:r>
              <a:rPr lang="fr-FR" sz="1300" b="1" baseline="30000" dirty="0">
                <a:solidFill>
                  <a:srgbClr val="FF0000"/>
                </a:solidFill>
              </a:rPr>
              <a:t>1</a:t>
            </a:r>
            <a:r>
              <a:rPr lang="fr-FR" sz="1300" dirty="0"/>
              <a:t>. Je n’ai subi, de sa part, aucun « dictat », aucune pression. Une collaboration a été envisagée entre nos deux pays. J’en ai accepté le principe. […] C’est dans l’honneur et pour maintenir l’unité française – une unité de dix siècles – dans le cadre d’une activité constructive du nouvel ordre européen, que j’entre aujourd’hui dans la voie de la collaboration.</a:t>
            </a:r>
          </a:p>
          <a:p>
            <a:pPr algn="just"/>
            <a:r>
              <a:rPr lang="fr-FR" sz="1300" dirty="0"/>
              <a:t>Ainsi, dans un avenir prochain, pourrait être allégé le poids des souffrances de notre pays, amélioré le sort de nos prisonniers, atténuée la charge des frais d’occupation.</a:t>
            </a:r>
          </a:p>
          <a:p>
            <a:pPr algn="just"/>
            <a:r>
              <a:rPr lang="fr-FR" sz="1300" dirty="0"/>
              <a:t>Ainsi pourrait être assouplie la ligne de démarcation et facilités l’administration et le ravitaillement du territoire.</a:t>
            </a:r>
          </a:p>
          <a:p>
            <a:pPr algn="just"/>
            <a:r>
              <a:rPr lang="fr-FR" sz="1300" dirty="0"/>
              <a:t>Cette collaboration doit être sincère. […] L’armistice</a:t>
            </a:r>
            <a:r>
              <a:rPr lang="fr-FR" sz="1300" b="1" baseline="30000" dirty="0">
                <a:solidFill>
                  <a:srgbClr val="FF0000"/>
                </a:solidFill>
              </a:rPr>
              <a:t>2</a:t>
            </a:r>
            <a:r>
              <a:rPr lang="fr-FR" sz="1300" dirty="0"/>
              <a:t>, au demeurant, n’est pas la paix. La France est tenue par des obligations nombreuses vis-à-vis du vainqueur. Du moins reste-t-elle souveraine. Cette souveraineté lui impose de défendre son sol, d’éteindre les divergences de l’opinion, de réduire les dissidences de ses colonies. Cette politique est la mienne. Les ministres ne sont responsables que devant moi. C’est moi seul que l’histoire jugera..</a:t>
            </a:r>
          </a:p>
          <a:p>
            <a:pPr algn="just"/>
            <a:endParaRPr lang="fr-FR" sz="400" dirty="0"/>
          </a:p>
          <a:p>
            <a:pPr algn="just"/>
            <a:r>
              <a:rPr lang="fr-FR" sz="1300" b="1" baseline="30000" dirty="0">
                <a:solidFill>
                  <a:srgbClr val="FF0000"/>
                </a:solidFill>
              </a:rPr>
              <a:t>1</a:t>
            </a:r>
            <a:r>
              <a:rPr lang="fr-FR" sz="1300" dirty="0"/>
              <a:t> </a:t>
            </a:r>
            <a:r>
              <a:rPr lang="fr-FR" sz="1100" b="1" dirty="0"/>
              <a:t>24/10/1940 :</a:t>
            </a:r>
            <a:r>
              <a:rPr lang="fr-FR" sz="1100" dirty="0"/>
              <a:t> PÉTAIN a rencontré Hitler à Montoire, le 24 octobre 1940.</a:t>
            </a:r>
          </a:p>
          <a:p>
            <a:pPr algn="just"/>
            <a:r>
              <a:rPr lang="fr-FR" sz="1300" b="1" baseline="30000" dirty="0">
                <a:solidFill>
                  <a:srgbClr val="FF0000"/>
                </a:solidFill>
              </a:rPr>
              <a:t>2</a:t>
            </a:r>
            <a:r>
              <a:rPr lang="fr-FR" sz="1300" dirty="0"/>
              <a:t> </a:t>
            </a:r>
            <a:r>
              <a:rPr lang="fr-FR" sz="1100" b="1" dirty="0"/>
              <a:t>22/06/1940 :</a:t>
            </a:r>
            <a:r>
              <a:rPr lang="fr-FR" sz="1100" dirty="0"/>
              <a:t> signature de l’armistice.</a:t>
            </a:r>
          </a:p>
        </p:txBody>
      </p:sp>
      <p:sp>
        <p:nvSpPr>
          <p:cNvPr id="4" name="ZoneTexte 3">
            <a:extLst>
              <a:ext uri="{FF2B5EF4-FFF2-40B4-BE49-F238E27FC236}">
                <a16:creationId xmlns:a16="http://schemas.microsoft.com/office/drawing/2014/main" id="{8E25B36A-40DB-3C52-1D7E-A51B5CF45C1A}"/>
              </a:ext>
            </a:extLst>
          </p:cNvPr>
          <p:cNvSpPr txBox="1"/>
          <p:nvPr/>
        </p:nvSpPr>
        <p:spPr>
          <a:xfrm>
            <a:off x="877281" y="412142"/>
            <a:ext cx="500222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13 : </a:t>
            </a:r>
            <a:r>
              <a:rPr lang="fr-FR" b="1" dirty="0">
                <a:solidFill>
                  <a:srgbClr val="0070C0"/>
                </a:solidFill>
                <a:latin typeface="Calibri" panose="020F0502020204030204" pitchFamily="34" charset="0"/>
                <a:cs typeface="Calibri" panose="020F0502020204030204" pitchFamily="34" charset="0"/>
              </a:rPr>
              <a:t>Pétain prend la main</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C4C71C22-58AE-7B1D-4518-D55122D365C8}"/>
              </a:ext>
            </a:extLst>
          </p:cNvPr>
          <p:cNvSpPr txBox="1"/>
          <p:nvPr/>
        </p:nvSpPr>
        <p:spPr>
          <a:xfrm>
            <a:off x="236525" y="6114666"/>
            <a:ext cx="5087950"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Message radiodiffusé du maréchal Pétain, 30/10/1940.</a:t>
            </a:r>
            <a:endParaRPr lang="fr-FR" sz="900" dirty="0"/>
          </a:p>
        </p:txBody>
      </p:sp>
      <p:pic>
        <p:nvPicPr>
          <p:cNvPr id="2" name="Image 1">
            <a:hlinkClick r:id="rId3" action="ppaction://hlinksldjump"/>
            <a:extLst>
              <a:ext uri="{FF2B5EF4-FFF2-40B4-BE49-F238E27FC236}">
                <a16:creationId xmlns:a16="http://schemas.microsoft.com/office/drawing/2014/main" id="{C4C50CC9-D1D2-9331-6277-0F36F57354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12" name="Groupe 11">
            <a:extLst>
              <a:ext uri="{FF2B5EF4-FFF2-40B4-BE49-F238E27FC236}">
                <a16:creationId xmlns:a16="http://schemas.microsoft.com/office/drawing/2014/main" id="{B1EE678A-57FB-F2ED-CBF8-5DB88F7A9E93}"/>
              </a:ext>
            </a:extLst>
          </p:cNvPr>
          <p:cNvGrpSpPr/>
          <p:nvPr/>
        </p:nvGrpSpPr>
        <p:grpSpPr>
          <a:xfrm>
            <a:off x="5879506" y="233574"/>
            <a:ext cx="713645" cy="468741"/>
            <a:chOff x="6614750" y="3579207"/>
            <a:chExt cx="713645" cy="468741"/>
          </a:xfrm>
        </p:grpSpPr>
        <p:pic>
          <p:nvPicPr>
            <p:cNvPr id="25" name="Image 24">
              <a:hlinkClick r:id="rId5"/>
              <a:extLst>
                <a:ext uri="{FF2B5EF4-FFF2-40B4-BE49-F238E27FC236}">
                  <a16:creationId xmlns:a16="http://schemas.microsoft.com/office/drawing/2014/main" id="{1A681B85-A9C9-A755-3125-600D5C3D4B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28" name="Image 27">
              <a:extLst>
                <a:ext uri="{FF2B5EF4-FFF2-40B4-BE49-F238E27FC236}">
                  <a16:creationId xmlns:a16="http://schemas.microsoft.com/office/drawing/2014/main" id="{1890F771-77D7-3173-4AE7-13DD49B3F5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pic>
        <p:nvPicPr>
          <p:cNvPr id="46" name="Image 45">
            <a:extLst>
              <a:ext uri="{FF2B5EF4-FFF2-40B4-BE49-F238E27FC236}">
                <a16:creationId xmlns:a16="http://schemas.microsoft.com/office/drawing/2014/main" id="{3065AB09-413D-C604-5C55-C3B0B5E313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37017" y="740578"/>
            <a:ext cx="774331" cy="774331"/>
          </a:xfrm>
          <a:prstGeom prst="rect">
            <a:avLst/>
          </a:prstGeom>
        </p:spPr>
      </p:pic>
      <p:sp>
        <p:nvSpPr>
          <p:cNvPr id="51" name="ZoneTexte 50">
            <a:extLst>
              <a:ext uri="{FF2B5EF4-FFF2-40B4-BE49-F238E27FC236}">
                <a16:creationId xmlns:a16="http://schemas.microsoft.com/office/drawing/2014/main" id="{9E4237FB-96D3-B225-7F83-78D87303BCAB}"/>
              </a:ext>
            </a:extLst>
          </p:cNvPr>
          <p:cNvSpPr txBox="1"/>
          <p:nvPr/>
        </p:nvSpPr>
        <p:spPr>
          <a:xfrm>
            <a:off x="1828033" y="677213"/>
            <a:ext cx="2708404" cy="861774"/>
          </a:xfrm>
          <a:prstGeom prst="rect">
            <a:avLst/>
          </a:prstGeom>
          <a:noFill/>
        </p:spPr>
        <p:txBody>
          <a:bodyPr wrap="square" rtlCol="0">
            <a:spAutoFit/>
          </a:bodyPr>
          <a:lstStyle/>
          <a:p>
            <a:pPr algn="ctr"/>
            <a:r>
              <a:rPr lang="fr-FR" sz="1400" b="1" dirty="0">
                <a:solidFill>
                  <a:srgbClr val="FF0000"/>
                </a:solidFill>
              </a:rPr>
              <a:t>Philippe PÉTAIN</a:t>
            </a:r>
          </a:p>
          <a:p>
            <a:pPr algn="ctr"/>
            <a:r>
              <a:rPr lang="fr-FR" sz="1200" dirty="0"/>
              <a:t>(1856-1951)</a:t>
            </a:r>
          </a:p>
          <a:p>
            <a:pPr algn="ctr"/>
            <a:r>
              <a:rPr lang="fr-FR" sz="1200" i="1" dirty="0"/>
              <a:t>Maréchal de France, Homme d’État (1940-1944)</a:t>
            </a:r>
          </a:p>
        </p:txBody>
      </p:sp>
      <p:cxnSp>
        <p:nvCxnSpPr>
          <p:cNvPr id="60" name="Connecteur droit avec flèche 59">
            <a:extLst>
              <a:ext uri="{FF2B5EF4-FFF2-40B4-BE49-F238E27FC236}">
                <a16:creationId xmlns:a16="http://schemas.microsoft.com/office/drawing/2014/main" id="{69F5C868-6B19-A8D0-C63E-88FDC4EBB476}"/>
              </a:ext>
            </a:extLst>
          </p:cNvPr>
          <p:cNvCxnSpPr>
            <a:cxnSpLocks/>
          </p:cNvCxnSpPr>
          <p:nvPr/>
        </p:nvCxnSpPr>
        <p:spPr>
          <a:xfrm>
            <a:off x="6593151" y="473256"/>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8" name="ZoneTexte 67">
            <a:extLst>
              <a:ext uri="{FF2B5EF4-FFF2-40B4-BE49-F238E27FC236}">
                <a16:creationId xmlns:a16="http://schemas.microsoft.com/office/drawing/2014/main" id="{4EABA036-622C-9279-52A2-BBE1DE8B11CB}"/>
              </a:ext>
            </a:extLst>
          </p:cNvPr>
          <p:cNvSpPr txBox="1"/>
          <p:nvPr/>
        </p:nvSpPr>
        <p:spPr>
          <a:xfrm>
            <a:off x="6872273" y="325371"/>
            <a:ext cx="4096314" cy="292388"/>
          </a:xfrm>
          <a:prstGeom prst="rect">
            <a:avLst/>
          </a:prstGeom>
          <a:noFill/>
        </p:spPr>
        <p:txBody>
          <a:bodyPr wrap="square">
            <a:spAutoFit/>
          </a:bodyPr>
          <a:lstStyle/>
          <a:p>
            <a:r>
              <a:rPr lang="fr-FR" sz="1300" b="1" i="1" dirty="0">
                <a:solidFill>
                  <a:srgbClr val="FF0000"/>
                </a:solidFill>
              </a:rPr>
              <a:t>17 juin 1940 : </a:t>
            </a:r>
            <a:r>
              <a:rPr lang="fr-FR" sz="1300" i="1" dirty="0"/>
              <a:t>« Appel </a:t>
            </a:r>
            <a:r>
              <a:rPr lang="fr-FR" sz="1300" dirty="0"/>
              <a:t>(de PÉTAIN)</a:t>
            </a:r>
            <a:r>
              <a:rPr lang="fr-FR" sz="1300" i="1" dirty="0"/>
              <a:t> à cesser le combat… »</a:t>
            </a:r>
          </a:p>
        </p:txBody>
      </p:sp>
      <p:cxnSp>
        <p:nvCxnSpPr>
          <p:cNvPr id="90" name="Connecteur droit avec flèche 89">
            <a:extLst>
              <a:ext uri="{FF2B5EF4-FFF2-40B4-BE49-F238E27FC236}">
                <a16:creationId xmlns:a16="http://schemas.microsoft.com/office/drawing/2014/main" id="{9A6B1576-184C-8A7A-118D-A02B3253A21B}"/>
              </a:ext>
            </a:extLst>
          </p:cNvPr>
          <p:cNvCxnSpPr>
            <a:cxnSpLocks/>
          </p:cNvCxnSpPr>
          <p:nvPr/>
        </p:nvCxnSpPr>
        <p:spPr>
          <a:xfrm>
            <a:off x="6550274" y="817260"/>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4" name="ZoneTexte 93">
            <a:extLst>
              <a:ext uri="{FF2B5EF4-FFF2-40B4-BE49-F238E27FC236}">
                <a16:creationId xmlns:a16="http://schemas.microsoft.com/office/drawing/2014/main" id="{CA041268-B49D-1015-8051-8C2596094D8A}"/>
              </a:ext>
            </a:extLst>
          </p:cNvPr>
          <p:cNvSpPr txBox="1"/>
          <p:nvPr/>
        </p:nvSpPr>
        <p:spPr>
          <a:xfrm>
            <a:off x="6833392" y="640883"/>
            <a:ext cx="4481323" cy="292388"/>
          </a:xfrm>
          <a:prstGeom prst="rect">
            <a:avLst/>
          </a:prstGeom>
          <a:noFill/>
        </p:spPr>
        <p:txBody>
          <a:bodyPr wrap="square">
            <a:spAutoFit/>
          </a:bodyPr>
          <a:lstStyle/>
          <a:p>
            <a:r>
              <a:rPr lang="fr-FR" sz="1300" b="1" i="1" dirty="0">
                <a:solidFill>
                  <a:srgbClr val="FF0000"/>
                </a:solidFill>
              </a:rPr>
              <a:t>10 juillet 1940 : </a:t>
            </a:r>
            <a:r>
              <a:rPr lang="fr-FR" sz="1300" i="1" dirty="0"/>
              <a:t>Le gouvernement français s’installe à Vichy et…</a:t>
            </a:r>
          </a:p>
        </p:txBody>
      </p:sp>
      <p:sp>
        <p:nvSpPr>
          <p:cNvPr id="95" name="ZoneTexte 94">
            <a:extLst>
              <a:ext uri="{FF2B5EF4-FFF2-40B4-BE49-F238E27FC236}">
                <a16:creationId xmlns:a16="http://schemas.microsoft.com/office/drawing/2014/main" id="{E1AC34D2-981A-0BF5-6C73-BC7577D30880}"/>
              </a:ext>
            </a:extLst>
          </p:cNvPr>
          <p:cNvSpPr txBox="1"/>
          <p:nvPr/>
        </p:nvSpPr>
        <p:spPr>
          <a:xfrm>
            <a:off x="7623298" y="827524"/>
            <a:ext cx="4481323" cy="292388"/>
          </a:xfrm>
          <a:prstGeom prst="rect">
            <a:avLst/>
          </a:prstGeom>
          <a:noFill/>
        </p:spPr>
        <p:txBody>
          <a:bodyPr wrap="square">
            <a:spAutoFit/>
          </a:bodyPr>
          <a:lstStyle/>
          <a:p>
            <a:r>
              <a:rPr lang="fr-FR" sz="1300" i="1" dirty="0"/>
              <a:t>… le parlement vote les pleins pouvoirs pour PÉTAIN.</a:t>
            </a:r>
          </a:p>
        </p:txBody>
      </p:sp>
      <p:cxnSp>
        <p:nvCxnSpPr>
          <p:cNvPr id="96" name="Connecteur droit avec flèche 95">
            <a:extLst>
              <a:ext uri="{FF2B5EF4-FFF2-40B4-BE49-F238E27FC236}">
                <a16:creationId xmlns:a16="http://schemas.microsoft.com/office/drawing/2014/main" id="{D671A32C-0BFD-3FEB-374F-B4467121CF15}"/>
              </a:ext>
            </a:extLst>
          </p:cNvPr>
          <p:cNvCxnSpPr>
            <a:cxnSpLocks/>
          </p:cNvCxnSpPr>
          <p:nvPr/>
        </p:nvCxnSpPr>
        <p:spPr>
          <a:xfrm>
            <a:off x="9298251" y="1253262"/>
            <a:ext cx="0" cy="1754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9" name="ZoneTexte 98">
            <a:extLst>
              <a:ext uri="{FF2B5EF4-FFF2-40B4-BE49-F238E27FC236}">
                <a16:creationId xmlns:a16="http://schemas.microsoft.com/office/drawing/2014/main" id="{6C5CD72E-DAED-DF61-A44E-F75F95BFF4BD}"/>
              </a:ext>
            </a:extLst>
          </p:cNvPr>
          <p:cNvSpPr txBox="1"/>
          <p:nvPr/>
        </p:nvSpPr>
        <p:spPr>
          <a:xfrm>
            <a:off x="8605402" y="1370717"/>
            <a:ext cx="1385698" cy="292388"/>
          </a:xfrm>
          <a:prstGeom prst="rect">
            <a:avLst/>
          </a:prstGeom>
          <a:noFill/>
        </p:spPr>
        <p:txBody>
          <a:bodyPr wrap="square">
            <a:spAutoFit/>
          </a:bodyPr>
          <a:lstStyle/>
          <a:p>
            <a:r>
              <a:rPr lang="fr-FR" sz="1300" b="1" i="1" dirty="0">
                <a:solidFill>
                  <a:srgbClr val="FF0000"/>
                </a:solidFill>
              </a:rPr>
              <a:t>Régime de VICHY</a:t>
            </a:r>
          </a:p>
        </p:txBody>
      </p:sp>
      <p:cxnSp>
        <p:nvCxnSpPr>
          <p:cNvPr id="100" name="Connecteur droit avec flèche 99">
            <a:extLst>
              <a:ext uri="{FF2B5EF4-FFF2-40B4-BE49-F238E27FC236}">
                <a16:creationId xmlns:a16="http://schemas.microsoft.com/office/drawing/2014/main" id="{12CD4F6B-86CE-CC84-9DB7-656F58788385}"/>
              </a:ext>
            </a:extLst>
          </p:cNvPr>
          <p:cNvCxnSpPr>
            <a:cxnSpLocks/>
          </p:cNvCxnSpPr>
          <p:nvPr/>
        </p:nvCxnSpPr>
        <p:spPr>
          <a:xfrm rot="16200000">
            <a:off x="10078844" y="1429167"/>
            <a:ext cx="0" cy="1754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2" name="ZoneTexte 101">
            <a:extLst>
              <a:ext uri="{FF2B5EF4-FFF2-40B4-BE49-F238E27FC236}">
                <a16:creationId xmlns:a16="http://schemas.microsoft.com/office/drawing/2014/main" id="{33F984A3-4C73-4828-4F67-BE106D9F5C78}"/>
              </a:ext>
            </a:extLst>
          </p:cNvPr>
          <p:cNvSpPr txBox="1"/>
          <p:nvPr/>
        </p:nvSpPr>
        <p:spPr>
          <a:xfrm>
            <a:off x="10201117" y="1355213"/>
            <a:ext cx="1990881" cy="892552"/>
          </a:xfrm>
          <a:prstGeom prst="rect">
            <a:avLst/>
          </a:prstGeom>
          <a:noFill/>
        </p:spPr>
        <p:txBody>
          <a:bodyPr wrap="square">
            <a:spAutoFit/>
          </a:bodyPr>
          <a:lstStyle/>
          <a:p>
            <a:pPr>
              <a:tabLst>
                <a:tab pos="714375" algn="l"/>
              </a:tabLst>
            </a:pPr>
            <a:r>
              <a:rPr lang="fr-FR" sz="1300" b="1" i="1" dirty="0"/>
              <a:t>Contre :</a:t>
            </a:r>
            <a:r>
              <a:rPr lang="fr-FR" sz="1300" i="1" dirty="0"/>
              <a:t> 	Étrangers ;</a:t>
            </a:r>
          </a:p>
          <a:p>
            <a:pPr>
              <a:tabLst>
                <a:tab pos="714375" algn="l"/>
              </a:tabLst>
            </a:pPr>
            <a:r>
              <a:rPr lang="fr-FR" sz="1300" i="1" dirty="0"/>
              <a:t>	Communistes ;</a:t>
            </a:r>
          </a:p>
          <a:p>
            <a:pPr>
              <a:tabLst>
                <a:tab pos="714375" algn="l"/>
              </a:tabLst>
            </a:pPr>
            <a:r>
              <a:rPr lang="fr-FR" sz="1300" i="1" dirty="0"/>
              <a:t>	Francs-maçons ;</a:t>
            </a:r>
          </a:p>
          <a:p>
            <a:pPr>
              <a:tabLst>
                <a:tab pos="714375" algn="l"/>
              </a:tabLst>
            </a:pPr>
            <a:r>
              <a:rPr lang="fr-FR" sz="1300" i="1" dirty="0"/>
              <a:t>	Juifs.</a:t>
            </a:r>
          </a:p>
        </p:txBody>
      </p:sp>
      <p:cxnSp>
        <p:nvCxnSpPr>
          <p:cNvPr id="103" name="Connecteur droit avec flèche 102">
            <a:extLst>
              <a:ext uri="{FF2B5EF4-FFF2-40B4-BE49-F238E27FC236}">
                <a16:creationId xmlns:a16="http://schemas.microsoft.com/office/drawing/2014/main" id="{2F1D0CB1-0BAB-7989-93E8-D4D23BE345EC}"/>
              </a:ext>
            </a:extLst>
          </p:cNvPr>
          <p:cNvCxnSpPr>
            <a:cxnSpLocks/>
          </p:cNvCxnSpPr>
          <p:nvPr/>
        </p:nvCxnSpPr>
        <p:spPr>
          <a:xfrm rot="5400000" flipH="1">
            <a:off x="8536708" y="1431603"/>
            <a:ext cx="0" cy="1754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4" name="ZoneTexte 103">
            <a:extLst>
              <a:ext uri="{FF2B5EF4-FFF2-40B4-BE49-F238E27FC236}">
                <a16:creationId xmlns:a16="http://schemas.microsoft.com/office/drawing/2014/main" id="{5E8FC616-19E0-FC29-5506-7E2993FD2AAF}"/>
              </a:ext>
            </a:extLst>
          </p:cNvPr>
          <p:cNvSpPr txBox="1"/>
          <p:nvPr/>
        </p:nvSpPr>
        <p:spPr>
          <a:xfrm>
            <a:off x="6566101" y="1369797"/>
            <a:ext cx="1990881" cy="492443"/>
          </a:xfrm>
          <a:prstGeom prst="rect">
            <a:avLst/>
          </a:prstGeom>
          <a:noFill/>
        </p:spPr>
        <p:txBody>
          <a:bodyPr wrap="square">
            <a:spAutoFit/>
          </a:bodyPr>
          <a:lstStyle/>
          <a:p>
            <a:r>
              <a:rPr lang="fr-FR" sz="1300" b="1" i="1" dirty="0"/>
              <a:t>Pour : </a:t>
            </a:r>
            <a:r>
              <a:rPr lang="fr-FR" sz="1300" i="1" dirty="0"/>
              <a:t>France catholique,</a:t>
            </a:r>
          </a:p>
          <a:p>
            <a:r>
              <a:rPr lang="fr-FR" sz="1300" i="1" dirty="0"/>
              <a:t>unie autour du Maréchal </a:t>
            </a:r>
          </a:p>
        </p:txBody>
      </p:sp>
      <p:sp>
        <p:nvSpPr>
          <p:cNvPr id="105" name="ZoneTexte 104">
            <a:extLst>
              <a:ext uri="{FF2B5EF4-FFF2-40B4-BE49-F238E27FC236}">
                <a16:creationId xmlns:a16="http://schemas.microsoft.com/office/drawing/2014/main" id="{D21BA459-32CB-238B-E8E5-A53B5E5377A2}"/>
              </a:ext>
            </a:extLst>
          </p:cNvPr>
          <p:cNvSpPr txBox="1"/>
          <p:nvPr/>
        </p:nvSpPr>
        <p:spPr>
          <a:xfrm>
            <a:off x="6791698" y="1031240"/>
            <a:ext cx="4481323" cy="292388"/>
          </a:xfrm>
          <a:prstGeom prst="rect">
            <a:avLst/>
          </a:prstGeom>
          <a:noFill/>
        </p:spPr>
        <p:txBody>
          <a:bodyPr wrap="square">
            <a:spAutoFit/>
          </a:bodyPr>
          <a:lstStyle/>
          <a:p>
            <a:r>
              <a:rPr lang="fr-FR" sz="1300" b="1" i="1" dirty="0">
                <a:solidFill>
                  <a:srgbClr val="FF0000"/>
                </a:solidFill>
              </a:rPr>
              <a:t>11 juillet 1940 : </a:t>
            </a:r>
            <a:r>
              <a:rPr lang="fr-FR" sz="1300" i="1" dirty="0"/>
              <a:t>Abolition de la III</a:t>
            </a:r>
            <a:r>
              <a:rPr lang="fr-FR" sz="1300" i="1" baseline="30000" dirty="0"/>
              <a:t>ème</a:t>
            </a:r>
            <a:r>
              <a:rPr lang="fr-FR" sz="1300" i="1" dirty="0"/>
              <a:t> République et création du…</a:t>
            </a:r>
          </a:p>
        </p:txBody>
      </p:sp>
      <p:pic>
        <p:nvPicPr>
          <p:cNvPr id="107" name="Image 106">
            <a:extLst>
              <a:ext uri="{FF2B5EF4-FFF2-40B4-BE49-F238E27FC236}">
                <a16:creationId xmlns:a16="http://schemas.microsoft.com/office/drawing/2014/main" id="{D6D919DC-661E-B61B-ABBA-CFBC322E0A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47632" y="617759"/>
            <a:ext cx="1400445" cy="1695276"/>
          </a:xfrm>
          <a:prstGeom prst="rect">
            <a:avLst/>
          </a:prstGeom>
        </p:spPr>
      </p:pic>
      <p:cxnSp>
        <p:nvCxnSpPr>
          <p:cNvPr id="108" name="Connecteur droit avec flèche 107">
            <a:extLst>
              <a:ext uri="{FF2B5EF4-FFF2-40B4-BE49-F238E27FC236}">
                <a16:creationId xmlns:a16="http://schemas.microsoft.com/office/drawing/2014/main" id="{AB2BE534-8B6B-B560-6607-7E4606A3ACF8}"/>
              </a:ext>
            </a:extLst>
          </p:cNvPr>
          <p:cNvCxnSpPr>
            <a:cxnSpLocks/>
          </p:cNvCxnSpPr>
          <p:nvPr/>
        </p:nvCxnSpPr>
        <p:spPr>
          <a:xfrm>
            <a:off x="6531224" y="2330782"/>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1" name="ZoneTexte 110">
            <a:extLst>
              <a:ext uri="{FF2B5EF4-FFF2-40B4-BE49-F238E27FC236}">
                <a16:creationId xmlns:a16="http://schemas.microsoft.com/office/drawing/2014/main" id="{FDD6505F-E097-B989-48DF-06E1AA10DA3D}"/>
              </a:ext>
            </a:extLst>
          </p:cNvPr>
          <p:cNvSpPr txBox="1"/>
          <p:nvPr/>
        </p:nvSpPr>
        <p:spPr>
          <a:xfrm>
            <a:off x="6915148" y="3028249"/>
            <a:ext cx="5189467" cy="492443"/>
          </a:xfrm>
          <a:prstGeom prst="rect">
            <a:avLst/>
          </a:prstGeom>
          <a:noFill/>
        </p:spPr>
        <p:txBody>
          <a:bodyPr wrap="square">
            <a:spAutoFit/>
          </a:bodyPr>
          <a:lstStyle/>
          <a:p>
            <a:r>
              <a:rPr lang="fr-FR" sz="1300" b="1" i="1" dirty="0">
                <a:solidFill>
                  <a:srgbClr val="FF0000"/>
                </a:solidFill>
              </a:rPr>
              <a:t>24 oct. 1940 : </a:t>
            </a:r>
            <a:r>
              <a:rPr lang="fr-FR" sz="1300" i="1" dirty="0"/>
              <a:t>à Montoire, </a:t>
            </a:r>
            <a:r>
              <a:rPr lang="fr-FR" sz="1300" b="1" i="1" dirty="0"/>
              <a:t>rencontre HITLER-PÉTAIN</a:t>
            </a:r>
            <a:r>
              <a:rPr lang="fr-FR" sz="1300" i="1" dirty="0"/>
              <a:t> et </a:t>
            </a:r>
            <a:br>
              <a:rPr lang="fr-FR" sz="1300" i="1" dirty="0"/>
            </a:br>
            <a:r>
              <a:rPr lang="fr-FR" sz="1300" b="1" i="1" dirty="0"/>
              <a:t>principe de la collaboration</a:t>
            </a:r>
            <a:r>
              <a:rPr lang="fr-FR" sz="1300" i="1" dirty="0"/>
              <a:t>.</a:t>
            </a:r>
          </a:p>
        </p:txBody>
      </p:sp>
      <p:cxnSp>
        <p:nvCxnSpPr>
          <p:cNvPr id="114" name="Connecteur droit 113">
            <a:extLst>
              <a:ext uri="{FF2B5EF4-FFF2-40B4-BE49-F238E27FC236}">
                <a16:creationId xmlns:a16="http://schemas.microsoft.com/office/drawing/2014/main" id="{1B22191B-CCCD-B474-A9BA-035B066F5829}"/>
              </a:ext>
            </a:extLst>
          </p:cNvPr>
          <p:cNvCxnSpPr/>
          <p:nvPr/>
        </p:nvCxnSpPr>
        <p:spPr>
          <a:xfrm>
            <a:off x="10930487" y="1417772"/>
            <a:ext cx="0" cy="7823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5" name="ZoneTexte 114">
            <a:extLst>
              <a:ext uri="{FF2B5EF4-FFF2-40B4-BE49-F238E27FC236}">
                <a16:creationId xmlns:a16="http://schemas.microsoft.com/office/drawing/2014/main" id="{A2C21A7D-CC67-60EE-0D89-8D0938B67A6A}"/>
              </a:ext>
            </a:extLst>
          </p:cNvPr>
          <p:cNvSpPr txBox="1"/>
          <p:nvPr/>
        </p:nvSpPr>
        <p:spPr>
          <a:xfrm>
            <a:off x="6915149" y="2178739"/>
            <a:ext cx="5189469" cy="892552"/>
          </a:xfrm>
          <a:prstGeom prst="rect">
            <a:avLst/>
          </a:prstGeom>
          <a:noFill/>
        </p:spPr>
        <p:txBody>
          <a:bodyPr wrap="square">
            <a:spAutoFit/>
          </a:bodyPr>
          <a:lstStyle/>
          <a:p>
            <a:r>
              <a:rPr lang="fr-FR" sz="1300" b="1" i="1" dirty="0">
                <a:solidFill>
                  <a:srgbClr val="FF0000"/>
                </a:solidFill>
              </a:rPr>
              <a:t>03 oct. 1940 : </a:t>
            </a:r>
            <a:r>
              <a:rPr lang="fr-FR" sz="1300" b="1" i="1" dirty="0"/>
              <a:t>« Premier statut des Juifs »</a:t>
            </a:r>
            <a:r>
              <a:rPr lang="fr-FR" sz="1300" i="1" dirty="0"/>
              <a:t> ; interdiction des Juifs dans la fonction publique.</a:t>
            </a:r>
          </a:p>
          <a:p>
            <a:r>
              <a:rPr lang="fr-FR" sz="1300" b="1" i="1" dirty="0">
                <a:solidFill>
                  <a:srgbClr val="FF0000"/>
                </a:solidFill>
              </a:rPr>
              <a:t>04 oct. 1940 : </a:t>
            </a:r>
            <a:r>
              <a:rPr lang="fr-FR" sz="1300" b="1" i="1" dirty="0"/>
              <a:t>« loi relative aux ressortissants étrangers de race juive »</a:t>
            </a:r>
            <a:r>
              <a:rPr lang="fr-FR" sz="1300" i="1" dirty="0"/>
              <a:t> qui autorise la capture et l’emprisonnement des Juifs.</a:t>
            </a:r>
          </a:p>
        </p:txBody>
      </p:sp>
      <p:cxnSp>
        <p:nvCxnSpPr>
          <p:cNvPr id="118" name="Connecteur droit avec flèche 117">
            <a:extLst>
              <a:ext uri="{FF2B5EF4-FFF2-40B4-BE49-F238E27FC236}">
                <a16:creationId xmlns:a16="http://schemas.microsoft.com/office/drawing/2014/main" id="{2F53381A-85A6-0ED4-FCAB-85154899537B}"/>
              </a:ext>
            </a:extLst>
          </p:cNvPr>
          <p:cNvCxnSpPr>
            <a:cxnSpLocks/>
          </p:cNvCxnSpPr>
          <p:nvPr/>
        </p:nvCxnSpPr>
        <p:spPr>
          <a:xfrm>
            <a:off x="6521699" y="3174443"/>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9" name="ZoneTexte 118">
            <a:extLst>
              <a:ext uri="{FF2B5EF4-FFF2-40B4-BE49-F238E27FC236}">
                <a16:creationId xmlns:a16="http://schemas.microsoft.com/office/drawing/2014/main" id="{0A14847D-F0B7-287B-23B4-1892533DA7AA}"/>
              </a:ext>
            </a:extLst>
          </p:cNvPr>
          <p:cNvSpPr txBox="1"/>
          <p:nvPr/>
        </p:nvSpPr>
        <p:spPr>
          <a:xfrm>
            <a:off x="6915148" y="3484460"/>
            <a:ext cx="5189467" cy="492443"/>
          </a:xfrm>
          <a:prstGeom prst="rect">
            <a:avLst/>
          </a:prstGeom>
          <a:noFill/>
        </p:spPr>
        <p:txBody>
          <a:bodyPr wrap="square">
            <a:spAutoFit/>
          </a:bodyPr>
          <a:lstStyle/>
          <a:p>
            <a:r>
              <a:rPr lang="fr-FR" sz="1300" b="1" i="1" dirty="0">
                <a:solidFill>
                  <a:srgbClr val="FF0000"/>
                </a:solidFill>
              </a:rPr>
              <a:t>02 juin 1941 : </a:t>
            </a:r>
            <a:r>
              <a:rPr lang="fr-FR" sz="1300" b="1" i="1" dirty="0"/>
              <a:t>« Second statut des Juifs »</a:t>
            </a:r>
            <a:r>
              <a:rPr lang="fr-FR" sz="1300" i="1" dirty="0"/>
              <a:t> ; définition de « race juive » et extension des professions interdites aux Juifs.  </a:t>
            </a:r>
          </a:p>
        </p:txBody>
      </p:sp>
      <p:cxnSp>
        <p:nvCxnSpPr>
          <p:cNvPr id="120" name="Connecteur droit avec flèche 119">
            <a:extLst>
              <a:ext uri="{FF2B5EF4-FFF2-40B4-BE49-F238E27FC236}">
                <a16:creationId xmlns:a16="http://schemas.microsoft.com/office/drawing/2014/main" id="{E4E3963C-BADA-1473-4F5A-8EC0180035DF}"/>
              </a:ext>
            </a:extLst>
          </p:cNvPr>
          <p:cNvCxnSpPr>
            <a:cxnSpLocks/>
          </p:cNvCxnSpPr>
          <p:nvPr/>
        </p:nvCxnSpPr>
        <p:spPr>
          <a:xfrm>
            <a:off x="6521699" y="3630654"/>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Connecteur droit avec flèche 122">
            <a:extLst>
              <a:ext uri="{FF2B5EF4-FFF2-40B4-BE49-F238E27FC236}">
                <a16:creationId xmlns:a16="http://schemas.microsoft.com/office/drawing/2014/main" id="{6E185309-09A5-1E45-44D4-5895AB904FC5}"/>
              </a:ext>
            </a:extLst>
          </p:cNvPr>
          <p:cNvCxnSpPr>
            <a:cxnSpLocks/>
          </p:cNvCxnSpPr>
          <p:nvPr/>
        </p:nvCxnSpPr>
        <p:spPr>
          <a:xfrm>
            <a:off x="6550274" y="4687929"/>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5" name="ZoneTexte 124">
            <a:extLst>
              <a:ext uri="{FF2B5EF4-FFF2-40B4-BE49-F238E27FC236}">
                <a16:creationId xmlns:a16="http://schemas.microsoft.com/office/drawing/2014/main" id="{75F46730-BC60-B721-3C12-3371F0C2EF41}"/>
              </a:ext>
            </a:extLst>
          </p:cNvPr>
          <p:cNvSpPr txBox="1"/>
          <p:nvPr/>
        </p:nvSpPr>
        <p:spPr>
          <a:xfrm>
            <a:off x="6915148" y="4548403"/>
            <a:ext cx="5343525" cy="692497"/>
          </a:xfrm>
          <a:prstGeom prst="rect">
            <a:avLst/>
          </a:prstGeom>
          <a:noFill/>
        </p:spPr>
        <p:txBody>
          <a:bodyPr wrap="square">
            <a:spAutoFit/>
          </a:bodyPr>
          <a:lstStyle/>
          <a:p>
            <a:r>
              <a:rPr lang="fr-FR" sz="1300" b="1" i="1" dirty="0">
                <a:solidFill>
                  <a:srgbClr val="FF0000"/>
                </a:solidFill>
              </a:rPr>
              <a:t>16-17 juil. 1942 : </a:t>
            </a:r>
            <a:r>
              <a:rPr lang="fr-FR" sz="1300" b="1" i="1" dirty="0"/>
              <a:t>RAFLE DU </a:t>
            </a:r>
            <a:r>
              <a:rPr lang="fr-FR" sz="1300" b="1" i="1" dirty="0">
                <a:highlight>
                  <a:srgbClr val="FFFF00"/>
                </a:highlight>
              </a:rPr>
              <a:t>VÉL’D’HIV</a:t>
            </a:r>
            <a:r>
              <a:rPr lang="fr-FR" sz="1300" b="1" i="1" dirty="0"/>
              <a:t> </a:t>
            </a:r>
            <a:r>
              <a:rPr lang="fr-FR" sz="1300" i="1" dirty="0"/>
              <a:t>; 5 à 9 000 policiers et gendarmes français arrêtent et parquent plus de 13 000 Juifs avant de les envoyer au camp d’extermination d’AUSCHWITZ. Seul 100 adultes échapperont à la mort.</a:t>
            </a:r>
          </a:p>
        </p:txBody>
      </p:sp>
      <p:sp>
        <p:nvSpPr>
          <p:cNvPr id="126" name="ZoneTexte 125">
            <a:extLst>
              <a:ext uri="{FF2B5EF4-FFF2-40B4-BE49-F238E27FC236}">
                <a16:creationId xmlns:a16="http://schemas.microsoft.com/office/drawing/2014/main" id="{45C60C31-A2E4-CB36-F6BB-EB906CEDF01A}"/>
              </a:ext>
            </a:extLst>
          </p:cNvPr>
          <p:cNvSpPr txBox="1"/>
          <p:nvPr/>
        </p:nvSpPr>
        <p:spPr>
          <a:xfrm>
            <a:off x="6872273" y="5794518"/>
            <a:ext cx="5189467" cy="492443"/>
          </a:xfrm>
          <a:prstGeom prst="rect">
            <a:avLst/>
          </a:prstGeom>
          <a:noFill/>
        </p:spPr>
        <p:txBody>
          <a:bodyPr wrap="square">
            <a:spAutoFit/>
          </a:bodyPr>
          <a:lstStyle/>
          <a:p>
            <a:r>
              <a:rPr lang="fr-FR" sz="1300" b="1" i="1" dirty="0">
                <a:solidFill>
                  <a:srgbClr val="FF0000"/>
                </a:solidFill>
              </a:rPr>
              <a:t>16 fév. 1943 : </a:t>
            </a:r>
            <a:r>
              <a:rPr lang="fr-FR" sz="1300" b="1" i="1" dirty="0"/>
              <a:t>Loi sur le </a:t>
            </a:r>
            <a:r>
              <a:rPr lang="fr-FR" sz="1300" b="1" i="1" dirty="0">
                <a:highlight>
                  <a:srgbClr val="FFFF00"/>
                </a:highlight>
              </a:rPr>
              <a:t>S.T.O.</a:t>
            </a:r>
            <a:r>
              <a:rPr lang="fr-FR" sz="1300" b="1" i="1" dirty="0"/>
              <a:t> (Service du Travail Obligatoire) </a:t>
            </a:r>
            <a:r>
              <a:rPr lang="fr-FR" sz="1300" i="1" dirty="0"/>
              <a:t>; 70 000 ouvriers français furent envoyés en Allemagne pour y travailler.  </a:t>
            </a:r>
          </a:p>
        </p:txBody>
      </p:sp>
      <p:cxnSp>
        <p:nvCxnSpPr>
          <p:cNvPr id="127" name="Connecteur droit avec flèche 126">
            <a:extLst>
              <a:ext uri="{FF2B5EF4-FFF2-40B4-BE49-F238E27FC236}">
                <a16:creationId xmlns:a16="http://schemas.microsoft.com/office/drawing/2014/main" id="{69810C36-5113-35B6-DC1B-F4E933B28471}"/>
              </a:ext>
            </a:extLst>
          </p:cNvPr>
          <p:cNvCxnSpPr>
            <a:cxnSpLocks/>
          </p:cNvCxnSpPr>
          <p:nvPr/>
        </p:nvCxnSpPr>
        <p:spPr>
          <a:xfrm>
            <a:off x="6521699" y="5328254"/>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8" name="ZoneTexte 127">
            <a:extLst>
              <a:ext uri="{FF2B5EF4-FFF2-40B4-BE49-F238E27FC236}">
                <a16:creationId xmlns:a16="http://schemas.microsoft.com/office/drawing/2014/main" id="{8F0EDD3B-724B-64AB-9FE7-3B66B58AF016}"/>
              </a:ext>
            </a:extLst>
          </p:cNvPr>
          <p:cNvSpPr txBox="1"/>
          <p:nvPr/>
        </p:nvSpPr>
        <p:spPr>
          <a:xfrm>
            <a:off x="6910662" y="3912009"/>
            <a:ext cx="5189467" cy="692497"/>
          </a:xfrm>
          <a:prstGeom prst="rect">
            <a:avLst/>
          </a:prstGeom>
          <a:noFill/>
        </p:spPr>
        <p:txBody>
          <a:bodyPr wrap="square">
            <a:spAutoFit/>
          </a:bodyPr>
          <a:lstStyle/>
          <a:p>
            <a:r>
              <a:rPr lang="fr-FR" sz="1300" b="1" i="1" dirty="0">
                <a:solidFill>
                  <a:srgbClr val="FF0000"/>
                </a:solidFill>
              </a:rPr>
              <a:t>Août 1941-août 1944 : </a:t>
            </a:r>
            <a:r>
              <a:rPr lang="fr-FR" sz="1300" b="1" i="1" dirty="0"/>
              <a:t>Camp d’internement de </a:t>
            </a:r>
            <a:r>
              <a:rPr lang="fr-FR" sz="1300" b="1" i="1" dirty="0">
                <a:highlight>
                  <a:srgbClr val="FFFF00"/>
                </a:highlight>
              </a:rPr>
              <a:t>DRANCY</a:t>
            </a:r>
            <a:r>
              <a:rPr lang="fr-FR" sz="1300" b="1" i="1" dirty="0"/>
              <a:t> </a:t>
            </a:r>
            <a:r>
              <a:rPr lang="fr-FR" sz="1300" i="1" dirty="0"/>
              <a:t>; transformation d’un quartier social en camp de concentration puis en camp de transit vers les camps d’extermination.  </a:t>
            </a:r>
          </a:p>
        </p:txBody>
      </p:sp>
      <p:sp>
        <p:nvSpPr>
          <p:cNvPr id="130" name="ZoneTexte 129">
            <a:extLst>
              <a:ext uri="{FF2B5EF4-FFF2-40B4-BE49-F238E27FC236}">
                <a16:creationId xmlns:a16="http://schemas.microsoft.com/office/drawing/2014/main" id="{9147D541-2F19-78AD-DFB6-EE1521E54044}"/>
              </a:ext>
            </a:extLst>
          </p:cNvPr>
          <p:cNvSpPr txBox="1"/>
          <p:nvPr/>
        </p:nvSpPr>
        <p:spPr>
          <a:xfrm>
            <a:off x="6895650" y="5176006"/>
            <a:ext cx="5189467" cy="692497"/>
          </a:xfrm>
          <a:prstGeom prst="rect">
            <a:avLst/>
          </a:prstGeom>
          <a:noFill/>
        </p:spPr>
        <p:txBody>
          <a:bodyPr wrap="square">
            <a:spAutoFit/>
          </a:bodyPr>
          <a:lstStyle/>
          <a:p>
            <a:r>
              <a:rPr lang="fr-FR" sz="1300" b="1" i="1" dirty="0">
                <a:solidFill>
                  <a:srgbClr val="FF0000"/>
                </a:solidFill>
              </a:rPr>
              <a:t>30 janv. 1943 : </a:t>
            </a:r>
            <a:r>
              <a:rPr lang="fr-FR" sz="1300" b="1" i="1" dirty="0"/>
              <a:t>Création de la </a:t>
            </a:r>
            <a:r>
              <a:rPr lang="fr-FR" sz="1300" b="1" i="1" dirty="0">
                <a:highlight>
                  <a:srgbClr val="FFFF00"/>
                </a:highlight>
              </a:rPr>
              <a:t>MILICE française</a:t>
            </a:r>
            <a:r>
              <a:rPr lang="fr-FR" sz="1300" b="1" i="1" dirty="0"/>
              <a:t> </a:t>
            </a:r>
            <a:r>
              <a:rPr lang="fr-FR" sz="1300" i="1" dirty="0"/>
              <a:t>; sous l’autorité de Pierre LAVAL, les volontaires miliciens aident la Gestapo (police politique nazie) à traquer les Juifs et les Résistants.</a:t>
            </a:r>
          </a:p>
        </p:txBody>
      </p:sp>
      <p:cxnSp>
        <p:nvCxnSpPr>
          <p:cNvPr id="132" name="Connecteur droit avec flèche 131">
            <a:extLst>
              <a:ext uri="{FF2B5EF4-FFF2-40B4-BE49-F238E27FC236}">
                <a16:creationId xmlns:a16="http://schemas.microsoft.com/office/drawing/2014/main" id="{848A9B18-8D69-189F-4539-A3A0E04E8889}"/>
              </a:ext>
            </a:extLst>
          </p:cNvPr>
          <p:cNvCxnSpPr>
            <a:cxnSpLocks/>
          </p:cNvCxnSpPr>
          <p:nvPr/>
        </p:nvCxnSpPr>
        <p:spPr>
          <a:xfrm>
            <a:off x="6531224" y="5948111"/>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132">
            <a:extLst>
              <a:ext uri="{FF2B5EF4-FFF2-40B4-BE49-F238E27FC236}">
                <a16:creationId xmlns:a16="http://schemas.microsoft.com/office/drawing/2014/main" id="{4F057029-9C45-6271-F082-0A4860B877CC}"/>
              </a:ext>
            </a:extLst>
          </p:cNvPr>
          <p:cNvCxnSpPr>
            <a:cxnSpLocks/>
          </p:cNvCxnSpPr>
          <p:nvPr/>
        </p:nvCxnSpPr>
        <p:spPr>
          <a:xfrm>
            <a:off x="6531224" y="6345498"/>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134">
            <a:extLst>
              <a:ext uri="{FF2B5EF4-FFF2-40B4-BE49-F238E27FC236}">
                <a16:creationId xmlns:a16="http://schemas.microsoft.com/office/drawing/2014/main" id="{1E7FB277-8B32-7797-C9D0-5EB566768302}"/>
              </a:ext>
            </a:extLst>
          </p:cNvPr>
          <p:cNvCxnSpPr>
            <a:cxnSpLocks/>
          </p:cNvCxnSpPr>
          <p:nvPr/>
        </p:nvCxnSpPr>
        <p:spPr>
          <a:xfrm>
            <a:off x="6521699" y="6721484"/>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6" name="ZoneTexte 135">
            <a:extLst>
              <a:ext uri="{FF2B5EF4-FFF2-40B4-BE49-F238E27FC236}">
                <a16:creationId xmlns:a16="http://schemas.microsoft.com/office/drawing/2014/main" id="{285F503F-E3BD-C19E-7254-D6804787CBD6}"/>
              </a:ext>
            </a:extLst>
          </p:cNvPr>
          <p:cNvSpPr txBox="1"/>
          <p:nvPr/>
        </p:nvSpPr>
        <p:spPr>
          <a:xfrm>
            <a:off x="6862748" y="6181416"/>
            <a:ext cx="5189467" cy="492443"/>
          </a:xfrm>
          <a:prstGeom prst="rect">
            <a:avLst/>
          </a:prstGeom>
          <a:noFill/>
        </p:spPr>
        <p:txBody>
          <a:bodyPr wrap="square">
            <a:spAutoFit/>
          </a:bodyPr>
          <a:lstStyle/>
          <a:p>
            <a:r>
              <a:rPr lang="fr-FR" sz="1300" b="1" i="1" dirty="0">
                <a:solidFill>
                  <a:srgbClr val="FF0000"/>
                </a:solidFill>
              </a:rPr>
              <a:t>15 août 1945 : </a:t>
            </a:r>
            <a:r>
              <a:rPr lang="fr-FR" sz="1300" b="1" i="1" dirty="0"/>
              <a:t>Condamnation à mort de PÉTAIN </a:t>
            </a:r>
            <a:r>
              <a:rPr lang="fr-FR" sz="1300" i="1" dirty="0"/>
              <a:t>; commuée 2 jours plus tard en détention à perpétuité par le général de GAULLE .  </a:t>
            </a:r>
          </a:p>
        </p:txBody>
      </p:sp>
      <p:sp>
        <p:nvSpPr>
          <p:cNvPr id="137" name="ZoneTexte 136">
            <a:extLst>
              <a:ext uri="{FF2B5EF4-FFF2-40B4-BE49-F238E27FC236}">
                <a16:creationId xmlns:a16="http://schemas.microsoft.com/office/drawing/2014/main" id="{619770B2-08A6-E6C5-D628-580121492166}"/>
              </a:ext>
            </a:extLst>
          </p:cNvPr>
          <p:cNvSpPr txBox="1"/>
          <p:nvPr/>
        </p:nvSpPr>
        <p:spPr>
          <a:xfrm>
            <a:off x="6906174" y="6571997"/>
            <a:ext cx="5343525" cy="292388"/>
          </a:xfrm>
          <a:prstGeom prst="rect">
            <a:avLst/>
          </a:prstGeom>
          <a:noFill/>
        </p:spPr>
        <p:txBody>
          <a:bodyPr wrap="square">
            <a:spAutoFit/>
          </a:bodyPr>
          <a:lstStyle/>
          <a:p>
            <a:r>
              <a:rPr lang="fr-FR" sz="1300" b="1" i="1" dirty="0">
                <a:solidFill>
                  <a:srgbClr val="FF0000"/>
                </a:solidFill>
              </a:rPr>
              <a:t>23 juil. 1951 : </a:t>
            </a:r>
            <a:r>
              <a:rPr lang="fr-FR" sz="1300" b="1" i="1" dirty="0"/>
              <a:t>Mort de PÉTAIN </a:t>
            </a:r>
            <a:r>
              <a:rPr lang="fr-FR" sz="1300" i="1" dirty="0"/>
              <a:t>; en détention, au Fort de Joinville, en Vendée.  </a:t>
            </a:r>
          </a:p>
        </p:txBody>
      </p:sp>
      <p:cxnSp>
        <p:nvCxnSpPr>
          <p:cNvPr id="8" name="Connecteur droit avec flèche 7">
            <a:extLst>
              <a:ext uri="{FF2B5EF4-FFF2-40B4-BE49-F238E27FC236}">
                <a16:creationId xmlns:a16="http://schemas.microsoft.com/office/drawing/2014/main" id="{1DF2D764-FEAA-6802-EC68-99534BE80B7F}"/>
              </a:ext>
            </a:extLst>
          </p:cNvPr>
          <p:cNvCxnSpPr>
            <a:cxnSpLocks/>
          </p:cNvCxnSpPr>
          <p:nvPr/>
        </p:nvCxnSpPr>
        <p:spPr>
          <a:xfrm>
            <a:off x="6550274" y="4076480"/>
            <a:ext cx="32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5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fade">
                                      <p:cBhvr>
                                        <p:cTn id="17" dur="1000"/>
                                        <p:tgtEl>
                                          <p:spTgt spid="109"/>
                                        </p:tgtEl>
                                      </p:cBhvr>
                                    </p:animEffect>
                                    <p:anim calcmode="lin" valueType="num">
                                      <p:cBhvr>
                                        <p:cTn id="18" dur="1000" fill="hold"/>
                                        <p:tgtEl>
                                          <p:spTgt spid="109"/>
                                        </p:tgtEl>
                                        <p:attrNameLst>
                                          <p:attrName>ppt_x</p:attrName>
                                        </p:attrNameLst>
                                      </p:cBhvr>
                                      <p:tavLst>
                                        <p:tav tm="0">
                                          <p:val>
                                            <p:strVal val="#ppt_x"/>
                                          </p:val>
                                        </p:tav>
                                        <p:tav tm="100000">
                                          <p:val>
                                            <p:strVal val="#ppt_x"/>
                                          </p:val>
                                        </p:tav>
                                      </p:tavLst>
                                    </p:anim>
                                    <p:anim calcmode="lin" valueType="num">
                                      <p:cBhvr>
                                        <p:cTn id="19"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9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0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1000"/>
                                        <p:tgtEl>
                                          <p:spTgt spid="99"/>
                                        </p:tgtEl>
                                      </p:cBhvr>
                                    </p:animEffect>
                                    <p:anim calcmode="lin" valueType="num">
                                      <p:cBhvr>
                                        <p:cTn id="45" dur="1000" fill="hold"/>
                                        <p:tgtEl>
                                          <p:spTgt spid="99"/>
                                        </p:tgtEl>
                                        <p:attrNameLst>
                                          <p:attrName>ppt_x</p:attrName>
                                        </p:attrNameLst>
                                      </p:cBhvr>
                                      <p:tavLst>
                                        <p:tav tm="0">
                                          <p:val>
                                            <p:strVal val="#ppt_x"/>
                                          </p:val>
                                        </p:tav>
                                        <p:tav tm="100000">
                                          <p:val>
                                            <p:strVal val="#ppt_x"/>
                                          </p:val>
                                        </p:tav>
                                      </p:tavLst>
                                    </p:anim>
                                    <p:anim calcmode="lin" valueType="num">
                                      <p:cBhvr>
                                        <p:cTn id="46" dur="1000" fill="hold"/>
                                        <p:tgtEl>
                                          <p:spTgt spid="99"/>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00"/>
                                        </p:tgtEl>
                                        <p:attrNameLst>
                                          <p:attrName>style.visibility</p:attrName>
                                        </p:attrNameLst>
                                      </p:cBhvr>
                                      <p:to>
                                        <p:strVal val="visible"/>
                                      </p:to>
                                    </p:set>
                                    <p:animEffect transition="in" filter="fade">
                                      <p:cBhvr>
                                        <p:cTn id="49" dur="1000"/>
                                        <p:tgtEl>
                                          <p:spTgt spid="100"/>
                                        </p:tgtEl>
                                      </p:cBhvr>
                                    </p:animEffect>
                                    <p:anim calcmode="lin" valueType="num">
                                      <p:cBhvr>
                                        <p:cTn id="50" dur="1000" fill="hold"/>
                                        <p:tgtEl>
                                          <p:spTgt spid="100"/>
                                        </p:tgtEl>
                                        <p:attrNameLst>
                                          <p:attrName>ppt_x</p:attrName>
                                        </p:attrNameLst>
                                      </p:cBhvr>
                                      <p:tavLst>
                                        <p:tav tm="0">
                                          <p:val>
                                            <p:strVal val="#ppt_x"/>
                                          </p:val>
                                        </p:tav>
                                        <p:tav tm="100000">
                                          <p:val>
                                            <p:strVal val="#ppt_x"/>
                                          </p:val>
                                        </p:tav>
                                      </p:tavLst>
                                    </p:anim>
                                    <p:anim calcmode="lin" valueType="num">
                                      <p:cBhvr>
                                        <p:cTn id="51" dur="1000" fill="hold"/>
                                        <p:tgtEl>
                                          <p:spTgt spid="10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fade">
                                      <p:cBhvr>
                                        <p:cTn id="54" dur="1000"/>
                                        <p:tgtEl>
                                          <p:spTgt spid="103"/>
                                        </p:tgtEl>
                                      </p:cBhvr>
                                    </p:animEffect>
                                    <p:anim calcmode="lin" valueType="num">
                                      <p:cBhvr>
                                        <p:cTn id="55" dur="1000" fill="hold"/>
                                        <p:tgtEl>
                                          <p:spTgt spid="103"/>
                                        </p:tgtEl>
                                        <p:attrNameLst>
                                          <p:attrName>ppt_x</p:attrName>
                                        </p:attrNameLst>
                                      </p:cBhvr>
                                      <p:tavLst>
                                        <p:tav tm="0">
                                          <p:val>
                                            <p:strVal val="#ppt_x"/>
                                          </p:val>
                                        </p:tav>
                                        <p:tav tm="100000">
                                          <p:val>
                                            <p:strVal val="#ppt_x"/>
                                          </p:val>
                                        </p:tav>
                                      </p:tavLst>
                                    </p:anim>
                                    <p:anim calcmode="lin" valueType="num">
                                      <p:cBhvr>
                                        <p:cTn id="56" dur="1000" fill="hold"/>
                                        <p:tgtEl>
                                          <p:spTgt spid="103"/>
                                        </p:tgtEl>
                                        <p:attrNameLst>
                                          <p:attrName>ppt_y</p:attrName>
                                        </p:attrNameLst>
                                      </p:cBhvr>
                                      <p:tavLst>
                                        <p:tav tm="0">
                                          <p:val>
                                            <p:strVal val="#ppt_y+.1"/>
                                          </p:val>
                                        </p:tav>
                                        <p:tav tm="100000">
                                          <p:val>
                                            <p:strVal val="#ppt_y"/>
                                          </p:val>
                                        </p:tav>
                                      </p:tavLst>
                                    </p:anim>
                                  </p:childTnLst>
                                </p:cTn>
                              </p:par>
                              <p:par>
                                <p:cTn id="57" presetID="1" presetClass="entr" presetSubtype="0" fill="hold" nodeType="withEffect">
                                  <p:stCondLst>
                                    <p:cond delay="0"/>
                                  </p:stCondLst>
                                  <p:childTnLst>
                                    <p:set>
                                      <p:cBhvr>
                                        <p:cTn id="58" dur="1" fill="hold">
                                          <p:stCondLst>
                                            <p:cond delay="0"/>
                                          </p:stCondLst>
                                        </p:cTn>
                                        <p:tgtEl>
                                          <p:spTgt spid="10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fade">
                                      <p:cBhvr>
                                        <p:cTn id="63" dur="1000"/>
                                        <p:tgtEl>
                                          <p:spTgt spid="104"/>
                                        </p:tgtEl>
                                      </p:cBhvr>
                                    </p:animEffect>
                                    <p:anim calcmode="lin" valueType="num">
                                      <p:cBhvr>
                                        <p:cTn id="64" dur="1000" fill="hold"/>
                                        <p:tgtEl>
                                          <p:spTgt spid="104"/>
                                        </p:tgtEl>
                                        <p:attrNameLst>
                                          <p:attrName>ppt_x</p:attrName>
                                        </p:attrNameLst>
                                      </p:cBhvr>
                                      <p:tavLst>
                                        <p:tav tm="0">
                                          <p:val>
                                            <p:strVal val="#ppt_x"/>
                                          </p:val>
                                        </p:tav>
                                        <p:tav tm="100000">
                                          <p:val>
                                            <p:strVal val="#ppt_x"/>
                                          </p:val>
                                        </p:tav>
                                      </p:tavLst>
                                    </p:anim>
                                    <p:anim calcmode="lin" valueType="num">
                                      <p:cBhvr>
                                        <p:cTn id="65"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1000"/>
                                        <p:tgtEl>
                                          <p:spTgt spid="102"/>
                                        </p:tgtEl>
                                      </p:cBhvr>
                                    </p:animEffect>
                                    <p:anim calcmode="lin" valueType="num">
                                      <p:cBhvr>
                                        <p:cTn id="71" dur="1000" fill="hold"/>
                                        <p:tgtEl>
                                          <p:spTgt spid="102"/>
                                        </p:tgtEl>
                                        <p:attrNameLst>
                                          <p:attrName>ppt_x</p:attrName>
                                        </p:attrNameLst>
                                      </p:cBhvr>
                                      <p:tavLst>
                                        <p:tav tm="0">
                                          <p:val>
                                            <p:strVal val="#ppt_x"/>
                                          </p:val>
                                        </p:tav>
                                        <p:tav tm="100000">
                                          <p:val>
                                            <p:strVal val="#ppt_x"/>
                                          </p:val>
                                        </p:tav>
                                      </p:tavLst>
                                    </p:anim>
                                    <p:anim calcmode="lin" valueType="num">
                                      <p:cBhvr>
                                        <p:cTn id="72" dur="1000" fill="hold"/>
                                        <p:tgtEl>
                                          <p:spTgt spid="102"/>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fade">
                                      <p:cBhvr>
                                        <p:cTn id="75" dur="1000"/>
                                        <p:tgtEl>
                                          <p:spTgt spid="114"/>
                                        </p:tgtEl>
                                      </p:cBhvr>
                                    </p:animEffect>
                                    <p:anim calcmode="lin" valueType="num">
                                      <p:cBhvr>
                                        <p:cTn id="76" dur="1000" fill="hold"/>
                                        <p:tgtEl>
                                          <p:spTgt spid="114"/>
                                        </p:tgtEl>
                                        <p:attrNameLst>
                                          <p:attrName>ppt_x</p:attrName>
                                        </p:attrNameLst>
                                      </p:cBhvr>
                                      <p:tavLst>
                                        <p:tav tm="0">
                                          <p:val>
                                            <p:strVal val="#ppt_x"/>
                                          </p:val>
                                        </p:tav>
                                        <p:tav tm="100000">
                                          <p:val>
                                            <p:strVal val="#ppt_x"/>
                                          </p:val>
                                        </p:tav>
                                      </p:tavLst>
                                    </p:anim>
                                    <p:anim calcmode="lin" valueType="num">
                                      <p:cBhvr>
                                        <p:cTn id="77"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108"/>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15"/>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11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11"/>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fade">
                                      <p:cBhvr>
                                        <p:cTn id="94" dur="1000"/>
                                        <p:tgtEl>
                                          <p:spTgt spid="9"/>
                                        </p:tgtEl>
                                      </p:cBhvr>
                                    </p:animEffect>
                                    <p:anim calcmode="lin" valueType="num">
                                      <p:cBhvr>
                                        <p:cTn id="95" dur="1000" fill="hold"/>
                                        <p:tgtEl>
                                          <p:spTgt spid="9"/>
                                        </p:tgtEl>
                                        <p:attrNameLst>
                                          <p:attrName>ppt_x</p:attrName>
                                        </p:attrNameLst>
                                      </p:cBhvr>
                                      <p:tavLst>
                                        <p:tav tm="0">
                                          <p:val>
                                            <p:strVal val="#ppt_x"/>
                                          </p:val>
                                        </p:tav>
                                        <p:tav tm="100000">
                                          <p:val>
                                            <p:strVal val="#ppt_x"/>
                                          </p:val>
                                        </p:tav>
                                      </p:tavLst>
                                    </p:anim>
                                    <p:anim calcmode="lin" valueType="num">
                                      <p:cBhvr>
                                        <p:cTn id="96" dur="1000" fill="hold"/>
                                        <p:tgtEl>
                                          <p:spTgt spid="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fade">
                                      <p:cBhvr>
                                        <p:cTn id="99" dur="1000"/>
                                        <p:tgtEl>
                                          <p:spTgt spid="6"/>
                                        </p:tgtEl>
                                      </p:cBhvr>
                                    </p:animEffect>
                                    <p:anim calcmode="lin" valueType="num">
                                      <p:cBhvr>
                                        <p:cTn id="100" dur="1000" fill="hold"/>
                                        <p:tgtEl>
                                          <p:spTgt spid="6"/>
                                        </p:tgtEl>
                                        <p:attrNameLst>
                                          <p:attrName>ppt_x</p:attrName>
                                        </p:attrNameLst>
                                      </p:cBhvr>
                                      <p:tavLst>
                                        <p:tav tm="0">
                                          <p:val>
                                            <p:strVal val="#ppt_x"/>
                                          </p:val>
                                        </p:tav>
                                        <p:tav tm="100000">
                                          <p:val>
                                            <p:strVal val="#ppt_x"/>
                                          </p:val>
                                        </p:tav>
                                      </p:tavLst>
                                    </p:anim>
                                    <p:anim calcmode="lin" valueType="num">
                                      <p:cBhvr>
                                        <p:cTn id="101" dur="1000" fill="hold"/>
                                        <p:tgtEl>
                                          <p:spTgt spid="6"/>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fade">
                                      <p:cBhvr>
                                        <p:cTn id="104" dur="1000"/>
                                        <p:tgtEl>
                                          <p:spTgt spid="46"/>
                                        </p:tgtEl>
                                      </p:cBhvr>
                                    </p:animEffect>
                                    <p:anim calcmode="lin" valueType="num">
                                      <p:cBhvr>
                                        <p:cTn id="105" dur="1000" fill="hold"/>
                                        <p:tgtEl>
                                          <p:spTgt spid="46"/>
                                        </p:tgtEl>
                                        <p:attrNameLst>
                                          <p:attrName>ppt_x</p:attrName>
                                        </p:attrNameLst>
                                      </p:cBhvr>
                                      <p:tavLst>
                                        <p:tav tm="0">
                                          <p:val>
                                            <p:strVal val="#ppt_x"/>
                                          </p:val>
                                        </p:tav>
                                        <p:tav tm="100000">
                                          <p:val>
                                            <p:strVal val="#ppt_x"/>
                                          </p:val>
                                        </p:tav>
                                      </p:tavLst>
                                    </p:anim>
                                    <p:anim calcmode="lin" valueType="num">
                                      <p:cBhvr>
                                        <p:cTn id="106" dur="1000" fill="hold"/>
                                        <p:tgtEl>
                                          <p:spTgt spid="4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1000"/>
                                        <p:tgtEl>
                                          <p:spTgt spid="51"/>
                                        </p:tgtEl>
                                      </p:cBhvr>
                                    </p:animEffect>
                                    <p:anim calcmode="lin" valueType="num">
                                      <p:cBhvr>
                                        <p:cTn id="110" dur="1000" fill="hold"/>
                                        <p:tgtEl>
                                          <p:spTgt spid="51"/>
                                        </p:tgtEl>
                                        <p:attrNameLst>
                                          <p:attrName>ppt_x</p:attrName>
                                        </p:attrNameLst>
                                      </p:cBhvr>
                                      <p:tavLst>
                                        <p:tav tm="0">
                                          <p:val>
                                            <p:strVal val="#ppt_x"/>
                                          </p:val>
                                        </p:tav>
                                        <p:tav tm="100000">
                                          <p:val>
                                            <p:strVal val="#ppt_x"/>
                                          </p:val>
                                        </p:tav>
                                      </p:tavLst>
                                    </p:anim>
                                    <p:anim calcmode="lin" valueType="num">
                                      <p:cBhvr>
                                        <p:cTn id="11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120"/>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19"/>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128"/>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8"/>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nodeType="clickEffect">
                                  <p:stCondLst>
                                    <p:cond delay="0"/>
                                  </p:stCondLst>
                                  <p:childTnLst>
                                    <p:set>
                                      <p:cBhvr>
                                        <p:cTn id="127" dur="1" fill="hold">
                                          <p:stCondLst>
                                            <p:cond delay="0"/>
                                          </p:stCondLst>
                                        </p:cTn>
                                        <p:tgtEl>
                                          <p:spTgt spid="123"/>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25"/>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nodeType="clickEffect">
                                  <p:stCondLst>
                                    <p:cond delay="0"/>
                                  </p:stCondLst>
                                  <p:childTnLst>
                                    <p:set>
                                      <p:cBhvr>
                                        <p:cTn id="133" dur="1" fill="hold">
                                          <p:stCondLst>
                                            <p:cond delay="0"/>
                                          </p:stCondLst>
                                        </p:cTn>
                                        <p:tgtEl>
                                          <p:spTgt spid="12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130"/>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132"/>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126"/>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 presetClass="entr" presetSubtype="0" fill="hold" nodeType="clickEffect">
                                  <p:stCondLst>
                                    <p:cond delay="0"/>
                                  </p:stCondLst>
                                  <p:childTnLst>
                                    <p:set>
                                      <p:cBhvr>
                                        <p:cTn id="145" dur="1" fill="hold">
                                          <p:stCondLst>
                                            <p:cond delay="0"/>
                                          </p:stCondLst>
                                        </p:cTn>
                                        <p:tgtEl>
                                          <p:spTgt spid="133"/>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136"/>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nodeType="clickEffect">
                                  <p:stCondLst>
                                    <p:cond delay="0"/>
                                  </p:stCondLst>
                                  <p:childTnLst>
                                    <p:set>
                                      <p:cBhvr>
                                        <p:cTn id="151" dur="1" fill="hold">
                                          <p:stCondLst>
                                            <p:cond delay="0"/>
                                          </p:stCondLst>
                                        </p:cTn>
                                        <p:tgtEl>
                                          <p:spTgt spid="135"/>
                                        </p:tgtEl>
                                        <p:attrNameLst>
                                          <p:attrName>style.visibility</p:attrName>
                                        </p:attrNameLst>
                                      </p:cBhvr>
                                      <p:to>
                                        <p:strVal val="visible"/>
                                      </p:to>
                                    </p:set>
                                  </p:childTnLst>
                                </p:cTn>
                              </p:par>
                              <p:par>
                                <p:cTn id="152" presetID="1" presetClass="entr" presetSubtype="0" fill="hold" grpId="0" nodeType="withEffect">
                                  <p:stCondLst>
                                    <p:cond delay="0"/>
                                  </p:stCondLst>
                                  <p:childTnLst>
                                    <p:set>
                                      <p:cBhvr>
                                        <p:cTn id="153"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6" grpId="0"/>
      <p:bldP spid="51" grpId="0"/>
      <p:bldP spid="68" grpId="0"/>
      <p:bldP spid="94" grpId="0"/>
      <p:bldP spid="95" grpId="0"/>
      <p:bldP spid="99" grpId="0"/>
      <p:bldP spid="102" grpId="0"/>
      <p:bldP spid="104" grpId="0"/>
      <p:bldP spid="105" grpId="0"/>
      <p:bldP spid="111" grpId="0"/>
      <p:bldP spid="115" grpId="0"/>
      <p:bldP spid="119" grpId="0"/>
      <p:bldP spid="125" grpId="0"/>
      <p:bldP spid="126" grpId="0"/>
      <p:bldP spid="128" grpId="0"/>
      <p:bldP spid="130" grpId="0"/>
      <p:bldP spid="136" grpId="0"/>
      <p:bldP spid="1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8841A-20A9-5965-82D2-A520247EFF2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3AEE187-3848-296A-9D7F-BAF18400B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19169">
            <a:off x="1969177" y="6324197"/>
            <a:ext cx="958832" cy="604564"/>
          </a:xfrm>
          <a:prstGeom prst="rect">
            <a:avLst/>
          </a:prstGeom>
        </p:spPr>
      </p:pic>
      <p:pic>
        <p:nvPicPr>
          <p:cNvPr id="6" name="Image 5">
            <a:extLst>
              <a:ext uri="{FF2B5EF4-FFF2-40B4-BE49-F238E27FC236}">
                <a16:creationId xmlns:a16="http://schemas.microsoft.com/office/drawing/2014/main" id="{CE0FB3E5-0319-66C9-5E30-1F776C363F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71249" y="767693"/>
            <a:ext cx="7320750" cy="6090307"/>
          </a:xfrm>
          <a:prstGeom prst="rect">
            <a:avLst/>
          </a:prstGeom>
        </p:spPr>
      </p:pic>
      <p:sp>
        <p:nvSpPr>
          <p:cNvPr id="2" name="ZoneTexte 1">
            <a:extLst>
              <a:ext uri="{FF2B5EF4-FFF2-40B4-BE49-F238E27FC236}">
                <a16:creationId xmlns:a16="http://schemas.microsoft.com/office/drawing/2014/main" id="{2C65E94C-EFD6-C8CA-C676-81460E1C642A}"/>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4" name="Image 3">
            <a:hlinkClick r:id="rId4" action="ppaction://hlinksldjump"/>
            <a:extLst>
              <a:ext uri="{FF2B5EF4-FFF2-40B4-BE49-F238E27FC236}">
                <a16:creationId xmlns:a16="http://schemas.microsoft.com/office/drawing/2014/main" id="{7A7CD01B-3192-7309-4726-47AC071808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7" name="Groupe 6">
            <a:extLst>
              <a:ext uri="{FF2B5EF4-FFF2-40B4-BE49-F238E27FC236}">
                <a16:creationId xmlns:a16="http://schemas.microsoft.com/office/drawing/2014/main" id="{A404F5D8-CD6B-4B21-DC30-197B88131417}"/>
              </a:ext>
            </a:extLst>
          </p:cNvPr>
          <p:cNvGrpSpPr/>
          <p:nvPr/>
        </p:nvGrpSpPr>
        <p:grpSpPr>
          <a:xfrm>
            <a:off x="5035073" y="2589077"/>
            <a:ext cx="1127345" cy="558353"/>
            <a:chOff x="10777937" y="5114864"/>
            <a:chExt cx="1127345" cy="558353"/>
          </a:xfrm>
        </p:grpSpPr>
        <p:pic>
          <p:nvPicPr>
            <p:cNvPr id="8" name="Image 7">
              <a:hlinkClick r:id="rId6" action="ppaction://hlinksldjump"/>
              <a:extLst>
                <a:ext uri="{FF2B5EF4-FFF2-40B4-BE49-F238E27FC236}">
                  <a16:creationId xmlns:a16="http://schemas.microsoft.com/office/drawing/2014/main" id="{9E2659D2-007F-433D-21AC-ADC55A50E1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04975" y="5114864"/>
              <a:ext cx="275110" cy="307779"/>
            </a:xfrm>
            <a:prstGeom prst="rect">
              <a:avLst/>
            </a:prstGeom>
          </p:spPr>
        </p:pic>
        <p:sp>
          <p:nvSpPr>
            <p:cNvPr id="9" name="ZoneTexte 8">
              <a:extLst>
                <a:ext uri="{FF2B5EF4-FFF2-40B4-BE49-F238E27FC236}">
                  <a16:creationId xmlns:a16="http://schemas.microsoft.com/office/drawing/2014/main" id="{7817E594-1E8E-8786-E2A3-05FC77110F9A}"/>
                </a:ext>
              </a:extLst>
            </p:cNvPr>
            <p:cNvSpPr txBox="1"/>
            <p:nvPr/>
          </p:nvSpPr>
          <p:spPr>
            <a:xfrm>
              <a:off x="11056168" y="5114864"/>
              <a:ext cx="849114" cy="48564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Bilan des guerres mondiales</a:t>
              </a:r>
            </a:p>
          </p:txBody>
        </p:sp>
        <p:pic>
          <p:nvPicPr>
            <p:cNvPr id="10" name="Image 9">
              <a:hlinkClick r:id="rId8" action="ppaction://hlinksldjump"/>
              <a:extLst>
                <a:ext uri="{FF2B5EF4-FFF2-40B4-BE49-F238E27FC236}">
                  <a16:creationId xmlns:a16="http://schemas.microsoft.com/office/drawing/2014/main" id="{0C8E63FE-78B2-D544-AC0A-4AF00F65E6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77937" y="5344031"/>
              <a:ext cx="329186" cy="329186"/>
            </a:xfrm>
            <a:prstGeom prst="rect">
              <a:avLst/>
            </a:prstGeom>
          </p:spPr>
        </p:pic>
      </p:grpSp>
      <p:sp>
        <p:nvSpPr>
          <p:cNvPr id="11" name="ZoneTexte 10">
            <a:extLst>
              <a:ext uri="{FF2B5EF4-FFF2-40B4-BE49-F238E27FC236}">
                <a16:creationId xmlns:a16="http://schemas.microsoft.com/office/drawing/2014/main" id="{B9E4789F-75FD-29A7-9D5F-F8F4D2AC6420}"/>
              </a:ext>
            </a:extLst>
          </p:cNvPr>
          <p:cNvSpPr txBox="1"/>
          <p:nvPr/>
        </p:nvSpPr>
        <p:spPr>
          <a:xfrm>
            <a:off x="205518" y="5795130"/>
            <a:ext cx="4708785" cy="692497"/>
          </a:xfrm>
          <a:prstGeom prst="rect">
            <a:avLst/>
          </a:prstGeom>
          <a:noFill/>
        </p:spPr>
        <p:txBody>
          <a:bodyPr wrap="square">
            <a:spAutoFit/>
          </a:bodyPr>
          <a:lstStyle/>
          <a:p>
            <a:r>
              <a:rPr lang="fr-FR" sz="1300" i="1" dirty="0"/>
              <a:t>Rechercher des informations sur les processus de déportation depuis la France ou de  la traque des résistants puis en rendre compte à l’oral ou à l’écrit (individuel ou collectif).</a:t>
            </a:r>
          </a:p>
        </p:txBody>
      </p:sp>
      <p:sp>
        <p:nvSpPr>
          <p:cNvPr id="13" name="Rectangle 12">
            <a:extLst>
              <a:ext uri="{FF2B5EF4-FFF2-40B4-BE49-F238E27FC236}">
                <a16:creationId xmlns:a16="http://schemas.microsoft.com/office/drawing/2014/main" id="{9BB4A5E3-9103-6301-89C9-1310F67082EE}"/>
              </a:ext>
            </a:extLst>
          </p:cNvPr>
          <p:cNvSpPr/>
          <p:nvPr/>
        </p:nvSpPr>
        <p:spPr>
          <a:xfrm>
            <a:off x="407719" y="771217"/>
            <a:ext cx="1323520" cy="400110"/>
          </a:xfrm>
          <a:prstGeom prst="rect">
            <a:avLst/>
          </a:prstGeom>
          <a:noFill/>
          <a:scene3d>
            <a:camera prst="orthographicFront"/>
            <a:lightRig rig="threePt" dir="t"/>
          </a:scene3d>
          <a:sp3d>
            <a:bevelT/>
          </a:sp3d>
        </p:spPr>
        <p:txBody>
          <a:bodyPr wrap="square" lIns="91440" tIns="45720" rIns="91440" bIns="45720">
            <a:spAutoFit/>
          </a:bodyPr>
          <a:lstStyle/>
          <a:p>
            <a:pPr algn="ctr"/>
            <a:r>
              <a:rPr lang="fr-FR" sz="20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Éclairage</a:t>
            </a:r>
          </a:p>
        </p:txBody>
      </p:sp>
      <p:sp>
        <p:nvSpPr>
          <p:cNvPr id="14" name="Rectangle 13">
            <a:extLst>
              <a:ext uri="{FF2B5EF4-FFF2-40B4-BE49-F238E27FC236}">
                <a16:creationId xmlns:a16="http://schemas.microsoft.com/office/drawing/2014/main" id="{DB4A68B5-3461-9CDF-ABF8-6763E7A036E0}"/>
              </a:ext>
            </a:extLst>
          </p:cNvPr>
          <p:cNvSpPr/>
          <p:nvPr/>
        </p:nvSpPr>
        <p:spPr>
          <a:xfrm>
            <a:off x="143057" y="783536"/>
            <a:ext cx="4708785" cy="482869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4">
            <a:extLst>
              <a:ext uri="{FF2B5EF4-FFF2-40B4-BE49-F238E27FC236}">
                <a16:creationId xmlns:a16="http://schemas.microsoft.com/office/drawing/2014/main" id="{D1260857-AFB0-53F2-2238-D179F251284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3239" y="875281"/>
            <a:ext cx="276648" cy="412877"/>
          </a:xfrm>
          <a:prstGeom prst="rect">
            <a:avLst/>
          </a:prstGeom>
        </p:spPr>
      </p:pic>
      <p:sp>
        <p:nvSpPr>
          <p:cNvPr id="17" name="ZoneTexte 16">
            <a:extLst>
              <a:ext uri="{FF2B5EF4-FFF2-40B4-BE49-F238E27FC236}">
                <a16:creationId xmlns:a16="http://schemas.microsoft.com/office/drawing/2014/main" id="{AC42FCC2-ECDD-4BE6-0689-FE1044AA9434}"/>
              </a:ext>
            </a:extLst>
          </p:cNvPr>
          <p:cNvSpPr txBox="1"/>
          <p:nvPr/>
        </p:nvSpPr>
        <p:spPr>
          <a:xfrm>
            <a:off x="2363707" y="5396364"/>
            <a:ext cx="2536979" cy="230832"/>
          </a:xfrm>
          <a:prstGeom prst="rect">
            <a:avLst/>
          </a:prstGeom>
          <a:noFill/>
        </p:spPr>
        <p:txBody>
          <a:bodyPr wrap="square">
            <a:spAutoFit/>
          </a:bodyPr>
          <a:lstStyle/>
          <a:p>
            <a:pPr algn="r"/>
            <a:r>
              <a:rPr lang="fr-FR" sz="900" b="1" i="0" u="none" strike="noStrike" baseline="0" dirty="0">
                <a:latin typeface="ArialMT"/>
              </a:rPr>
              <a:t>Sources  :</a:t>
            </a:r>
            <a:r>
              <a:rPr lang="fr-FR" sz="900" b="0" i="0" u="none" strike="noStrike" baseline="0" dirty="0">
                <a:latin typeface="ArialMT"/>
              </a:rPr>
              <a:t> multiples dont Wikipedia.org.</a:t>
            </a:r>
            <a:endParaRPr lang="fr-FR" sz="900" dirty="0"/>
          </a:p>
        </p:txBody>
      </p:sp>
      <p:sp>
        <p:nvSpPr>
          <p:cNvPr id="20" name="ZoneTexte 19">
            <a:extLst>
              <a:ext uri="{FF2B5EF4-FFF2-40B4-BE49-F238E27FC236}">
                <a16:creationId xmlns:a16="http://schemas.microsoft.com/office/drawing/2014/main" id="{9E20FFE8-291B-9EEC-3CB4-E6BFC299DFA2}"/>
              </a:ext>
            </a:extLst>
          </p:cNvPr>
          <p:cNvSpPr txBox="1"/>
          <p:nvPr/>
        </p:nvSpPr>
        <p:spPr>
          <a:xfrm>
            <a:off x="143058" y="1477569"/>
            <a:ext cx="4659928" cy="1092607"/>
          </a:xfrm>
          <a:prstGeom prst="rect">
            <a:avLst/>
          </a:prstGeom>
          <a:noFill/>
        </p:spPr>
        <p:txBody>
          <a:bodyPr wrap="square" rtlCol="0">
            <a:spAutoFit/>
          </a:bodyPr>
          <a:lstStyle/>
          <a:p>
            <a:pPr algn="just"/>
            <a:r>
              <a:rPr lang="fr-FR" sz="1300" b="1" dirty="0">
                <a:solidFill>
                  <a:srgbClr val="FF0000"/>
                </a:solidFill>
              </a:rPr>
              <a:t>AVANT :</a:t>
            </a:r>
            <a:r>
              <a:rPr lang="fr-FR" sz="1300" dirty="0"/>
              <a:t> Depuis 1941, dans le cadre de la </a:t>
            </a:r>
            <a:r>
              <a:rPr lang="fr-FR" sz="1300" b="1" dirty="0"/>
              <a:t>« Shoah par balles » </a:t>
            </a:r>
            <a:r>
              <a:rPr lang="fr-FR" sz="1300" dirty="0"/>
              <a:t>, </a:t>
            </a:r>
            <a:br>
              <a:rPr lang="fr-FR" sz="1300" dirty="0"/>
            </a:br>
            <a:r>
              <a:rPr lang="fr-FR" sz="1300" dirty="0"/>
              <a:t>les </a:t>
            </a:r>
            <a:r>
              <a:rPr lang="fr-FR" sz="1300" i="1" dirty="0"/>
              <a:t>Einsatzgruppen</a:t>
            </a:r>
            <a:r>
              <a:rPr lang="fr-FR" sz="1300" dirty="0"/>
              <a:t> (Groupes d’intervention) sont chargés  d’assassiner Juifs et opposants dans les zones contrôlées par la </a:t>
            </a:r>
            <a:r>
              <a:rPr lang="fr-FR" sz="1300" i="1" dirty="0"/>
              <a:t>Wehrmacht</a:t>
            </a:r>
            <a:r>
              <a:rPr lang="fr-FR" sz="1300" dirty="0"/>
              <a:t> (armée allemande), surtout en Pologne et en URSS.</a:t>
            </a:r>
          </a:p>
          <a:p>
            <a:pPr algn="just"/>
            <a:r>
              <a:rPr lang="fr-FR" sz="1300" dirty="0"/>
              <a:t>Les </a:t>
            </a:r>
            <a:r>
              <a:rPr lang="fr-FR" sz="1300" i="1" dirty="0"/>
              <a:t>Einsatzgruppen </a:t>
            </a:r>
            <a:r>
              <a:rPr lang="fr-FR" sz="1300" dirty="0"/>
              <a:t>feront environ 1,5 millions de victimes.</a:t>
            </a:r>
          </a:p>
        </p:txBody>
      </p:sp>
      <p:cxnSp>
        <p:nvCxnSpPr>
          <p:cNvPr id="23" name="Connecteur droit avec flèche 22">
            <a:extLst>
              <a:ext uri="{FF2B5EF4-FFF2-40B4-BE49-F238E27FC236}">
                <a16:creationId xmlns:a16="http://schemas.microsoft.com/office/drawing/2014/main" id="{0E933766-6BB9-747C-0F84-431824FA2F43}"/>
              </a:ext>
            </a:extLst>
          </p:cNvPr>
          <p:cNvCxnSpPr>
            <a:cxnSpLocks/>
          </p:cNvCxnSpPr>
          <p:nvPr/>
        </p:nvCxnSpPr>
        <p:spPr>
          <a:xfrm>
            <a:off x="4843541" y="3976383"/>
            <a:ext cx="3073991"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oupe 24">
            <a:extLst>
              <a:ext uri="{FF2B5EF4-FFF2-40B4-BE49-F238E27FC236}">
                <a16:creationId xmlns:a16="http://schemas.microsoft.com/office/drawing/2014/main" id="{7662BF99-55C0-F0B1-C873-A281EBAB52C5}"/>
              </a:ext>
            </a:extLst>
          </p:cNvPr>
          <p:cNvGrpSpPr/>
          <p:nvPr/>
        </p:nvGrpSpPr>
        <p:grpSpPr>
          <a:xfrm>
            <a:off x="4089341" y="948887"/>
            <a:ext cx="713645" cy="468741"/>
            <a:chOff x="6614750" y="3579207"/>
            <a:chExt cx="713645" cy="468741"/>
          </a:xfrm>
        </p:grpSpPr>
        <p:pic>
          <p:nvPicPr>
            <p:cNvPr id="26" name="Image 25">
              <a:hlinkClick r:id="rId11"/>
              <a:extLst>
                <a:ext uri="{FF2B5EF4-FFF2-40B4-BE49-F238E27FC236}">
                  <a16:creationId xmlns:a16="http://schemas.microsoft.com/office/drawing/2014/main" id="{A0DCFD10-0810-4256-0524-914E26EF617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27" name="Image 26">
              <a:extLst>
                <a:ext uri="{FF2B5EF4-FFF2-40B4-BE49-F238E27FC236}">
                  <a16:creationId xmlns:a16="http://schemas.microsoft.com/office/drawing/2014/main" id="{CFA928EB-D4D6-B60F-3755-E0D5398A00D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sp>
        <p:nvSpPr>
          <p:cNvPr id="33" name="ZoneTexte 32">
            <a:extLst>
              <a:ext uri="{FF2B5EF4-FFF2-40B4-BE49-F238E27FC236}">
                <a16:creationId xmlns:a16="http://schemas.microsoft.com/office/drawing/2014/main" id="{FF5264B7-E733-ED35-B39D-D6B709F9EECE}"/>
              </a:ext>
            </a:extLst>
          </p:cNvPr>
          <p:cNvSpPr txBox="1"/>
          <p:nvPr/>
        </p:nvSpPr>
        <p:spPr>
          <a:xfrm>
            <a:off x="436532" y="1005630"/>
            <a:ext cx="3665042" cy="492443"/>
          </a:xfrm>
          <a:prstGeom prst="rect">
            <a:avLst/>
          </a:prstGeom>
          <a:noFill/>
        </p:spPr>
        <p:txBody>
          <a:bodyPr wrap="none" rtlCol="0">
            <a:spAutoFit/>
          </a:bodyPr>
          <a:lstStyle/>
          <a:p>
            <a:r>
              <a:rPr lang="fr-FR" sz="2600" b="1" dirty="0"/>
              <a:t>Conférence de WANNSEE</a:t>
            </a:r>
          </a:p>
        </p:txBody>
      </p:sp>
      <p:sp>
        <p:nvSpPr>
          <p:cNvPr id="34" name="ZoneTexte 33">
            <a:extLst>
              <a:ext uri="{FF2B5EF4-FFF2-40B4-BE49-F238E27FC236}">
                <a16:creationId xmlns:a16="http://schemas.microsoft.com/office/drawing/2014/main" id="{423FA9D9-0952-0C07-0446-7599AEE23FD1}"/>
              </a:ext>
            </a:extLst>
          </p:cNvPr>
          <p:cNvSpPr txBox="1"/>
          <p:nvPr/>
        </p:nvSpPr>
        <p:spPr>
          <a:xfrm>
            <a:off x="118629" y="2514839"/>
            <a:ext cx="4659928" cy="1292662"/>
          </a:xfrm>
          <a:prstGeom prst="rect">
            <a:avLst/>
          </a:prstGeom>
          <a:noFill/>
        </p:spPr>
        <p:txBody>
          <a:bodyPr wrap="square" rtlCol="0">
            <a:spAutoFit/>
          </a:bodyPr>
          <a:lstStyle/>
          <a:p>
            <a:pPr algn="just"/>
            <a:r>
              <a:rPr lang="fr-FR" sz="1300" b="1" dirty="0">
                <a:solidFill>
                  <a:srgbClr val="FF0000"/>
                </a:solidFill>
              </a:rPr>
              <a:t>PENDANT :</a:t>
            </a:r>
            <a:r>
              <a:rPr lang="fr-FR" sz="1300" dirty="0"/>
              <a:t> Le 20 janvier 1942, à Berlin, se tient la </a:t>
            </a:r>
            <a:r>
              <a:rPr lang="fr-FR" sz="1300" b="1" dirty="0"/>
              <a:t>Conférence de Wannsee</a:t>
            </a:r>
            <a:r>
              <a:rPr lang="fr-FR" sz="1300" dirty="0"/>
              <a:t> (quartier de Berlin) pour mettre au point la « solution finale de la question juive. » Les cadres du parti nazi dont H. GÖRING. H. HIMMLER, R. HEYDRICH et A. HEICHMAN  ont transformé des mesures antisémites isolées en une stratégie précise </a:t>
            </a:r>
            <a:r>
              <a:rPr lang="fr-FR" sz="1300" b="1" dirty="0"/>
              <a:t>visant à l'extermination totale des Juifs</a:t>
            </a:r>
            <a:r>
              <a:rPr lang="fr-FR" sz="1300" dirty="0"/>
              <a:t>.</a:t>
            </a:r>
          </a:p>
        </p:txBody>
      </p:sp>
      <p:sp>
        <p:nvSpPr>
          <p:cNvPr id="35" name="ZoneTexte 34">
            <a:extLst>
              <a:ext uri="{FF2B5EF4-FFF2-40B4-BE49-F238E27FC236}">
                <a16:creationId xmlns:a16="http://schemas.microsoft.com/office/drawing/2014/main" id="{FD29C883-5BA4-509E-62B5-19046A086C89}"/>
              </a:ext>
            </a:extLst>
          </p:cNvPr>
          <p:cNvSpPr txBox="1"/>
          <p:nvPr/>
        </p:nvSpPr>
        <p:spPr>
          <a:xfrm>
            <a:off x="118629" y="3737767"/>
            <a:ext cx="4659928" cy="1692771"/>
          </a:xfrm>
          <a:prstGeom prst="rect">
            <a:avLst/>
          </a:prstGeom>
          <a:noFill/>
        </p:spPr>
        <p:txBody>
          <a:bodyPr wrap="square" rtlCol="0">
            <a:spAutoFit/>
          </a:bodyPr>
          <a:lstStyle/>
          <a:p>
            <a:pPr algn="just"/>
            <a:r>
              <a:rPr lang="fr-FR" sz="1300" b="1" dirty="0">
                <a:solidFill>
                  <a:srgbClr val="FF0000"/>
                </a:solidFill>
              </a:rPr>
              <a:t>APRÈS :</a:t>
            </a:r>
            <a:r>
              <a:rPr lang="fr-FR" sz="1300" dirty="0"/>
              <a:t> Les </a:t>
            </a:r>
            <a:r>
              <a:rPr lang="fr-FR" sz="1300" b="1" dirty="0"/>
              <a:t>déportations massives</a:t>
            </a:r>
            <a:r>
              <a:rPr lang="fr-FR" sz="1300" dirty="0"/>
              <a:t> vers les camps se sont accélérées, l’élimination des Juifs passant à une </a:t>
            </a:r>
            <a:r>
              <a:rPr lang="fr-FR" sz="1300" b="1" dirty="0"/>
              <a:t>échelle industrielle</a:t>
            </a:r>
            <a:r>
              <a:rPr lang="fr-FR" sz="1300" dirty="0"/>
              <a:t>. Tout l'</a:t>
            </a:r>
            <a:r>
              <a:rPr lang="fr-FR" sz="1300" b="1" dirty="0"/>
              <a:t>appareil bureaucratique nazi </a:t>
            </a:r>
            <a:r>
              <a:rPr lang="fr-FR" sz="1300" dirty="0"/>
              <a:t>s’est </a:t>
            </a:r>
            <a:r>
              <a:rPr lang="fr-FR" sz="1300" b="1" dirty="0"/>
              <a:t>mobilisé</a:t>
            </a:r>
            <a:r>
              <a:rPr lang="fr-FR" sz="1300" dirty="0"/>
              <a:t> :</a:t>
            </a:r>
          </a:p>
          <a:p>
            <a:pPr marL="285750" indent="-285750" algn="just">
              <a:buFont typeface="Arial" panose="020B0604020202020204" pitchFamily="34" charset="0"/>
              <a:buChar char="•"/>
            </a:pPr>
            <a:r>
              <a:rPr lang="fr-FR" sz="1300" dirty="0"/>
              <a:t>Pour construire, faire fonctionner ou « améliorer » 6 </a:t>
            </a:r>
            <a:r>
              <a:rPr lang="fr-FR" sz="1300" b="1" dirty="0">
                <a:highlight>
                  <a:srgbClr val="FFFF00"/>
                </a:highlight>
              </a:rPr>
              <a:t>camps d’extermination</a:t>
            </a:r>
            <a:r>
              <a:rPr lang="fr-FR" sz="1300" dirty="0"/>
              <a:t>, tous situés en Pologne (Chelmno était opérationnel depuis le 08/12/1941) ;</a:t>
            </a:r>
          </a:p>
          <a:p>
            <a:pPr marL="285750" indent="-285750" algn="just">
              <a:buFont typeface="Arial" panose="020B0604020202020204" pitchFamily="34" charset="0"/>
              <a:buChar char="•"/>
            </a:pPr>
            <a:r>
              <a:rPr lang="fr-FR" sz="1300" dirty="0"/>
              <a:t>Pour organiser une </a:t>
            </a:r>
            <a:r>
              <a:rPr lang="fr-FR" sz="1300" b="1" dirty="0"/>
              <a:t>logistique précise</a:t>
            </a:r>
            <a:r>
              <a:rPr lang="fr-FR" sz="1300" dirty="0"/>
              <a:t> (transport, procédure d’extermination,  efficacité des gaz,…).</a:t>
            </a:r>
          </a:p>
        </p:txBody>
      </p:sp>
      <p:sp>
        <p:nvSpPr>
          <p:cNvPr id="40" name="ZoneTexte 39">
            <a:extLst>
              <a:ext uri="{FF2B5EF4-FFF2-40B4-BE49-F238E27FC236}">
                <a16:creationId xmlns:a16="http://schemas.microsoft.com/office/drawing/2014/main" id="{E92BC496-D6B8-AFAA-5090-E81B58F4723C}"/>
              </a:ext>
            </a:extLst>
          </p:cNvPr>
          <p:cNvSpPr txBox="1"/>
          <p:nvPr/>
        </p:nvSpPr>
        <p:spPr>
          <a:xfrm>
            <a:off x="2917269" y="6467012"/>
            <a:ext cx="1774399" cy="307777"/>
          </a:xfrm>
          <a:prstGeom prst="rect">
            <a:avLst/>
          </a:prstGeom>
          <a:noFill/>
        </p:spPr>
        <p:txBody>
          <a:bodyPr wrap="square">
            <a:spAutoFit/>
          </a:bodyPr>
          <a:lstStyle/>
          <a:p>
            <a:pPr algn="ctr"/>
            <a:r>
              <a:rPr lang="fr-FR" sz="1400" b="1" cap="all" dirty="0">
                <a:solidFill>
                  <a:srgbClr val="0070C0"/>
                </a:solidFill>
              </a:rPr>
              <a:t>Réaliser UN exposé</a:t>
            </a:r>
          </a:p>
        </p:txBody>
      </p:sp>
      <p:cxnSp>
        <p:nvCxnSpPr>
          <p:cNvPr id="43" name="Connecteur droit avec flèche 42">
            <a:extLst>
              <a:ext uri="{FF2B5EF4-FFF2-40B4-BE49-F238E27FC236}">
                <a16:creationId xmlns:a16="http://schemas.microsoft.com/office/drawing/2014/main" id="{04629E6F-904F-7FCA-2F78-FCF1531226AC}"/>
              </a:ext>
            </a:extLst>
          </p:cNvPr>
          <p:cNvCxnSpPr>
            <a:cxnSpLocks/>
          </p:cNvCxnSpPr>
          <p:nvPr/>
        </p:nvCxnSpPr>
        <p:spPr>
          <a:xfrm>
            <a:off x="2493013" y="5650145"/>
            <a:ext cx="0" cy="2092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94B39177-107B-AC9A-91AE-F9CEC3C0D4B7}"/>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gouvernement et la police française prennent-ils part à la déportation des Juifs et à la traque des résistants ?</a:t>
            </a:r>
            <a:endParaRPr lang="fr-FR" sz="1600" i="1" dirty="0">
              <a:solidFill>
                <a:schemeClr val="accent4">
                  <a:lumMod val="50000"/>
                </a:schemeClr>
              </a:solidFill>
            </a:endParaRPr>
          </a:p>
        </p:txBody>
      </p:sp>
    </p:spTree>
    <p:extLst>
      <p:ext uri="{BB962C8B-B14F-4D97-AF65-F5344CB8AC3E}">
        <p14:creationId xmlns:p14="http://schemas.microsoft.com/office/powerpoint/2010/main" val="283676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1"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ppt_x"/>
                                          </p:val>
                                        </p:tav>
                                        <p:tav tm="100000">
                                          <p:val>
                                            <p:strVal val="#ppt_x"/>
                                          </p:val>
                                        </p:tav>
                                      </p:tavLst>
                                    </p:anim>
                                    <p:anim calcmode="lin" valueType="num">
                                      <p:cBhvr additive="base">
                                        <p:cTn id="51" dur="500" fill="hold"/>
                                        <p:tgtEl>
                                          <p:spTgt spid="3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1000"/>
                                        <p:tgtEl>
                                          <p:spTgt spid="43"/>
                                        </p:tgtEl>
                                      </p:cBhvr>
                                    </p:animEffect>
                                    <p:anim calcmode="lin" valueType="num">
                                      <p:cBhvr>
                                        <p:cTn id="61" dur="1000" fill="hold"/>
                                        <p:tgtEl>
                                          <p:spTgt spid="43"/>
                                        </p:tgtEl>
                                        <p:attrNameLst>
                                          <p:attrName>ppt_x</p:attrName>
                                        </p:attrNameLst>
                                      </p:cBhvr>
                                      <p:tavLst>
                                        <p:tav tm="0">
                                          <p:val>
                                            <p:strVal val="#ppt_x"/>
                                          </p:val>
                                        </p:tav>
                                        <p:tav tm="100000">
                                          <p:val>
                                            <p:strVal val="#ppt_x"/>
                                          </p:val>
                                        </p:tav>
                                      </p:tavLst>
                                    </p:anim>
                                    <p:anim calcmode="lin" valueType="num">
                                      <p:cBhvr>
                                        <p:cTn id="62" dur="1000" fill="hold"/>
                                        <p:tgtEl>
                                          <p:spTgt spid="43"/>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1000"/>
                                        <p:tgtEl>
                                          <p:spTgt spid="3"/>
                                        </p:tgtEl>
                                      </p:cBhvr>
                                    </p:animEffect>
                                    <p:anim calcmode="lin" valueType="num">
                                      <p:cBhvr>
                                        <p:cTn id="71" dur="1000" fill="hold"/>
                                        <p:tgtEl>
                                          <p:spTgt spid="3"/>
                                        </p:tgtEl>
                                        <p:attrNameLst>
                                          <p:attrName>ppt_x</p:attrName>
                                        </p:attrNameLst>
                                      </p:cBhvr>
                                      <p:tavLst>
                                        <p:tav tm="0">
                                          <p:val>
                                            <p:strVal val="#ppt_x"/>
                                          </p:val>
                                        </p:tav>
                                        <p:tav tm="100000">
                                          <p:val>
                                            <p:strVal val="#ppt_x"/>
                                          </p:val>
                                        </p:tav>
                                      </p:tavLst>
                                    </p:anim>
                                    <p:anim calcmode="lin" valueType="num">
                                      <p:cBhvr>
                                        <p:cTn id="7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500" fill="hold"/>
                                        <p:tgtEl>
                                          <p:spTgt spid="40"/>
                                        </p:tgtEl>
                                        <p:attrNameLst>
                                          <p:attrName>ppt_x</p:attrName>
                                        </p:attrNameLst>
                                      </p:cBhvr>
                                      <p:tavLst>
                                        <p:tav tm="0">
                                          <p:val>
                                            <p:strVal val="#ppt_x"/>
                                          </p:val>
                                        </p:tav>
                                        <p:tav tm="100000">
                                          <p:val>
                                            <p:strVal val="#ppt_x"/>
                                          </p:val>
                                        </p:tav>
                                      </p:tavLst>
                                    </p:anim>
                                    <p:anim calcmode="lin" valueType="num">
                                      <p:cBhvr additive="base">
                                        <p:cTn id="7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P spid="17" grpId="0"/>
      <p:bldP spid="20" grpId="0"/>
      <p:bldP spid="33" grpId="0"/>
      <p:bldP spid="34" grpId="0"/>
      <p:bldP spid="35"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A1BF5-57A8-F9D7-19CE-A56DD7E677A3}"/>
            </a:ext>
          </a:extLst>
        </p:cNvPr>
        <p:cNvGrpSpPr/>
        <p:nvPr/>
      </p:nvGrpSpPr>
      <p:grpSpPr>
        <a:xfrm>
          <a:off x="0" y="0"/>
          <a:ext cx="0" cy="0"/>
          <a:chOff x="0" y="0"/>
          <a:chExt cx="0" cy="0"/>
        </a:xfrm>
      </p:grpSpPr>
      <p:sp>
        <p:nvSpPr>
          <p:cNvPr id="38" name="ZoneTexte 37">
            <a:extLst>
              <a:ext uri="{FF2B5EF4-FFF2-40B4-BE49-F238E27FC236}">
                <a16:creationId xmlns:a16="http://schemas.microsoft.com/office/drawing/2014/main" id="{F2D8DD4D-495C-86CC-3576-07B52BE06CF0}"/>
              </a:ext>
            </a:extLst>
          </p:cNvPr>
          <p:cNvSpPr txBox="1"/>
          <p:nvPr/>
        </p:nvSpPr>
        <p:spPr>
          <a:xfrm>
            <a:off x="6668654" y="613646"/>
            <a:ext cx="1616586" cy="369332"/>
          </a:xfrm>
          <a:prstGeom prst="rect">
            <a:avLst/>
          </a:prstGeom>
          <a:noFill/>
        </p:spPr>
        <p:txBody>
          <a:bodyPr wrap="square">
            <a:spAutoFit/>
          </a:bodyPr>
          <a:lstStyle/>
          <a:p>
            <a:pPr algn="ctr"/>
            <a:r>
              <a:rPr lang="fr-FR" i="1" dirty="0"/>
              <a:t>sur la FORME</a:t>
            </a:r>
          </a:p>
        </p:txBody>
      </p:sp>
      <p:sp>
        <p:nvSpPr>
          <p:cNvPr id="2" name="ZoneTexte 1">
            <a:extLst>
              <a:ext uri="{FF2B5EF4-FFF2-40B4-BE49-F238E27FC236}">
                <a16:creationId xmlns:a16="http://schemas.microsoft.com/office/drawing/2014/main" id="{1F987543-2378-1B8A-E48C-FD9AFB7484D6}"/>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4" name="Image 3">
            <a:hlinkClick r:id="rId2" action="ppaction://hlinksldjump"/>
            <a:extLst>
              <a:ext uri="{FF2B5EF4-FFF2-40B4-BE49-F238E27FC236}">
                <a16:creationId xmlns:a16="http://schemas.microsoft.com/office/drawing/2014/main" id="{F8E671E6-4D5C-F092-E02D-A43F0ACD2F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aphicFrame>
        <p:nvGraphicFramePr>
          <p:cNvPr id="5" name="Tableau 4">
            <a:extLst>
              <a:ext uri="{FF2B5EF4-FFF2-40B4-BE49-F238E27FC236}">
                <a16:creationId xmlns:a16="http://schemas.microsoft.com/office/drawing/2014/main" id="{41F32E14-D36A-F428-EA29-FEC5908C018E}"/>
              </a:ext>
            </a:extLst>
          </p:cNvPr>
          <p:cNvGraphicFramePr>
            <a:graphicFrameLocks noGrp="1"/>
          </p:cNvGraphicFramePr>
          <p:nvPr>
            <p:extLst>
              <p:ext uri="{D42A27DB-BD31-4B8C-83A1-F6EECF244321}">
                <p14:modId xmlns:p14="http://schemas.microsoft.com/office/powerpoint/2010/main" val="1361620671"/>
              </p:ext>
            </p:extLst>
          </p:nvPr>
        </p:nvGraphicFramePr>
        <p:xfrm>
          <a:off x="263235" y="4035780"/>
          <a:ext cx="11665530" cy="2098320"/>
        </p:xfrm>
        <a:graphic>
          <a:graphicData uri="http://schemas.openxmlformats.org/drawingml/2006/table">
            <a:tbl>
              <a:tblPr firstRow="1" bandRow="1">
                <a:tableStyleId>{5940675A-B579-460E-94D1-54222C63F5DA}</a:tableStyleId>
              </a:tblPr>
              <a:tblGrid>
                <a:gridCol w="1944255">
                  <a:extLst>
                    <a:ext uri="{9D8B030D-6E8A-4147-A177-3AD203B41FA5}">
                      <a16:colId xmlns:a16="http://schemas.microsoft.com/office/drawing/2014/main" val="3831107125"/>
                    </a:ext>
                  </a:extLst>
                </a:gridCol>
                <a:gridCol w="1944255">
                  <a:extLst>
                    <a:ext uri="{9D8B030D-6E8A-4147-A177-3AD203B41FA5}">
                      <a16:colId xmlns:a16="http://schemas.microsoft.com/office/drawing/2014/main" val="1079857977"/>
                    </a:ext>
                  </a:extLst>
                </a:gridCol>
                <a:gridCol w="1944255">
                  <a:extLst>
                    <a:ext uri="{9D8B030D-6E8A-4147-A177-3AD203B41FA5}">
                      <a16:colId xmlns:a16="http://schemas.microsoft.com/office/drawing/2014/main" val="2325096747"/>
                    </a:ext>
                  </a:extLst>
                </a:gridCol>
                <a:gridCol w="1944255">
                  <a:extLst>
                    <a:ext uri="{9D8B030D-6E8A-4147-A177-3AD203B41FA5}">
                      <a16:colId xmlns:a16="http://schemas.microsoft.com/office/drawing/2014/main" val="2471576401"/>
                    </a:ext>
                  </a:extLst>
                </a:gridCol>
                <a:gridCol w="1944255">
                  <a:extLst>
                    <a:ext uri="{9D8B030D-6E8A-4147-A177-3AD203B41FA5}">
                      <a16:colId xmlns:a16="http://schemas.microsoft.com/office/drawing/2014/main" val="2786060040"/>
                    </a:ext>
                  </a:extLst>
                </a:gridCol>
                <a:gridCol w="1944255">
                  <a:extLst>
                    <a:ext uri="{9D8B030D-6E8A-4147-A177-3AD203B41FA5}">
                      <a16:colId xmlns:a16="http://schemas.microsoft.com/office/drawing/2014/main" val="3543586495"/>
                    </a:ext>
                  </a:extLst>
                </a:gridCol>
              </a:tblGrid>
              <a:tr h="536220">
                <a:tc>
                  <a:txBody>
                    <a:bodyPr/>
                    <a:lstStyle/>
                    <a:p>
                      <a:pPr algn="ctr"/>
                      <a:r>
                        <a:rPr lang="fr-FR" sz="1300" b="1" dirty="0"/>
                        <a:t>Thème </a:t>
                      </a:r>
                      <a:r>
                        <a:rPr lang="fr-FR" sz="1300" b="1" dirty="0">
                          <a:highlight>
                            <a:srgbClr val="FFFF00"/>
                          </a:highlight>
                        </a:rPr>
                        <a:t>1</a:t>
                      </a:r>
                      <a:r>
                        <a:rPr lang="fr-FR" sz="1300" b="1" dirty="0"/>
                        <a:t> :</a:t>
                      </a:r>
                    </a:p>
                    <a:p>
                      <a:pPr algn="ctr"/>
                      <a:r>
                        <a:rPr lang="fr-FR" sz="1600" b="1" dirty="0">
                          <a:solidFill>
                            <a:srgbClr val="0070C0"/>
                          </a:solidFill>
                        </a:rPr>
                        <a:t>Le camp de Drancy</a:t>
                      </a:r>
                    </a:p>
                  </a:txBody>
                  <a:tcPr/>
                </a:tc>
                <a:tc>
                  <a:txBody>
                    <a:bodyPr/>
                    <a:lstStyle/>
                    <a:p>
                      <a:pPr algn="ctr"/>
                      <a:r>
                        <a:rPr lang="fr-FR" sz="1300" b="1" kern="1200" dirty="0">
                          <a:solidFill>
                            <a:schemeClr val="tx1"/>
                          </a:solidFill>
                          <a:latin typeface="+mn-lt"/>
                          <a:ea typeface="+mn-ea"/>
                          <a:cs typeface="+mn-cs"/>
                        </a:rPr>
                        <a:t>Thème </a:t>
                      </a:r>
                      <a:r>
                        <a:rPr lang="fr-FR" sz="1300" b="1" kern="1200" dirty="0">
                          <a:solidFill>
                            <a:schemeClr val="tx1"/>
                          </a:solidFill>
                          <a:highlight>
                            <a:srgbClr val="FFFF00"/>
                          </a:highlight>
                          <a:latin typeface="+mn-lt"/>
                          <a:ea typeface="+mn-ea"/>
                          <a:cs typeface="+mn-cs"/>
                        </a:rPr>
                        <a:t>2</a:t>
                      </a:r>
                      <a:r>
                        <a:rPr lang="fr-FR" sz="1300" b="1" kern="1200" dirty="0">
                          <a:solidFill>
                            <a:schemeClr val="tx1"/>
                          </a:solidFill>
                          <a:latin typeface="+mn-lt"/>
                          <a:ea typeface="+mn-ea"/>
                          <a:cs typeface="+mn-cs"/>
                        </a:rPr>
                        <a:t> :</a:t>
                      </a:r>
                    </a:p>
                    <a:p>
                      <a:pPr algn="ctr"/>
                      <a:r>
                        <a:rPr lang="fr-FR" sz="1600" b="1" dirty="0">
                          <a:solidFill>
                            <a:srgbClr val="0070C0"/>
                          </a:solidFill>
                        </a:rPr>
                        <a:t>La rafle du Vel ’d’Hiv</a:t>
                      </a:r>
                      <a:endParaRPr lang="fr-FR" sz="1600" b="1" dirty="0"/>
                    </a:p>
                  </a:txBody>
                  <a:tcPr/>
                </a:tc>
                <a:tc>
                  <a:txBody>
                    <a:bodyPr/>
                    <a:lstStyle/>
                    <a:p>
                      <a:pPr algn="ctr"/>
                      <a:r>
                        <a:rPr lang="fr-FR" sz="1300" b="1" kern="1200" dirty="0">
                          <a:solidFill>
                            <a:schemeClr val="tx1"/>
                          </a:solidFill>
                          <a:latin typeface="+mn-lt"/>
                          <a:ea typeface="+mn-ea"/>
                          <a:cs typeface="+mn-cs"/>
                        </a:rPr>
                        <a:t>Thème </a:t>
                      </a:r>
                      <a:r>
                        <a:rPr lang="fr-FR" sz="1300" b="1" kern="1200" dirty="0">
                          <a:solidFill>
                            <a:schemeClr val="tx1"/>
                          </a:solidFill>
                          <a:highlight>
                            <a:srgbClr val="FFFF00"/>
                          </a:highlight>
                          <a:latin typeface="+mn-lt"/>
                          <a:ea typeface="+mn-ea"/>
                          <a:cs typeface="+mn-cs"/>
                        </a:rPr>
                        <a:t>3</a:t>
                      </a:r>
                      <a:r>
                        <a:rPr lang="fr-FR" sz="1300" b="1" kern="1200" dirty="0">
                          <a:solidFill>
                            <a:schemeClr val="tx1"/>
                          </a:solidFill>
                          <a:latin typeface="+mn-lt"/>
                          <a:ea typeface="+mn-ea"/>
                          <a:cs typeface="+mn-cs"/>
                        </a:rPr>
                        <a:t> :</a:t>
                      </a:r>
                    </a:p>
                    <a:p>
                      <a:pPr algn="ctr"/>
                      <a:r>
                        <a:rPr lang="fr-FR" sz="1600" b="1" dirty="0">
                          <a:solidFill>
                            <a:srgbClr val="0070C0"/>
                          </a:solidFill>
                        </a:rPr>
                        <a:t>La Milice française</a:t>
                      </a:r>
                      <a:endParaRPr lang="fr-FR" sz="1600" b="1" dirty="0"/>
                    </a:p>
                  </a:txBody>
                  <a:tcPr/>
                </a:tc>
                <a:tc>
                  <a:txBody>
                    <a:bodyPr/>
                    <a:lstStyle/>
                    <a:p>
                      <a:pPr algn="ctr"/>
                      <a:r>
                        <a:rPr lang="fr-FR" sz="1300" b="1" kern="1200" dirty="0">
                          <a:solidFill>
                            <a:schemeClr val="tx1"/>
                          </a:solidFill>
                          <a:latin typeface="+mn-lt"/>
                          <a:ea typeface="+mn-ea"/>
                          <a:cs typeface="+mn-cs"/>
                        </a:rPr>
                        <a:t>Thème </a:t>
                      </a:r>
                      <a:r>
                        <a:rPr lang="fr-FR" sz="1300" b="1" kern="1200" dirty="0">
                          <a:solidFill>
                            <a:schemeClr val="tx1"/>
                          </a:solidFill>
                          <a:highlight>
                            <a:srgbClr val="FFFF00"/>
                          </a:highlight>
                          <a:latin typeface="+mn-lt"/>
                          <a:ea typeface="+mn-ea"/>
                          <a:cs typeface="+mn-cs"/>
                        </a:rPr>
                        <a:t>4</a:t>
                      </a:r>
                      <a:r>
                        <a:rPr lang="fr-FR" sz="1300" b="1" kern="1200" dirty="0">
                          <a:solidFill>
                            <a:schemeClr val="tx1"/>
                          </a:solidFill>
                          <a:latin typeface="+mn-lt"/>
                          <a:ea typeface="+mn-ea"/>
                          <a:cs typeface="+mn-cs"/>
                        </a:rPr>
                        <a:t> :</a:t>
                      </a:r>
                    </a:p>
                    <a:p>
                      <a:pPr algn="ctr"/>
                      <a:r>
                        <a:rPr lang="fr-FR" sz="1600" b="1" dirty="0">
                          <a:solidFill>
                            <a:srgbClr val="0070C0"/>
                          </a:solidFill>
                        </a:rPr>
                        <a:t>Le STO</a:t>
                      </a:r>
                      <a:endParaRPr lang="fr-FR" sz="1600" b="1" dirty="0"/>
                    </a:p>
                  </a:txBody>
                  <a:tcPr/>
                </a:tc>
                <a:tc>
                  <a:txBody>
                    <a:bodyPr/>
                    <a:lstStyle/>
                    <a:p>
                      <a:pPr algn="ctr"/>
                      <a:r>
                        <a:rPr lang="fr-FR" sz="1300" b="1" kern="1200" dirty="0">
                          <a:solidFill>
                            <a:schemeClr val="tx1"/>
                          </a:solidFill>
                          <a:latin typeface="+mn-lt"/>
                          <a:ea typeface="+mn-ea"/>
                          <a:cs typeface="+mn-cs"/>
                        </a:rPr>
                        <a:t>Thème </a:t>
                      </a:r>
                      <a:r>
                        <a:rPr lang="fr-FR" sz="1300" b="1" kern="1200" dirty="0">
                          <a:solidFill>
                            <a:schemeClr val="tx1"/>
                          </a:solidFill>
                          <a:highlight>
                            <a:srgbClr val="FFFF00"/>
                          </a:highlight>
                          <a:latin typeface="+mn-lt"/>
                          <a:ea typeface="+mn-ea"/>
                          <a:cs typeface="+mn-cs"/>
                        </a:rPr>
                        <a:t>5</a:t>
                      </a:r>
                      <a:r>
                        <a:rPr lang="fr-FR" sz="1300" b="1" kern="1200" dirty="0">
                          <a:solidFill>
                            <a:schemeClr val="tx1"/>
                          </a:solidFill>
                          <a:latin typeface="+mn-lt"/>
                          <a:ea typeface="+mn-ea"/>
                          <a:cs typeface="+mn-cs"/>
                        </a:rPr>
                        <a:t> :</a:t>
                      </a:r>
                    </a:p>
                    <a:p>
                      <a:pPr algn="ctr"/>
                      <a:r>
                        <a:rPr lang="fr-FR" sz="1600" b="1" kern="1200" dirty="0">
                          <a:solidFill>
                            <a:srgbClr val="0070C0"/>
                          </a:solidFill>
                          <a:latin typeface="+mn-lt"/>
                          <a:ea typeface="+mn-ea"/>
                          <a:cs typeface="+mn-cs"/>
                        </a:rPr>
                        <a:t>L’Affiche rouge</a:t>
                      </a:r>
                      <a:endParaRPr lang="fr-FR" sz="1600" b="1" dirty="0"/>
                    </a:p>
                  </a:txBody>
                  <a:tcPr/>
                </a:tc>
                <a:tc>
                  <a:txBody>
                    <a:bodyPr/>
                    <a:lstStyle/>
                    <a:p>
                      <a:pPr algn="ctr"/>
                      <a:r>
                        <a:rPr lang="fr-FR" sz="1300" b="1" kern="1200" dirty="0">
                          <a:solidFill>
                            <a:schemeClr val="tx1"/>
                          </a:solidFill>
                          <a:latin typeface="+mn-lt"/>
                          <a:ea typeface="+mn-ea"/>
                          <a:cs typeface="+mn-cs"/>
                        </a:rPr>
                        <a:t>Thème </a:t>
                      </a:r>
                      <a:r>
                        <a:rPr lang="fr-FR" sz="1300" b="1" kern="1200" dirty="0">
                          <a:solidFill>
                            <a:schemeClr val="tx1"/>
                          </a:solidFill>
                          <a:highlight>
                            <a:srgbClr val="FFFF00"/>
                          </a:highlight>
                          <a:latin typeface="+mn-lt"/>
                          <a:ea typeface="+mn-ea"/>
                          <a:cs typeface="+mn-cs"/>
                        </a:rPr>
                        <a:t>6</a:t>
                      </a:r>
                      <a:r>
                        <a:rPr lang="fr-FR" sz="1300" b="1" kern="1200" dirty="0">
                          <a:solidFill>
                            <a:schemeClr val="tx1"/>
                          </a:solidFill>
                          <a:latin typeface="+mn-lt"/>
                          <a:ea typeface="+mn-ea"/>
                          <a:cs typeface="+mn-cs"/>
                        </a:rPr>
                        <a:t> :</a:t>
                      </a:r>
                    </a:p>
                    <a:p>
                      <a:pPr algn="ctr"/>
                      <a:r>
                        <a:rPr lang="fr-FR" sz="1600" b="1" kern="1200" dirty="0">
                          <a:solidFill>
                            <a:srgbClr val="0070C0"/>
                          </a:solidFill>
                          <a:latin typeface="+mn-lt"/>
                          <a:ea typeface="+mn-ea"/>
                          <a:cs typeface="+mn-cs"/>
                        </a:rPr>
                        <a:t>Lucie AUBRAC</a:t>
                      </a:r>
                      <a:endParaRPr lang="fr-FR" sz="1600" b="1" dirty="0"/>
                    </a:p>
                  </a:txBody>
                  <a:tcPr/>
                </a:tc>
                <a:extLst>
                  <a:ext uri="{0D108BD9-81ED-4DB2-BD59-A6C34878D82A}">
                    <a16:rowId xmlns:a16="http://schemas.microsoft.com/office/drawing/2014/main" val="1430843050"/>
                  </a:ext>
                </a:extLst>
              </a:tr>
              <a:tr h="1562100">
                <a:tc>
                  <a:txBody>
                    <a:bodyPr/>
                    <a:lstStyle/>
                    <a:p>
                      <a:pPr algn="ctr"/>
                      <a:r>
                        <a:rPr lang="fr-FR" sz="1600" b="1" dirty="0">
                          <a:solidFill>
                            <a:schemeClr val="tx1"/>
                          </a:solidFill>
                        </a:rPr>
                        <a:t>Groupes</a:t>
                      </a:r>
                    </a:p>
                    <a:p>
                      <a:pPr marL="285750" indent="-285750" algn="l">
                        <a:buFont typeface="Arial" panose="020B0604020202020204" pitchFamily="34" charset="0"/>
                        <a:buChar char="•"/>
                      </a:pPr>
                      <a:r>
                        <a:rPr lang="fr-FR" sz="1600" b="1" dirty="0">
                          <a:solidFill>
                            <a:srgbClr val="7030A0"/>
                          </a:solidFill>
                        </a:rPr>
                        <a: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Groupes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7030A0"/>
                          </a:solidFill>
                          <a:effectLst/>
                          <a:uLnTx/>
                          <a:uFillTx/>
                          <a:latin typeface="Calibri"/>
                          <a:ea typeface="+mn-ea"/>
                          <a:cs typeface="+mn-cs"/>
                        </a:rPr>
                        <a: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Groupes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7030A0"/>
                          </a:solidFill>
                          <a:effectLst/>
                          <a:uLnTx/>
                          <a:uFillTx/>
                          <a:latin typeface="Calibri"/>
                          <a:ea typeface="+mn-ea"/>
                          <a:cs typeface="+mn-cs"/>
                        </a:rPr>
                        <a: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Groupes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7030A0"/>
                          </a:solidFill>
                          <a:effectLst/>
                          <a:uLnTx/>
                          <a:uFillTx/>
                          <a:latin typeface="Calibri"/>
                          <a:ea typeface="+mn-ea"/>
                          <a:cs typeface="+mn-cs"/>
                        </a:rPr>
                        <a: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Groupes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7030A0"/>
                          </a:solidFill>
                          <a:effectLst/>
                          <a:uLnTx/>
                          <a:uFillTx/>
                          <a:latin typeface="Calibri"/>
                          <a:ea typeface="+mn-ea"/>
                          <a:cs typeface="+mn-cs"/>
                        </a:rPr>
                        <a: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Groupes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7030A0"/>
                          </a:solidFill>
                          <a:effectLst/>
                          <a:uLnTx/>
                          <a:uFillTx/>
                          <a:latin typeface="Calibri"/>
                          <a:ea typeface="+mn-ea"/>
                          <a:cs typeface="+mn-cs"/>
                        </a:rPr>
                        <a:t>?</a:t>
                      </a:r>
                    </a:p>
                  </a:txBody>
                  <a:tcPr/>
                </a:tc>
                <a:extLst>
                  <a:ext uri="{0D108BD9-81ED-4DB2-BD59-A6C34878D82A}">
                    <a16:rowId xmlns:a16="http://schemas.microsoft.com/office/drawing/2014/main" val="2955624574"/>
                  </a:ext>
                </a:extLst>
              </a:tr>
            </a:tbl>
          </a:graphicData>
        </a:graphic>
      </p:graphicFrame>
      <p:sp>
        <p:nvSpPr>
          <p:cNvPr id="12" name="ZoneTexte 11">
            <a:extLst>
              <a:ext uri="{FF2B5EF4-FFF2-40B4-BE49-F238E27FC236}">
                <a16:creationId xmlns:a16="http://schemas.microsoft.com/office/drawing/2014/main" id="{A97D4695-6839-216F-AE52-4461EC284987}"/>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18" name="Image 17">
            <a:extLst>
              <a:ext uri="{FF2B5EF4-FFF2-40B4-BE49-F238E27FC236}">
                <a16:creationId xmlns:a16="http://schemas.microsoft.com/office/drawing/2014/main" id="{2B803394-3905-14CD-D17E-BA966207C6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99943">
            <a:off x="242368" y="708599"/>
            <a:ext cx="1323159" cy="834281"/>
          </a:xfrm>
          <a:prstGeom prst="rect">
            <a:avLst/>
          </a:prstGeom>
        </p:spPr>
      </p:pic>
      <p:cxnSp>
        <p:nvCxnSpPr>
          <p:cNvPr id="29" name="Connecteur droit avec flèche 28">
            <a:extLst>
              <a:ext uri="{FF2B5EF4-FFF2-40B4-BE49-F238E27FC236}">
                <a16:creationId xmlns:a16="http://schemas.microsoft.com/office/drawing/2014/main" id="{7ABBA5D9-7547-ADD3-B484-36450EE13177}"/>
              </a:ext>
            </a:extLst>
          </p:cNvPr>
          <p:cNvCxnSpPr>
            <a:cxnSpLocks/>
          </p:cNvCxnSpPr>
          <p:nvPr/>
        </p:nvCxnSpPr>
        <p:spPr>
          <a:xfrm>
            <a:off x="6707821" y="941073"/>
            <a:ext cx="157480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58" name="Groupe 57">
            <a:extLst>
              <a:ext uri="{FF2B5EF4-FFF2-40B4-BE49-F238E27FC236}">
                <a16:creationId xmlns:a16="http://schemas.microsoft.com/office/drawing/2014/main" id="{CF102B4F-52A6-D665-5290-6DD0BB8503D1}"/>
              </a:ext>
            </a:extLst>
          </p:cNvPr>
          <p:cNvGrpSpPr/>
          <p:nvPr/>
        </p:nvGrpSpPr>
        <p:grpSpPr>
          <a:xfrm>
            <a:off x="4359349" y="862590"/>
            <a:ext cx="2244438" cy="1249166"/>
            <a:chOff x="4368799" y="751140"/>
            <a:chExt cx="2244438" cy="1249166"/>
          </a:xfrm>
        </p:grpSpPr>
        <p:pic>
          <p:nvPicPr>
            <p:cNvPr id="14" name="Image 13">
              <a:extLst>
                <a:ext uri="{FF2B5EF4-FFF2-40B4-BE49-F238E27FC236}">
                  <a16:creationId xmlns:a16="http://schemas.microsoft.com/office/drawing/2014/main" id="{F5C86295-A613-5531-A0C4-1F0D3EBB96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7554" y="823675"/>
              <a:ext cx="1138491" cy="1110264"/>
            </a:xfrm>
            <a:prstGeom prst="rect">
              <a:avLst/>
            </a:prstGeom>
          </p:spPr>
        </p:pic>
        <p:pic>
          <p:nvPicPr>
            <p:cNvPr id="16" name="Image 15">
              <a:extLst>
                <a:ext uri="{FF2B5EF4-FFF2-40B4-BE49-F238E27FC236}">
                  <a16:creationId xmlns:a16="http://schemas.microsoft.com/office/drawing/2014/main" id="{C7211F2A-1522-7F9A-2E37-FA572B5303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2160" y="823675"/>
              <a:ext cx="905394" cy="905394"/>
            </a:xfrm>
            <a:prstGeom prst="rect">
              <a:avLst/>
            </a:prstGeom>
          </p:spPr>
        </p:pic>
        <p:sp>
          <p:nvSpPr>
            <p:cNvPr id="34" name="Rectangle 33">
              <a:extLst>
                <a:ext uri="{FF2B5EF4-FFF2-40B4-BE49-F238E27FC236}">
                  <a16:creationId xmlns:a16="http://schemas.microsoft.com/office/drawing/2014/main" id="{A851921C-0C13-09B1-7DB6-93045CEC5F01}"/>
                </a:ext>
              </a:extLst>
            </p:cNvPr>
            <p:cNvSpPr/>
            <p:nvPr/>
          </p:nvSpPr>
          <p:spPr>
            <a:xfrm>
              <a:off x="4368799" y="751140"/>
              <a:ext cx="2244438" cy="12491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41" name="Image 40">
            <a:extLst>
              <a:ext uri="{FF2B5EF4-FFF2-40B4-BE49-F238E27FC236}">
                <a16:creationId xmlns:a16="http://schemas.microsoft.com/office/drawing/2014/main" id="{0252827D-C274-BD46-5A21-D8050604D8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51895" y="724398"/>
            <a:ext cx="418778" cy="418778"/>
          </a:xfrm>
          <a:prstGeom prst="rect">
            <a:avLst/>
          </a:prstGeom>
        </p:spPr>
      </p:pic>
      <p:sp>
        <p:nvSpPr>
          <p:cNvPr id="42" name="ZoneTexte 41">
            <a:extLst>
              <a:ext uri="{FF2B5EF4-FFF2-40B4-BE49-F238E27FC236}">
                <a16:creationId xmlns:a16="http://schemas.microsoft.com/office/drawing/2014/main" id="{FF212643-EE48-CF02-6D70-767A4EA88555}"/>
              </a:ext>
            </a:extLst>
          </p:cNvPr>
          <p:cNvSpPr txBox="1"/>
          <p:nvPr/>
        </p:nvSpPr>
        <p:spPr>
          <a:xfrm>
            <a:off x="8785937" y="764328"/>
            <a:ext cx="1969220" cy="307777"/>
          </a:xfrm>
          <a:prstGeom prst="rect">
            <a:avLst/>
          </a:prstGeom>
          <a:noFill/>
        </p:spPr>
        <p:txBody>
          <a:bodyPr wrap="square">
            <a:spAutoFit/>
          </a:bodyPr>
          <a:lstStyle/>
          <a:p>
            <a:pPr algn="ctr"/>
            <a:r>
              <a:rPr lang="fr-FR" sz="1400" i="1" dirty="0"/>
              <a:t>Diaporama PowerPoint</a:t>
            </a:r>
          </a:p>
        </p:txBody>
      </p:sp>
      <p:grpSp>
        <p:nvGrpSpPr>
          <p:cNvPr id="46" name="Groupe 45">
            <a:extLst>
              <a:ext uri="{FF2B5EF4-FFF2-40B4-BE49-F238E27FC236}">
                <a16:creationId xmlns:a16="http://schemas.microsoft.com/office/drawing/2014/main" id="{42CDD588-3CE8-1321-94F1-C97311F1EC54}"/>
              </a:ext>
            </a:extLst>
          </p:cNvPr>
          <p:cNvGrpSpPr/>
          <p:nvPr/>
        </p:nvGrpSpPr>
        <p:grpSpPr>
          <a:xfrm>
            <a:off x="8284813" y="1142377"/>
            <a:ext cx="696943" cy="696943"/>
            <a:chOff x="5882412" y="2414392"/>
            <a:chExt cx="570504" cy="570504"/>
          </a:xfrm>
        </p:grpSpPr>
        <p:pic>
          <p:nvPicPr>
            <p:cNvPr id="44" name="Image 43">
              <a:extLst>
                <a:ext uri="{FF2B5EF4-FFF2-40B4-BE49-F238E27FC236}">
                  <a16:creationId xmlns:a16="http://schemas.microsoft.com/office/drawing/2014/main" id="{90F875B6-2940-0AFB-E41E-654A1DCDEF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82412" y="2414392"/>
              <a:ext cx="570504" cy="570504"/>
            </a:xfrm>
            <a:prstGeom prst="rect">
              <a:avLst/>
            </a:prstGeom>
          </p:spPr>
        </p:pic>
        <p:pic>
          <p:nvPicPr>
            <p:cNvPr id="45" name="Image 44">
              <a:extLst>
                <a:ext uri="{FF2B5EF4-FFF2-40B4-BE49-F238E27FC236}">
                  <a16:creationId xmlns:a16="http://schemas.microsoft.com/office/drawing/2014/main" id="{8BE28711-CB01-F493-8B52-4A523AF817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46799" y="2478779"/>
              <a:ext cx="441731" cy="441731"/>
            </a:xfrm>
            <a:prstGeom prst="rect">
              <a:avLst/>
            </a:prstGeom>
          </p:spPr>
        </p:pic>
      </p:grpSp>
      <p:sp>
        <p:nvSpPr>
          <p:cNvPr id="47" name="ZoneTexte 46">
            <a:extLst>
              <a:ext uri="{FF2B5EF4-FFF2-40B4-BE49-F238E27FC236}">
                <a16:creationId xmlns:a16="http://schemas.microsoft.com/office/drawing/2014/main" id="{D1E1B347-3DB9-A445-D597-62771DCB2777}"/>
              </a:ext>
            </a:extLst>
          </p:cNvPr>
          <p:cNvSpPr txBox="1"/>
          <p:nvPr/>
        </p:nvSpPr>
        <p:spPr>
          <a:xfrm>
            <a:off x="8951687" y="1119519"/>
            <a:ext cx="1969220" cy="307777"/>
          </a:xfrm>
          <a:prstGeom prst="rect">
            <a:avLst/>
          </a:prstGeom>
          <a:noFill/>
        </p:spPr>
        <p:txBody>
          <a:bodyPr wrap="square">
            <a:spAutoFit/>
          </a:bodyPr>
          <a:lstStyle/>
          <a:p>
            <a:r>
              <a:rPr lang="fr-FR" sz="1400" b="1" i="1" dirty="0">
                <a:highlight>
                  <a:srgbClr val="FFFF00"/>
                </a:highlight>
              </a:rPr>
              <a:t>10</a:t>
            </a:r>
            <a:r>
              <a:rPr lang="fr-FR" sz="1400" i="1" dirty="0"/>
              <a:t> diapositives maxi</a:t>
            </a:r>
          </a:p>
        </p:txBody>
      </p:sp>
      <p:sp>
        <p:nvSpPr>
          <p:cNvPr id="48" name="ZoneTexte 47">
            <a:extLst>
              <a:ext uri="{FF2B5EF4-FFF2-40B4-BE49-F238E27FC236}">
                <a16:creationId xmlns:a16="http://schemas.microsoft.com/office/drawing/2014/main" id="{81F27668-500F-E935-97A4-427A4F1B05BE}"/>
              </a:ext>
            </a:extLst>
          </p:cNvPr>
          <p:cNvSpPr txBox="1"/>
          <p:nvPr/>
        </p:nvSpPr>
        <p:spPr>
          <a:xfrm>
            <a:off x="8952519" y="1362223"/>
            <a:ext cx="2472863" cy="307777"/>
          </a:xfrm>
          <a:prstGeom prst="rect">
            <a:avLst/>
          </a:prstGeom>
          <a:noFill/>
        </p:spPr>
        <p:txBody>
          <a:bodyPr wrap="square">
            <a:spAutoFit/>
          </a:bodyPr>
          <a:lstStyle/>
          <a:p>
            <a:r>
              <a:rPr lang="fr-FR" sz="1400" i="1" dirty="0"/>
              <a:t>2 ou 3 images maxi par diapo</a:t>
            </a:r>
          </a:p>
        </p:txBody>
      </p:sp>
      <p:sp>
        <p:nvSpPr>
          <p:cNvPr id="49" name="ZoneTexte 48">
            <a:extLst>
              <a:ext uri="{FF2B5EF4-FFF2-40B4-BE49-F238E27FC236}">
                <a16:creationId xmlns:a16="http://schemas.microsoft.com/office/drawing/2014/main" id="{7710A131-25DC-26B6-0C0A-8828A8CFE100}"/>
              </a:ext>
            </a:extLst>
          </p:cNvPr>
          <p:cNvSpPr txBox="1"/>
          <p:nvPr/>
        </p:nvSpPr>
        <p:spPr>
          <a:xfrm>
            <a:off x="8951687" y="1582069"/>
            <a:ext cx="2472863" cy="307777"/>
          </a:xfrm>
          <a:prstGeom prst="rect">
            <a:avLst/>
          </a:prstGeom>
          <a:noFill/>
        </p:spPr>
        <p:txBody>
          <a:bodyPr wrap="square">
            <a:spAutoFit/>
          </a:bodyPr>
          <a:lstStyle/>
          <a:p>
            <a:r>
              <a:rPr lang="fr-FR" sz="1400" i="1" dirty="0"/>
              <a:t>pas de gros blocs de texte</a:t>
            </a:r>
          </a:p>
        </p:txBody>
      </p:sp>
      <p:cxnSp>
        <p:nvCxnSpPr>
          <p:cNvPr id="54" name="Connecteur droit avec flèche 53">
            <a:extLst>
              <a:ext uri="{FF2B5EF4-FFF2-40B4-BE49-F238E27FC236}">
                <a16:creationId xmlns:a16="http://schemas.microsoft.com/office/drawing/2014/main" id="{BEFC1789-4B51-3D83-971C-8FF9F97A31DA}"/>
              </a:ext>
            </a:extLst>
          </p:cNvPr>
          <p:cNvCxnSpPr>
            <a:cxnSpLocks/>
          </p:cNvCxnSpPr>
          <p:nvPr/>
        </p:nvCxnSpPr>
        <p:spPr>
          <a:xfrm>
            <a:off x="6689142" y="2052525"/>
            <a:ext cx="159348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9DD66849-E11E-383E-FE30-2A0320975B3D}"/>
              </a:ext>
            </a:extLst>
          </p:cNvPr>
          <p:cNvCxnSpPr/>
          <p:nvPr/>
        </p:nvCxnSpPr>
        <p:spPr>
          <a:xfrm flipV="1">
            <a:off x="6707821" y="922601"/>
            <a:ext cx="0" cy="11291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Connecteur droit avec flèche 64">
            <a:extLst>
              <a:ext uri="{FF2B5EF4-FFF2-40B4-BE49-F238E27FC236}">
                <a16:creationId xmlns:a16="http://schemas.microsoft.com/office/drawing/2014/main" id="{D42A61C3-0D8B-6E5D-D037-B82E3D00B0D2}"/>
              </a:ext>
            </a:extLst>
          </p:cNvPr>
          <p:cNvCxnSpPr>
            <a:cxnSpLocks/>
          </p:cNvCxnSpPr>
          <p:nvPr/>
        </p:nvCxnSpPr>
        <p:spPr>
          <a:xfrm>
            <a:off x="1482594" y="1141201"/>
            <a:ext cx="0" cy="51195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5A363F5D-870F-716D-1F8C-33ACDFCEF448}"/>
              </a:ext>
            </a:extLst>
          </p:cNvPr>
          <p:cNvGrpSpPr/>
          <p:nvPr/>
        </p:nvGrpSpPr>
        <p:grpSpPr>
          <a:xfrm>
            <a:off x="6666041" y="1708515"/>
            <a:ext cx="5525960" cy="1900725"/>
            <a:chOff x="6666041" y="1708515"/>
            <a:chExt cx="5525960" cy="1900725"/>
          </a:xfrm>
        </p:grpSpPr>
        <p:sp>
          <p:nvSpPr>
            <p:cNvPr id="53" name="ZoneTexte 52">
              <a:extLst>
                <a:ext uri="{FF2B5EF4-FFF2-40B4-BE49-F238E27FC236}">
                  <a16:creationId xmlns:a16="http://schemas.microsoft.com/office/drawing/2014/main" id="{FCF27307-C0BD-88CE-E3BE-BB32D2E56772}"/>
                </a:ext>
              </a:extLst>
            </p:cNvPr>
            <p:cNvSpPr txBox="1"/>
            <p:nvPr/>
          </p:nvSpPr>
          <p:spPr>
            <a:xfrm>
              <a:off x="6666041" y="1708515"/>
              <a:ext cx="1616586" cy="369332"/>
            </a:xfrm>
            <a:prstGeom prst="rect">
              <a:avLst/>
            </a:prstGeom>
            <a:noFill/>
          </p:spPr>
          <p:txBody>
            <a:bodyPr wrap="square">
              <a:spAutoFit/>
            </a:bodyPr>
            <a:lstStyle/>
            <a:p>
              <a:pPr algn="ctr"/>
              <a:r>
                <a:rPr lang="fr-FR" i="1" dirty="0"/>
                <a:t>sur le FOND</a:t>
              </a:r>
            </a:p>
          </p:txBody>
        </p:sp>
        <p:sp>
          <p:nvSpPr>
            <p:cNvPr id="59" name="ZoneTexte 58">
              <a:extLst>
                <a:ext uri="{FF2B5EF4-FFF2-40B4-BE49-F238E27FC236}">
                  <a16:creationId xmlns:a16="http://schemas.microsoft.com/office/drawing/2014/main" id="{A6206276-E16C-0DFB-9C56-6C51728A6A89}"/>
                </a:ext>
              </a:extLst>
            </p:cNvPr>
            <p:cNvSpPr txBox="1"/>
            <p:nvPr/>
          </p:nvSpPr>
          <p:spPr>
            <a:xfrm>
              <a:off x="7282280" y="2805955"/>
              <a:ext cx="4484847" cy="307777"/>
            </a:xfrm>
            <a:prstGeom prst="rect">
              <a:avLst/>
            </a:prstGeom>
            <a:noFill/>
          </p:spPr>
          <p:txBody>
            <a:bodyPr wrap="square">
              <a:spAutoFit/>
            </a:bodyPr>
            <a:lstStyle/>
            <a:p>
              <a:pPr algn="ctr"/>
              <a:r>
                <a:rPr lang="fr-FR" sz="1400" i="1" dirty="0"/>
                <a:t>Présentation rapide et efficace (pas de « bavardages ») ;</a:t>
              </a:r>
            </a:p>
          </p:txBody>
        </p:sp>
        <p:sp>
          <p:nvSpPr>
            <p:cNvPr id="60" name="ZoneTexte 59">
              <a:extLst>
                <a:ext uri="{FF2B5EF4-FFF2-40B4-BE49-F238E27FC236}">
                  <a16:creationId xmlns:a16="http://schemas.microsoft.com/office/drawing/2014/main" id="{29840AAD-534B-1C49-E028-67E90A1CFDF9}"/>
                </a:ext>
              </a:extLst>
            </p:cNvPr>
            <p:cNvSpPr txBox="1"/>
            <p:nvPr/>
          </p:nvSpPr>
          <p:spPr>
            <a:xfrm>
              <a:off x="7379855" y="2133984"/>
              <a:ext cx="4812146" cy="523220"/>
            </a:xfrm>
            <a:prstGeom prst="rect">
              <a:avLst/>
            </a:prstGeom>
            <a:noFill/>
          </p:spPr>
          <p:txBody>
            <a:bodyPr wrap="square">
              <a:spAutoFit/>
            </a:bodyPr>
            <a:lstStyle/>
            <a:p>
              <a:pPr marL="176213" indent="-176213">
                <a:buFont typeface="Arial" panose="020B0604020202020204" pitchFamily="34" charset="0"/>
                <a:buChar char="•"/>
              </a:pPr>
              <a:r>
                <a:rPr lang="fr-FR" sz="1400" i="1" dirty="0"/>
                <a:t>En 2 ou 3 phrases, à partir de la problématique de la séance ;</a:t>
              </a:r>
            </a:p>
            <a:p>
              <a:pPr marL="176213" indent="-176213">
                <a:buFont typeface="Arial" panose="020B0604020202020204" pitchFamily="34" charset="0"/>
                <a:buChar char="•"/>
              </a:pPr>
              <a:r>
                <a:rPr lang="fr-FR" sz="1400" i="1" dirty="0"/>
                <a:t>Plan en 2, 3, ou 4 parties, max </a:t>
              </a:r>
              <a:r>
                <a:rPr lang="fr-FR" sz="1300" dirty="0">
                  <a:highlight>
                    <a:srgbClr val="FFFF00"/>
                  </a:highlight>
                </a:rPr>
                <a:t>(le prof peut conseiller)</a:t>
              </a:r>
              <a:r>
                <a:rPr lang="fr-FR" sz="1400" dirty="0"/>
                <a:t> ;</a:t>
              </a:r>
            </a:p>
          </p:txBody>
        </p:sp>
        <p:sp>
          <p:nvSpPr>
            <p:cNvPr id="64" name="ZoneTexte 63">
              <a:extLst>
                <a:ext uri="{FF2B5EF4-FFF2-40B4-BE49-F238E27FC236}">
                  <a16:creationId xmlns:a16="http://schemas.microsoft.com/office/drawing/2014/main" id="{20832DB0-37BD-5F09-9426-CDBCFA854CD3}"/>
                </a:ext>
              </a:extLst>
            </p:cNvPr>
            <p:cNvSpPr txBox="1"/>
            <p:nvPr/>
          </p:nvSpPr>
          <p:spPr>
            <a:xfrm>
              <a:off x="7474334" y="3301463"/>
              <a:ext cx="4717351" cy="307777"/>
            </a:xfrm>
            <a:prstGeom prst="rect">
              <a:avLst/>
            </a:prstGeom>
            <a:noFill/>
          </p:spPr>
          <p:txBody>
            <a:bodyPr wrap="square">
              <a:spAutoFit/>
            </a:bodyPr>
            <a:lstStyle/>
            <a:p>
              <a:r>
                <a:rPr lang="fr-FR" sz="1400" i="1" dirty="0"/>
                <a:t>Répondre à la problématique en faisant le lien avec le thème.</a:t>
              </a:r>
            </a:p>
          </p:txBody>
        </p:sp>
        <p:sp>
          <p:nvSpPr>
            <p:cNvPr id="67" name="ZoneTexte 66">
              <a:extLst>
                <a:ext uri="{FF2B5EF4-FFF2-40B4-BE49-F238E27FC236}">
                  <a16:creationId xmlns:a16="http://schemas.microsoft.com/office/drawing/2014/main" id="{C4D7034A-D5C9-4DED-394B-7B97E48E3EFB}"/>
                </a:ext>
              </a:extLst>
            </p:cNvPr>
            <p:cNvSpPr txBox="1"/>
            <p:nvPr/>
          </p:nvSpPr>
          <p:spPr>
            <a:xfrm>
              <a:off x="8267708" y="1886734"/>
              <a:ext cx="1232564" cy="307777"/>
            </a:xfrm>
            <a:prstGeom prst="rect">
              <a:avLst/>
            </a:prstGeom>
            <a:noFill/>
          </p:spPr>
          <p:txBody>
            <a:bodyPr wrap="square">
              <a:spAutoFit/>
            </a:bodyPr>
            <a:lstStyle/>
            <a:p>
              <a:r>
                <a:rPr lang="fr-FR" sz="1400" b="1" dirty="0">
                  <a:solidFill>
                    <a:srgbClr val="FF0000"/>
                  </a:solidFill>
                </a:rPr>
                <a:t>Introduction :</a:t>
              </a:r>
            </a:p>
          </p:txBody>
        </p:sp>
        <p:sp>
          <p:nvSpPr>
            <p:cNvPr id="68" name="ZoneTexte 67">
              <a:extLst>
                <a:ext uri="{FF2B5EF4-FFF2-40B4-BE49-F238E27FC236}">
                  <a16:creationId xmlns:a16="http://schemas.microsoft.com/office/drawing/2014/main" id="{4E8D15D0-3F29-DC81-E16B-E157FCBA4A15}"/>
                </a:ext>
              </a:extLst>
            </p:cNvPr>
            <p:cNvSpPr txBox="1"/>
            <p:nvPr/>
          </p:nvSpPr>
          <p:spPr>
            <a:xfrm>
              <a:off x="8267708" y="2599750"/>
              <a:ext cx="1501322" cy="307777"/>
            </a:xfrm>
            <a:prstGeom prst="rect">
              <a:avLst/>
            </a:prstGeom>
            <a:noFill/>
          </p:spPr>
          <p:txBody>
            <a:bodyPr wrap="square">
              <a:spAutoFit/>
            </a:bodyPr>
            <a:lstStyle/>
            <a:p>
              <a:r>
                <a:rPr lang="fr-FR" sz="1400" b="1" dirty="0">
                  <a:solidFill>
                    <a:srgbClr val="FF0000"/>
                  </a:solidFill>
                </a:rPr>
                <a:t>Développement :</a:t>
              </a:r>
            </a:p>
          </p:txBody>
        </p:sp>
        <p:sp>
          <p:nvSpPr>
            <p:cNvPr id="69" name="ZoneTexte 68">
              <a:extLst>
                <a:ext uri="{FF2B5EF4-FFF2-40B4-BE49-F238E27FC236}">
                  <a16:creationId xmlns:a16="http://schemas.microsoft.com/office/drawing/2014/main" id="{16D81B94-CB2A-EA92-72F1-C995865E9E82}"/>
                </a:ext>
              </a:extLst>
            </p:cNvPr>
            <p:cNvSpPr txBox="1"/>
            <p:nvPr/>
          </p:nvSpPr>
          <p:spPr>
            <a:xfrm>
              <a:off x="8267708" y="3071217"/>
              <a:ext cx="1153428" cy="307777"/>
            </a:xfrm>
            <a:prstGeom prst="rect">
              <a:avLst/>
            </a:prstGeom>
            <a:noFill/>
          </p:spPr>
          <p:txBody>
            <a:bodyPr wrap="square">
              <a:spAutoFit/>
            </a:bodyPr>
            <a:lstStyle/>
            <a:p>
              <a:r>
                <a:rPr lang="fr-FR" sz="1400" b="1" dirty="0">
                  <a:solidFill>
                    <a:srgbClr val="FF0000"/>
                  </a:solidFill>
                </a:rPr>
                <a:t>Conclusion :</a:t>
              </a:r>
            </a:p>
          </p:txBody>
        </p:sp>
      </p:grpSp>
      <p:grpSp>
        <p:nvGrpSpPr>
          <p:cNvPr id="8" name="Groupe 7">
            <a:extLst>
              <a:ext uri="{FF2B5EF4-FFF2-40B4-BE49-F238E27FC236}">
                <a16:creationId xmlns:a16="http://schemas.microsoft.com/office/drawing/2014/main" id="{03D4FEAD-56C7-2582-92FB-6F46D3E81172}"/>
              </a:ext>
            </a:extLst>
          </p:cNvPr>
          <p:cNvGrpSpPr/>
          <p:nvPr/>
        </p:nvGrpSpPr>
        <p:grpSpPr>
          <a:xfrm>
            <a:off x="794692" y="2596665"/>
            <a:ext cx="3331937" cy="561106"/>
            <a:chOff x="794692" y="2596665"/>
            <a:chExt cx="3331937" cy="561106"/>
          </a:xfrm>
        </p:grpSpPr>
        <p:pic>
          <p:nvPicPr>
            <p:cNvPr id="9" name="Image 8">
              <a:extLst>
                <a:ext uri="{FF2B5EF4-FFF2-40B4-BE49-F238E27FC236}">
                  <a16:creationId xmlns:a16="http://schemas.microsoft.com/office/drawing/2014/main" id="{95DDAE34-EB7F-98B7-7E1D-2B442DA8F23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94692" y="2596665"/>
              <a:ext cx="1120142" cy="539497"/>
            </a:xfrm>
            <a:prstGeom prst="rect">
              <a:avLst/>
            </a:prstGeom>
          </p:spPr>
        </p:pic>
        <p:pic>
          <p:nvPicPr>
            <p:cNvPr id="11" name="Image 10">
              <a:extLst>
                <a:ext uri="{FF2B5EF4-FFF2-40B4-BE49-F238E27FC236}">
                  <a16:creationId xmlns:a16="http://schemas.microsoft.com/office/drawing/2014/main" id="{87D0D895-65AC-59A2-2172-E8321AC71FD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49844" y="2630541"/>
              <a:ext cx="598317" cy="527230"/>
            </a:xfrm>
            <a:prstGeom prst="rect">
              <a:avLst/>
            </a:prstGeom>
          </p:spPr>
        </p:pic>
        <p:cxnSp>
          <p:nvCxnSpPr>
            <p:cNvPr id="13" name="Connecteur droit avec flèche 12">
              <a:extLst>
                <a:ext uri="{FF2B5EF4-FFF2-40B4-BE49-F238E27FC236}">
                  <a16:creationId xmlns:a16="http://schemas.microsoft.com/office/drawing/2014/main" id="{0F7EBDF5-46C5-BD60-00E0-5221C604D4DC}"/>
                </a:ext>
              </a:extLst>
            </p:cNvPr>
            <p:cNvCxnSpPr>
              <a:cxnSpLocks/>
            </p:cNvCxnSpPr>
            <p:nvPr/>
          </p:nvCxnSpPr>
          <p:spPr>
            <a:xfrm>
              <a:off x="1982861" y="2885955"/>
              <a:ext cx="215396" cy="68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ADEAC69E-90A7-6779-5B5C-EE1769906E78}"/>
                </a:ext>
              </a:extLst>
            </p:cNvPr>
            <p:cNvSpPr txBox="1"/>
            <p:nvPr/>
          </p:nvSpPr>
          <p:spPr>
            <a:xfrm>
              <a:off x="2885934" y="2718626"/>
              <a:ext cx="1240695" cy="369332"/>
            </a:xfrm>
            <a:prstGeom prst="rect">
              <a:avLst/>
            </a:prstGeom>
            <a:noFill/>
          </p:spPr>
          <p:txBody>
            <a:bodyPr wrap="square">
              <a:spAutoFit/>
            </a:bodyPr>
            <a:lstStyle/>
            <a:p>
              <a:r>
                <a:rPr lang="fr-FR" b="1" dirty="0"/>
                <a:t>pour le … ?</a:t>
              </a:r>
              <a:endParaRPr lang="fr-FR" dirty="0"/>
            </a:p>
          </p:txBody>
        </p:sp>
        <p:cxnSp>
          <p:nvCxnSpPr>
            <p:cNvPr id="23" name="Connecteur droit avec flèche 22">
              <a:extLst>
                <a:ext uri="{FF2B5EF4-FFF2-40B4-BE49-F238E27FC236}">
                  <a16:creationId xmlns:a16="http://schemas.microsoft.com/office/drawing/2014/main" id="{9F23BFD3-4E49-62FB-AF16-005FE1C549FE}"/>
                </a:ext>
              </a:extLst>
            </p:cNvPr>
            <p:cNvCxnSpPr>
              <a:cxnSpLocks/>
            </p:cNvCxnSpPr>
            <p:nvPr/>
          </p:nvCxnSpPr>
          <p:spPr>
            <a:xfrm>
              <a:off x="2699748" y="2908044"/>
              <a:ext cx="215396" cy="68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5" name="Connecteur droit avec flèche 24">
            <a:extLst>
              <a:ext uri="{FF2B5EF4-FFF2-40B4-BE49-F238E27FC236}">
                <a16:creationId xmlns:a16="http://schemas.microsoft.com/office/drawing/2014/main" id="{8A1E3584-C211-D22D-34DA-C18C998A2DDF}"/>
              </a:ext>
            </a:extLst>
          </p:cNvPr>
          <p:cNvCxnSpPr>
            <a:cxnSpLocks/>
          </p:cNvCxnSpPr>
          <p:nvPr/>
        </p:nvCxnSpPr>
        <p:spPr>
          <a:xfrm>
            <a:off x="5442441" y="2172371"/>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A4BD4058-EA72-AAC4-CC76-030FD295C924}"/>
              </a:ext>
            </a:extLst>
          </p:cNvPr>
          <p:cNvSpPr txBox="1"/>
          <p:nvPr/>
        </p:nvSpPr>
        <p:spPr>
          <a:xfrm>
            <a:off x="4186553" y="2272631"/>
            <a:ext cx="2590029" cy="523220"/>
          </a:xfrm>
          <a:prstGeom prst="rect">
            <a:avLst/>
          </a:prstGeom>
          <a:noFill/>
        </p:spPr>
        <p:txBody>
          <a:bodyPr wrap="square">
            <a:spAutoFit/>
          </a:bodyPr>
          <a:lstStyle/>
          <a:p>
            <a:pPr algn="ctr"/>
            <a:r>
              <a:rPr lang="fr-FR" sz="1400" dirty="0"/>
              <a:t>Présentation orale devant la classe, sur la base du volontariat</a:t>
            </a:r>
          </a:p>
        </p:txBody>
      </p:sp>
      <p:grpSp>
        <p:nvGrpSpPr>
          <p:cNvPr id="7" name="Groupe 6">
            <a:extLst>
              <a:ext uri="{FF2B5EF4-FFF2-40B4-BE49-F238E27FC236}">
                <a16:creationId xmlns:a16="http://schemas.microsoft.com/office/drawing/2014/main" id="{B482DC32-5A3F-469B-EB35-02A199968582}"/>
              </a:ext>
            </a:extLst>
          </p:cNvPr>
          <p:cNvGrpSpPr/>
          <p:nvPr/>
        </p:nvGrpSpPr>
        <p:grpSpPr>
          <a:xfrm>
            <a:off x="821981" y="1497560"/>
            <a:ext cx="1579419" cy="1036681"/>
            <a:chOff x="821981" y="1497560"/>
            <a:chExt cx="1579419" cy="1036681"/>
          </a:xfrm>
        </p:grpSpPr>
        <p:pic>
          <p:nvPicPr>
            <p:cNvPr id="70" name="Image 69">
              <a:extLst>
                <a:ext uri="{FF2B5EF4-FFF2-40B4-BE49-F238E27FC236}">
                  <a16:creationId xmlns:a16="http://schemas.microsoft.com/office/drawing/2014/main" id="{1BF66151-131A-EC1A-7692-79C584B32B78}"/>
                </a:ext>
              </a:extLst>
            </p:cNvPr>
            <p:cNvPicPr>
              <a:picLocks noChangeAspect="1"/>
            </p:cNvPicPr>
            <p:nvPr/>
          </p:nvPicPr>
          <p:blipFill>
            <a:blip r:embed="rId12"/>
            <a:stretch>
              <a:fillRect/>
            </a:stretch>
          </p:blipFill>
          <p:spPr>
            <a:xfrm>
              <a:off x="957175" y="1497560"/>
              <a:ext cx="435152" cy="696951"/>
            </a:xfrm>
            <a:prstGeom prst="rect">
              <a:avLst/>
            </a:prstGeom>
          </p:spPr>
        </p:pic>
        <p:pic>
          <p:nvPicPr>
            <p:cNvPr id="72" name="Image 71">
              <a:extLst>
                <a:ext uri="{FF2B5EF4-FFF2-40B4-BE49-F238E27FC236}">
                  <a16:creationId xmlns:a16="http://schemas.microsoft.com/office/drawing/2014/main" id="{2CF8157A-999F-B1C5-70CD-E5C34006C52E}"/>
                </a:ext>
              </a:extLst>
            </p:cNvPr>
            <p:cNvPicPr>
              <a:picLocks noChangeAspect="1"/>
            </p:cNvPicPr>
            <p:nvPr/>
          </p:nvPicPr>
          <p:blipFill>
            <a:blip r:embed="rId12"/>
            <a:stretch>
              <a:fillRect/>
            </a:stretch>
          </p:blipFill>
          <p:spPr>
            <a:xfrm>
              <a:off x="1535098" y="1498688"/>
              <a:ext cx="435152" cy="696951"/>
            </a:xfrm>
            <a:prstGeom prst="rect">
              <a:avLst/>
            </a:prstGeom>
          </p:spPr>
        </p:pic>
        <p:pic>
          <p:nvPicPr>
            <p:cNvPr id="73" name="Image 72">
              <a:extLst>
                <a:ext uri="{FF2B5EF4-FFF2-40B4-BE49-F238E27FC236}">
                  <a16:creationId xmlns:a16="http://schemas.microsoft.com/office/drawing/2014/main" id="{98F7CF87-7D37-F0DF-E23C-830ECF168C25}"/>
                </a:ext>
              </a:extLst>
            </p:cNvPr>
            <p:cNvPicPr>
              <a:picLocks noChangeAspect="1"/>
            </p:cNvPicPr>
            <p:nvPr/>
          </p:nvPicPr>
          <p:blipFill>
            <a:blip r:embed="rId12"/>
            <a:stretch>
              <a:fillRect/>
            </a:stretch>
          </p:blipFill>
          <p:spPr>
            <a:xfrm>
              <a:off x="1915723" y="1503331"/>
              <a:ext cx="435152" cy="696951"/>
            </a:xfrm>
            <a:prstGeom prst="rect">
              <a:avLst/>
            </a:prstGeom>
          </p:spPr>
        </p:pic>
        <p:sp>
          <p:nvSpPr>
            <p:cNvPr id="74" name="ZoneTexte 73">
              <a:extLst>
                <a:ext uri="{FF2B5EF4-FFF2-40B4-BE49-F238E27FC236}">
                  <a16:creationId xmlns:a16="http://schemas.microsoft.com/office/drawing/2014/main" id="{35E15158-64BB-B9BC-2A8C-E093574384DE}"/>
                </a:ext>
              </a:extLst>
            </p:cNvPr>
            <p:cNvSpPr txBox="1"/>
            <p:nvPr/>
          </p:nvSpPr>
          <p:spPr>
            <a:xfrm>
              <a:off x="821981" y="2141900"/>
              <a:ext cx="705539" cy="307777"/>
            </a:xfrm>
            <a:prstGeom prst="rect">
              <a:avLst/>
            </a:prstGeom>
            <a:noFill/>
          </p:spPr>
          <p:txBody>
            <a:bodyPr wrap="square">
              <a:spAutoFit/>
            </a:bodyPr>
            <a:lstStyle/>
            <a:p>
              <a:pPr algn="ctr"/>
              <a:r>
                <a:rPr lang="fr-FR" sz="1400" b="1" i="1" dirty="0"/>
                <a:t>seul</a:t>
              </a:r>
              <a:r>
                <a:rPr lang="fr-FR" sz="1400" i="1" dirty="0"/>
                <a:t>(</a:t>
              </a:r>
              <a:r>
                <a:rPr lang="fr-FR" sz="1400" b="1" i="1" dirty="0"/>
                <a:t>e</a:t>
              </a:r>
              <a:r>
                <a:rPr lang="fr-FR" sz="1400" i="1" dirty="0"/>
                <a:t>)</a:t>
              </a:r>
            </a:p>
          </p:txBody>
        </p:sp>
        <p:sp>
          <p:nvSpPr>
            <p:cNvPr id="75" name="ZoneTexte 74">
              <a:extLst>
                <a:ext uri="{FF2B5EF4-FFF2-40B4-BE49-F238E27FC236}">
                  <a16:creationId xmlns:a16="http://schemas.microsoft.com/office/drawing/2014/main" id="{838FEFA3-849E-076D-0CF0-D961C188D34D}"/>
                </a:ext>
              </a:extLst>
            </p:cNvPr>
            <p:cNvSpPr txBox="1"/>
            <p:nvPr/>
          </p:nvSpPr>
          <p:spPr>
            <a:xfrm>
              <a:off x="1481392" y="2152639"/>
              <a:ext cx="920008" cy="307777"/>
            </a:xfrm>
            <a:prstGeom prst="rect">
              <a:avLst/>
            </a:prstGeom>
            <a:noFill/>
          </p:spPr>
          <p:txBody>
            <a:bodyPr wrap="square">
              <a:spAutoFit/>
            </a:bodyPr>
            <a:lstStyle/>
            <a:p>
              <a:pPr algn="ctr"/>
              <a:r>
                <a:rPr lang="fr-FR" sz="1400" i="1" dirty="0"/>
                <a:t>ou en </a:t>
              </a:r>
              <a:r>
                <a:rPr lang="fr-FR" sz="1400" b="1" i="1" dirty="0"/>
                <a:t>duo</a:t>
              </a:r>
            </a:p>
          </p:txBody>
        </p:sp>
        <p:cxnSp>
          <p:nvCxnSpPr>
            <p:cNvPr id="28" name="Connecteur droit avec flèche 27">
              <a:extLst>
                <a:ext uri="{FF2B5EF4-FFF2-40B4-BE49-F238E27FC236}">
                  <a16:creationId xmlns:a16="http://schemas.microsoft.com/office/drawing/2014/main" id="{F1C18B22-4862-8C5B-9DC0-709B0EE53C2F}"/>
                </a:ext>
              </a:extLst>
            </p:cNvPr>
            <p:cNvCxnSpPr>
              <a:cxnSpLocks/>
            </p:cNvCxnSpPr>
            <p:nvPr/>
          </p:nvCxnSpPr>
          <p:spPr>
            <a:xfrm>
              <a:off x="1481392" y="2324080"/>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0" name="Connecteur droit avec flèche 29">
            <a:extLst>
              <a:ext uri="{FF2B5EF4-FFF2-40B4-BE49-F238E27FC236}">
                <a16:creationId xmlns:a16="http://schemas.microsoft.com/office/drawing/2014/main" id="{DEADB8AC-F67C-D07B-68FC-60AA0BE3B129}"/>
              </a:ext>
            </a:extLst>
          </p:cNvPr>
          <p:cNvCxnSpPr>
            <a:cxnSpLocks/>
          </p:cNvCxnSpPr>
          <p:nvPr/>
        </p:nvCxnSpPr>
        <p:spPr>
          <a:xfrm flipH="1">
            <a:off x="5442441" y="2805955"/>
            <a:ext cx="158" cy="7571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4624A669-B6C2-80E2-6423-00DCE103136F}"/>
              </a:ext>
            </a:extLst>
          </p:cNvPr>
          <p:cNvSpPr txBox="1"/>
          <p:nvPr/>
        </p:nvSpPr>
        <p:spPr>
          <a:xfrm>
            <a:off x="3506281" y="3579311"/>
            <a:ext cx="4121964" cy="369332"/>
          </a:xfrm>
          <a:prstGeom prst="rect">
            <a:avLst/>
          </a:prstGeom>
          <a:noFill/>
        </p:spPr>
        <p:txBody>
          <a:bodyPr wrap="square">
            <a:spAutoFit/>
          </a:bodyPr>
          <a:lstStyle/>
          <a:p>
            <a:pPr algn="ctr"/>
            <a:r>
              <a:rPr lang="fr-FR" b="1" dirty="0"/>
              <a:t>Choix d’un thème parmi les suivants :</a:t>
            </a:r>
          </a:p>
        </p:txBody>
      </p:sp>
      <p:pic>
        <p:nvPicPr>
          <p:cNvPr id="35" name="Image 34">
            <a:hlinkClick r:id="rId13" action="ppaction://hlinksldjump" tooltip="Corrigé - Camp de Drancy"/>
            <a:extLst>
              <a:ext uri="{FF2B5EF4-FFF2-40B4-BE49-F238E27FC236}">
                <a16:creationId xmlns:a16="http://schemas.microsoft.com/office/drawing/2014/main" id="{EEC8DAA4-713A-D0C8-F455-76B1B50A1B9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76324" y="6216335"/>
            <a:ext cx="524851" cy="474578"/>
          </a:xfrm>
          <a:prstGeom prst="rect">
            <a:avLst/>
          </a:prstGeom>
        </p:spPr>
      </p:pic>
      <p:pic>
        <p:nvPicPr>
          <p:cNvPr id="36" name="Image 35">
            <a:hlinkClick r:id="rId15" action="ppaction://hlinksldjump" tooltip="Corrigé - Rafle du Vel 'd'Hiv"/>
            <a:extLst>
              <a:ext uri="{FF2B5EF4-FFF2-40B4-BE49-F238E27FC236}">
                <a16:creationId xmlns:a16="http://schemas.microsoft.com/office/drawing/2014/main" id="{8630B843-C20C-2160-F60C-3D4F5DF6788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89079" y="6219946"/>
            <a:ext cx="520856" cy="470966"/>
          </a:xfrm>
          <a:prstGeom prst="rect">
            <a:avLst/>
          </a:prstGeom>
        </p:spPr>
      </p:pic>
      <p:pic>
        <p:nvPicPr>
          <p:cNvPr id="37" name="Image 36">
            <a:hlinkClick r:id="rId16" action="ppaction://hlinksldjump" tooltip="Corrigé - Milice française"/>
            <a:extLst>
              <a:ext uri="{FF2B5EF4-FFF2-40B4-BE49-F238E27FC236}">
                <a16:creationId xmlns:a16="http://schemas.microsoft.com/office/drawing/2014/main" id="{05F651AB-9B72-160A-10DC-C09DCB5AB21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98875" y="6219943"/>
            <a:ext cx="520857" cy="470967"/>
          </a:xfrm>
          <a:prstGeom prst="rect">
            <a:avLst/>
          </a:prstGeom>
        </p:spPr>
      </p:pic>
      <p:pic>
        <p:nvPicPr>
          <p:cNvPr id="39" name="Image 38">
            <a:hlinkClick r:id="rId17" action="ppaction://hlinksldjump" tooltip="Corrigé - STO"/>
            <a:extLst>
              <a:ext uri="{FF2B5EF4-FFF2-40B4-BE49-F238E27FC236}">
                <a16:creationId xmlns:a16="http://schemas.microsoft.com/office/drawing/2014/main" id="{E9EBA926-03C4-EA49-A6DD-21D39D07F16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855003" y="6219943"/>
            <a:ext cx="520857" cy="470967"/>
          </a:xfrm>
          <a:prstGeom prst="rect">
            <a:avLst/>
          </a:prstGeom>
        </p:spPr>
      </p:pic>
      <p:pic>
        <p:nvPicPr>
          <p:cNvPr id="40" name="Image 39">
            <a:hlinkClick r:id="rId18" action="ppaction://hlinksldjump" tooltip="Corrigé - Affiche rouge"/>
            <a:extLst>
              <a:ext uri="{FF2B5EF4-FFF2-40B4-BE49-F238E27FC236}">
                <a16:creationId xmlns:a16="http://schemas.microsoft.com/office/drawing/2014/main" id="{A2D9D0B9-DBC8-77D4-770F-B7BC98DD890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51686" y="6212390"/>
            <a:ext cx="520855" cy="470965"/>
          </a:xfrm>
          <a:prstGeom prst="rect">
            <a:avLst/>
          </a:prstGeom>
        </p:spPr>
      </p:pic>
      <p:pic>
        <p:nvPicPr>
          <p:cNvPr id="43" name="Image 42">
            <a:hlinkClick r:id="rId19" action="ppaction://hlinksldjump" tooltip="Corrigé - Lucie AUBRAC"/>
            <a:extLst>
              <a:ext uri="{FF2B5EF4-FFF2-40B4-BE49-F238E27FC236}">
                <a16:creationId xmlns:a16="http://schemas.microsoft.com/office/drawing/2014/main" id="{211CF7D3-F299-30D0-CB21-90C6A920ED9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24924" y="6220853"/>
            <a:ext cx="520855" cy="470965"/>
          </a:xfrm>
          <a:prstGeom prst="rect">
            <a:avLst/>
          </a:prstGeom>
        </p:spPr>
      </p:pic>
      <p:grpSp>
        <p:nvGrpSpPr>
          <p:cNvPr id="6" name="Groupe 5">
            <a:extLst>
              <a:ext uri="{FF2B5EF4-FFF2-40B4-BE49-F238E27FC236}">
                <a16:creationId xmlns:a16="http://schemas.microsoft.com/office/drawing/2014/main" id="{48ABFE04-213D-894D-9B97-7A0C18143800}"/>
              </a:ext>
            </a:extLst>
          </p:cNvPr>
          <p:cNvGrpSpPr/>
          <p:nvPr/>
        </p:nvGrpSpPr>
        <p:grpSpPr>
          <a:xfrm>
            <a:off x="1481393" y="805902"/>
            <a:ext cx="2990804" cy="712196"/>
            <a:chOff x="1481393" y="805902"/>
            <a:chExt cx="2990804" cy="712196"/>
          </a:xfrm>
        </p:grpSpPr>
        <p:sp>
          <p:nvSpPr>
            <p:cNvPr id="24" name="ZoneTexte 23">
              <a:extLst>
                <a:ext uri="{FF2B5EF4-FFF2-40B4-BE49-F238E27FC236}">
                  <a16:creationId xmlns:a16="http://schemas.microsoft.com/office/drawing/2014/main" id="{24D6A47C-CA72-BBC6-9CB1-F8B62524EC6D}"/>
                </a:ext>
              </a:extLst>
            </p:cNvPr>
            <p:cNvSpPr txBox="1"/>
            <p:nvPr/>
          </p:nvSpPr>
          <p:spPr>
            <a:xfrm>
              <a:off x="1482594" y="805902"/>
              <a:ext cx="2989603" cy="369332"/>
            </a:xfrm>
            <a:prstGeom prst="rect">
              <a:avLst/>
            </a:prstGeom>
            <a:noFill/>
          </p:spPr>
          <p:txBody>
            <a:bodyPr wrap="square">
              <a:spAutoFit/>
            </a:bodyPr>
            <a:lstStyle/>
            <a:p>
              <a:pPr algn="ctr"/>
              <a:r>
                <a:rPr lang="fr-FR" b="1" dirty="0"/>
                <a:t>Réaliser un DIAPORAMA</a:t>
              </a:r>
            </a:p>
          </p:txBody>
        </p:sp>
        <p:cxnSp>
          <p:nvCxnSpPr>
            <p:cNvPr id="19" name="Connecteur droit avec flèche 18">
              <a:extLst>
                <a:ext uri="{FF2B5EF4-FFF2-40B4-BE49-F238E27FC236}">
                  <a16:creationId xmlns:a16="http://schemas.microsoft.com/office/drawing/2014/main" id="{7AD3DADC-2419-BBED-16D7-E4405B95ED63}"/>
                </a:ext>
              </a:extLst>
            </p:cNvPr>
            <p:cNvCxnSpPr>
              <a:cxnSpLocks/>
            </p:cNvCxnSpPr>
            <p:nvPr/>
          </p:nvCxnSpPr>
          <p:spPr>
            <a:xfrm flipV="1">
              <a:off x="1482594" y="1141201"/>
              <a:ext cx="2830826" cy="224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D54269D0-0E2B-07AE-3896-3C5B0AA38370}"/>
                </a:ext>
              </a:extLst>
            </p:cNvPr>
            <p:cNvSpPr txBox="1"/>
            <p:nvPr/>
          </p:nvSpPr>
          <p:spPr>
            <a:xfrm>
              <a:off x="1481393" y="1148766"/>
              <a:ext cx="2875632" cy="369332"/>
            </a:xfrm>
            <a:prstGeom prst="rect">
              <a:avLst/>
            </a:prstGeom>
            <a:noFill/>
          </p:spPr>
          <p:txBody>
            <a:bodyPr wrap="square">
              <a:spAutoFit/>
            </a:bodyPr>
            <a:lstStyle/>
            <a:p>
              <a:pPr algn="ctr"/>
              <a:r>
                <a:rPr lang="fr-FR" b="1" dirty="0"/>
                <a:t>EXPOSÉ</a:t>
              </a:r>
            </a:p>
          </p:txBody>
        </p:sp>
      </p:grpSp>
    </p:spTree>
    <p:extLst>
      <p:ext uri="{BB962C8B-B14F-4D97-AF65-F5344CB8AC3E}">
        <p14:creationId xmlns:p14="http://schemas.microsoft.com/office/powerpoint/2010/main" val="187225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ppt_x"/>
                                          </p:val>
                                        </p:tav>
                                        <p:tav tm="100000">
                                          <p:val>
                                            <p:strVal val="#ppt_x"/>
                                          </p:val>
                                        </p:tav>
                                      </p:tavLst>
                                    </p:anim>
                                    <p:anim calcmode="lin" valueType="num">
                                      <p:cBhvr additive="base">
                                        <p:cTn id="26"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1000"/>
                                        <p:tgtEl>
                                          <p:spTgt spid="56"/>
                                        </p:tgtEl>
                                      </p:cBhvr>
                                    </p:animEffect>
                                    <p:anim calcmode="lin" valueType="num">
                                      <p:cBhvr>
                                        <p:cTn id="38" dur="1000" fill="hold"/>
                                        <p:tgtEl>
                                          <p:spTgt spid="56"/>
                                        </p:tgtEl>
                                        <p:attrNameLst>
                                          <p:attrName>ppt_x</p:attrName>
                                        </p:attrNameLst>
                                      </p:cBhvr>
                                      <p:tavLst>
                                        <p:tav tm="0">
                                          <p:val>
                                            <p:strVal val="#ppt_x"/>
                                          </p:val>
                                        </p:tav>
                                        <p:tav tm="100000">
                                          <p:val>
                                            <p:strVal val="#ppt_x"/>
                                          </p:val>
                                        </p:tav>
                                      </p:tavLst>
                                    </p:anim>
                                    <p:anim calcmode="lin" valueType="num">
                                      <p:cBhvr>
                                        <p:cTn id="39" dur="1000" fill="hold"/>
                                        <p:tgtEl>
                                          <p:spTgt spid="5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1000"/>
                                        <p:tgtEl>
                                          <p:spTgt spid="54"/>
                                        </p:tgtEl>
                                      </p:cBhvr>
                                    </p:animEffect>
                                    <p:anim calcmode="lin" valueType="num">
                                      <p:cBhvr>
                                        <p:cTn id="43" dur="1000" fill="hold"/>
                                        <p:tgtEl>
                                          <p:spTgt spid="54"/>
                                        </p:tgtEl>
                                        <p:attrNameLst>
                                          <p:attrName>ppt_x</p:attrName>
                                        </p:attrNameLst>
                                      </p:cBhvr>
                                      <p:tavLst>
                                        <p:tav tm="0">
                                          <p:val>
                                            <p:strVal val="#ppt_x"/>
                                          </p:val>
                                        </p:tav>
                                        <p:tav tm="100000">
                                          <p:val>
                                            <p:strVal val="#ppt_x"/>
                                          </p:val>
                                        </p:tav>
                                      </p:tavLst>
                                    </p:anim>
                                    <p:anim calcmode="lin" valueType="num">
                                      <p:cBhvr>
                                        <p:cTn id="44" dur="1000" fill="hold"/>
                                        <p:tgtEl>
                                          <p:spTgt spid="5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anim calcmode="lin" valueType="num">
                                      <p:cBhvr>
                                        <p:cTn id="48" dur="1000" fill="hold"/>
                                        <p:tgtEl>
                                          <p:spTgt spid="29"/>
                                        </p:tgtEl>
                                        <p:attrNameLst>
                                          <p:attrName>ppt_x</p:attrName>
                                        </p:attrNameLst>
                                      </p:cBhvr>
                                      <p:tavLst>
                                        <p:tav tm="0">
                                          <p:val>
                                            <p:strVal val="#ppt_x"/>
                                          </p:val>
                                        </p:tav>
                                        <p:tav tm="100000">
                                          <p:val>
                                            <p:strVal val="#ppt_x"/>
                                          </p:val>
                                        </p:tav>
                                      </p:tavLst>
                                    </p:anim>
                                    <p:anim calcmode="lin" valueType="num">
                                      <p:cBhvr>
                                        <p:cTn id="49" dur="1000" fill="hold"/>
                                        <p:tgtEl>
                                          <p:spTgt spid="2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1000"/>
                                        <p:tgtEl>
                                          <p:spTgt spid="42"/>
                                        </p:tgtEl>
                                      </p:cBhvr>
                                    </p:animEffect>
                                    <p:anim calcmode="lin" valueType="num">
                                      <p:cBhvr>
                                        <p:cTn id="70" dur="1000" fill="hold"/>
                                        <p:tgtEl>
                                          <p:spTgt spid="42"/>
                                        </p:tgtEl>
                                        <p:attrNameLst>
                                          <p:attrName>ppt_x</p:attrName>
                                        </p:attrNameLst>
                                      </p:cBhvr>
                                      <p:tavLst>
                                        <p:tav tm="0">
                                          <p:val>
                                            <p:strVal val="#ppt_x"/>
                                          </p:val>
                                        </p:tav>
                                        <p:tav tm="100000">
                                          <p:val>
                                            <p:strVal val="#ppt_x"/>
                                          </p:val>
                                        </p:tav>
                                      </p:tavLst>
                                    </p:anim>
                                    <p:anim calcmode="lin" valueType="num">
                                      <p:cBhvr>
                                        <p:cTn id="7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1000"/>
                                        <p:tgtEl>
                                          <p:spTgt spid="46"/>
                                        </p:tgtEl>
                                      </p:cBhvr>
                                    </p:animEffect>
                                    <p:anim calcmode="lin" valueType="num">
                                      <p:cBhvr>
                                        <p:cTn id="77" dur="1000" fill="hold"/>
                                        <p:tgtEl>
                                          <p:spTgt spid="46"/>
                                        </p:tgtEl>
                                        <p:attrNameLst>
                                          <p:attrName>ppt_x</p:attrName>
                                        </p:attrNameLst>
                                      </p:cBhvr>
                                      <p:tavLst>
                                        <p:tav tm="0">
                                          <p:val>
                                            <p:strVal val="#ppt_x"/>
                                          </p:val>
                                        </p:tav>
                                        <p:tav tm="100000">
                                          <p:val>
                                            <p:strVal val="#ppt_x"/>
                                          </p:val>
                                        </p:tav>
                                      </p:tavLst>
                                    </p:anim>
                                    <p:anim calcmode="lin" valueType="num">
                                      <p:cBhvr>
                                        <p:cTn id="78" dur="1000" fill="hold"/>
                                        <p:tgtEl>
                                          <p:spTgt spid="4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1000"/>
                                        <p:tgtEl>
                                          <p:spTgt spid="47"/>
                                        </p:tgtEl>
                                      </p:cBhvr>
                                    </p:animEffect>
                                    <p:anim calcmode="lin" valueType="num">
                                      <p:cBhvr>
                                        <p:cTn id="82" dur="1000" fill="hold"/>
                                        <p:tgtEl>
                                          <p:spTgt spid="47"/>
                                        </p:tgtEl>
                                        <p:attrNameLst>
                                          <p:attrName>ppt_x</p:attrName>
                                        </p:attrNameLst>
                                      </p:cBhvr>
                                      <p:tavLst>
                                        <p:tav tm="0">
                                          <p:val>
                                            <p:strVal val="#ppt_x"/>
                                          </p:val>
                                        </p:tav>
                                        <p:tav tm="100000">
                                          <p:val>
                                            <p:strVal val="#ppt_x"/>
                                          </p:val>
                                        </p:tav>
                                      </p:tavLst>
                                    </p:anim>
                                    <p:anim calcmode="lin" valueType="num">
                                      <p:cBhvr>
                                        <p:cTn id="8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1000"/>
                                        <p:tgtEl>
                                          <p:spTgt spid="49"/>
                                        </p:tgtEl>
                                      </p:cBhvr>
                                    </p:animEffect>
                                    <p:anim calcmode="lin" valueType="num">
                                      <p:cBhvr>
                                        <p:cTn id="96" dur="1000" fill="hold"/>
                                        <p:tgtEl>
                                          <p:spTgt spid="49"/>
                                        </p:tgtEl>
                                        <p:attrNameLst>
                                          <p:attrName>ppt_x</p:attrName>
                                        </p:attrNameLst>
                                      </p:cBhvr>
                                      <p:tavLst>
                                        <p:tav tm="0">
                                          <p:val>
                                            <p:strVal val="#ppt_x"/>
                                          </p:val>
                                        </p:tav>
                                        <p:tav tm="100000">
                                          <p:val>
                                            <p:strVal val="#ppt_x"/>
                                          </p:val>
                                        </p:tav>
                                      </p:tavLst>
                                    </p:anim>
                                    <p:anim calcmode="lin" valueType="num">
                                      <p:cBhvr>
                                        <p:cTn id="9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fade">
                                      <p:cBhvr>
                                        <p:cTn id="102" dur="1000"/>
                                        <p:tgtEl>
                                          <p:spTgt spid="10"/>
                                        </p:tgtEl>
                                      </p:cBhvr>
                                    </p:animEffect>
                                    <p:anim calcmode="lin" valueType="num">
                                      <p:cBhvr>
                                        <p:cTn id="103" dur="1000" fill="hold"/>
                                        <p:tgtEl>
                                          <p:spTgt spid="10"/>
                                        </p:tgtEl>
                                        <p:attrNameLst>
                                          <p:attrName>ppt_x</p:attrName>
                                        </p:attrNameLst>
                                      </p:cBhvr>
                                      <p:tavLst>
                                        <p:tav tm="0">
                                          <p:val>
                                            <p:strVal val="#ppt_x"/>
                                          </p:val>
                                        </p:tav>
                                        <p:tav tm="100000">
                                          <p:val>
                                            <p:strVal val="#ppt_x"/>
                                          </p:val>
                                        </p:tav>
                                      </p:tavLst>
                                    </p:anim>
                                    <p:anim calcmode="lin" valueType="num">
                                      <p:cBhvr>
                                        <p:cTn id="10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1000"/>
                                        <p:tgtEl>
                                          <p:spTgt spid="25"/>
                                        </p:tgtEl>
                                      </p:cBhvr>
                                    </p:animEffect>
                                    <p:anim calcmode="lin" valueType="num">
                                      <p:cBhvr>
                                        <p:cTn id="110" dur="1000" fill="hold"/>
                                        <p:tgtEl>
                                          <p:spTgt spid="25"/>
                                        </p:tgtEl>
                                        <p:attrNameLst>
                                          <p:attrName>ppt_x</p:attrName>
                                        </p:attrNameLst>
                                      </p:cBhvr>
                                      <p:tavLst>
                                        <p:tav tm="0">
                                          <p:val>
                                            <p:strVal val="#ppt_x"/>
                                          </p:val>
                                        </p:tav>
                                        <p:tav tm="100000">
                                          <p:val>
                                            <p:strVal val="#ppt_x"/>
                                          </p:val>
                                        </p:tav>
                                      </p:tavLst>
                                    </p:anim>
                                    <p:anim calcmode="lin" valueType="num">
                                      <p:cBhvr>
                                        <p:cTn id="111" dur="1000" fill="hold"/>
                                        <p:tgtEl>
                                          <p:spTgt spid="25"/>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fade">
                                      <p:cBhvr>
                                        <p:cTn id="114" dur="1000"/>
                                        <p:tgtEl>
                                          <p:spTgt spid="26"/>
                                        </p:tgtEl>
                                      </p:cBhvr>
                                    </p:animEffect>
                                    <p:anim calcmode="lin" valueType="num">
                                      <p:cBhvr>
                                        <p:cTn id="115" dur="1000" fill="hold"/>
                                        <p:tgtEl>
                                          <p:spTgt spid="26"/>
                                        </p:tgtEl>
                                        <p:attrNameLst>
                                          <p:attrName>ppt_x</p:attrName>
                                        </p:attrNameLst>
                                      </p:cBhvr>
                                      <p:tavLst>
                                        <p:tav tm="0">
                                          <p:val>
                                            <p:strVal val="#ppt_x"/>
                                          </p:val>
                                        </p:tav>
                                        <p:tav tm="100000">
                                          <p:val>
                                            <p:strVal val="#ppt_x"/>
                                          </p:val>
                                        </p:tav>
                                      </p:tavLst>
                                    </p:anim>
                                    <p:anim calcmode="lin" valueType="num">
                                      <p:cBhvr>
                                        <p:cTn id="116" dur="1000" fill="hold"/>
                                        <p:tgtEl>
                                          <p:spTgt spid="2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1000"/>
                                        <p:tgtEl>
                                          <p:spTgt spid="30"/>
                                        </p:tgtEl>
                                      </p:cBhvr>
                                    </p:animEffect>
                                    <p:anim calcmode="lin" valueType="num">
                                      <p:cBhvr>
                                        <p:cTn id="120" dur="1000" fill="hold"/>
                                        <p:tgtEl>
                                          <p:spTgt spid="30"/>
                                        </p:tgtEl>
                                        <p:attrNameLst>
                                          <p:attrName>ppt_x</p:attrName>
                                        </p:attrNameLst>
                                      </p:cBhvr>
                                      <p:tavLst>
                                        <p:tav tm="0">
                                          <p:val>
                                            <p:strVal val="#ppt_x"/>
                                          </p:val>
                                        </p:tav>
                                        <p:tav tm="100000">
                                          <p:val>
                                            <p:strVal val="#ppt_x"/>
                                          </p:val>
                                        </p:tav>
                                      </p:tavLst>
                                    </p:anim>
                                    <p:anim calcmode="lin" valueType="num">
                                      <p:cBhvr>
                                        <p:cTn id="121" dur="1000" fill="hold"/>
                                        <p:tgtEl>
                                          <p:spTgt spid="3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32"/>
                                        </p:tgtEl>
                                        <p:attrNameLst>
                                          <p:attrName>style.visibility</p:attrName>
                                        </p:attrNameLst>
                                      </p:cBhvr>
                                      <p:to>
                                        <p:strVal val="visible"/>
                                      </p:to>
                                    </p:set>
                                    <p:animEffect transition="in" filter="fade">
                                      <p:cBhvr>
                                        <p:cTn id="124" dur="1000"/>
                                        <p:tgtEl>
                                          <p:spTgt spid="32"/>
                                        </p:tgtEl>
                                      </p:cBhvr>
                                    </p:animEffect>
                                    <p:anim calcmode="lin" valueType="num">
                                      <p:cBhvr>
                                        <p:cTn id="125" dur="1000" fill="hold"/>
                                        <p:tgtEl>
                                          <p:spTgt spid="32"/>
                                        </p:tgtEl>
                                        <p:attrNameLst>
                                          <p:attrName>ppt_x</p:attrName>
                                        </p:attrNameLst>
                                      </p:cBhvr>
                                      <p:tavLst>
                                        <p:tav tm="0">
                                          <p:val>
                                            <p:strVal val="#ppt_x"/>
                                          </p:val>
                                        </p:tav>
                                        <p:tav tm="100000">
                                          <p:val>
                                            <p:strVal val="#ppt_x"/>
                                          </p:val>
                                        </p:tav>
                                      </p:tavLst>
                                    </p:anim>
                                    <p:anim calcmode="lin" valueType="num">
                                      <p:cBhvr>
                                        <p:cTn id="12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nodeType="clickEffect">
                                  <p:stCondLst>
                                    <p:cond delay="0"/>
                                  </p:stCondLst>
                                  <p:childTnLst>
                                    <p:set>
                                      <p:cBhvr>
                                        <p:cTn id="130" dur="1" fill="hold">
                                          <p:stCondLst>
                                            <p:cond delay="0"/>
                                          </p:stCondLst>
                                        </p:cTn>
                                        <p:tgtEl>
                                          <p:spTgt spid="5"/>
                                        </p:tgtEl>
                                        <p:attrNameLst>
                                          <p:attrName>style.visibility</p:attrName>
                                        </p:attrNameLst>
                                      </p:cBhvr>
                                      <p:to>
                                        <p:strVal val="visible"/>
                                      </p:to>
                                    </p:set>
                                    <p:animEffect transition="in" filter="fade">
                                      <p:cBhvr>
                                        <p:cTn id="131" dur="1000"/>
                                        <p:tgtEl>
                                          <p:spTgt spid="5"/>
                                        </p:tgtEl>
                                      </p:cBhvr>
                                    </p:animEffect>
                                    <p:anim calcmode="lin" valueType="num">
                                      <p:cBhvr>
                                        <p:cTn id="132" dur="1000" fill="hold"/>
                                        <p:tgtEl>
                                          <p:spTgt spid="5"/>
                                        </p:tgtEl>
                                        <p:attrNameLst>
                                          <p:attrName>ppt_x</p:attrName>
                                        </p:attrNameLst>
                                      </p:cBhvr>
                                      <p:tavLst>
                                        <p:tav tm="0">
                                          <p:val>
                                            <p:strVal val="#ppt_x"/>
                                          </p:val>
                                        </p:tav>
                                        <p:tav tm="100000">
                                          <p:val>
                                            <p:strVal val="#ppt_x"/>
                                          </p:val>
                                        </p:tav>
                                      </p:tavLst>
                                    </p:anim>
                                    <p:anim calcmode="lin" valueType="num">
                                      <p:cBhvr>
                                        <p:cTn id="1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35"/>
                                        </p:tgtEl>
                                        <p:attrNameLst>
                                          <p:attrName>style.visibility</p:attrName>
                                        </p:attrNameLst>
                                      </p:cBhvr>
                                      <p:to>
                                        <p:strVal val="visible"/>
                                      </p:to>
                                    </p:set>
                                    <p:anim calcmode="lin" valueType="num">
                                      <p:cBhvr additive="base">
                                        <p:cTn id="138" dur="500" fill="hold"/>
                                        <p:tgtEl>
                                          <p:spTgt spid="35"/>
                                        </p:tgtEl>
                                        <p:attrNameLst>
                                          <p:attrName>ppt_x</p:attrName>
                                        </p:attrNameLst>
                                      </p:cBhvr>
                                      <p:tavLst>
                                        <p:tav tm="0">
                                          <p:val>
                                            <p:strVal val="#ppt_x"/>
                                          </p:val>
                                        </p:tav>
                                        <p:tav tm="100000">
                                          <p:val>
                                            <p:strVal val="#ppt_x"/>
                                          </p:val>
                                        </p:tav>
                                      </p:tavLst>
                                    </p:anim>
                                    <p:anim calcmode="lin" valueType="num">
                                      <p:cBhvr additive="base">
                                        <p:cTn id="139" dur="500" fill="hold"/>
                                        <p:tgtEl>
                                          <p:spTgt spid="35"/>
                                        </p:tgtEl>
                                        <p:attrNameLst>
                                          <p:attrName>ppt_y</p:attrName>
                                        </p:attrNameLst>
                                      </p:cBhvr>
                                      <p:tavLst>
                                        <p:tav tm="0">
                                          <p:val>
                                            <p:strVal val="1+#ppt_h/2"/>
                                          </p:val>
                                        </p:tav>
                                        <p:tav tm="100000">
                                          <p:val>
                                            <p:strVal val="#ppt_y"/>
                                          </p:val>
                                        </p:tav>
                                      </p:tavLst>
                                    </p:anim>
                                  </p:childTnLst>
                                </p:cTn>
                              </p:par>
                              <p:par>
                                <p:cTn id="140" presetID="2" presetClass="entr" presetSubtype="4" fill="hold" nodeType="withEffect">
                                  <p:stCondLst>
                                    <p:cond delay="0"/>
                                  </p:stCondLst>
                                  <p:childTnLst>
                                    <p:set>
                                      <p:cBhvr>
                                        <p:cTn id="141" dur="1" fill="hold">
                                          <p:stCondLst>
                                            <p:cond delay="0"/>
                                          </p:stCondLst>
                                        </p:cTn>
                                        <p:tgtEl>
                                          <p:spTgt spid="36"/>
                                        </p:tgtEl>
                                        <p:attrNameLst>
                                          <p:attrName>style.visibility</p:attrName>
                                        </p:attrNameLst>
                                      </p:cBhvr>
                                      <p:to>
                                        <p:strVal val="visible"/>
                                      </p:to>
                                    </p:set>
                                    <p:anim calcmode="lin" valueType="num">
                                      <p:cBhvr additive="base">
                                        <p:cTn id="142" dur="500" fill="hold"/>
                                        <p:tgtEl>
                                          <p:spTgt spid="36"/>
                                        </p:tgtEl>
                                        <p:attrNameLst>
                                          <p:attrName>ppt_x</p:attrName>
                                        </p:attrNameLst>
                                      </p:cBhvr>
                                      <p:tavLst>
                                        <p:tav tm="0">
                                          <p:val>
                                            <p:strVal val="#ppt_x"/>
                                          </p:val>
                                        </p:tav>
                                        <p:tav tm="100000">
                                          <p:val>
                                            <p:strVal val="#ppt_x"/>
                                          </p:val>
                                        </p:tav>
                                      </p:tavLst>
                                    </p:anim>
                                    <p:anim calcmode="lin" valueType="num">
                                      <p:cBhvr additive="base">
                                        <p:cTn id="143" dur="500" fill="hold"/>
                                        <p:tgtEl>
                                          <p:spTgt spid="36"/>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0"/>
                                  </p:stCondLst>
                                  <p:childTnLst>
                                    <p:set>
                                      <p:cBhvr>
                                        <p:cTn id="145" dur="1" fill="hold">
                                          <p:stCondLst>
                                            <p:cond delay="0"/>
                                          </p:stCondLst>
                                        </p:cTn>
                                        <p:tgtEl>
                                          <p:spTgt spid="37"/>
                                        </p:tgtEl>
                                        <p:attrNameLst>
                                          <p:attrName>style.visibility</p:attrName>
                                        </p:attrNameLst>
                                      </p:cBhvr>
                                      <p:to>
                                        <p:strVal val="visible"/>
                                      </p:to>
                                    </p:set>
                                    <p:anim calcmode="lin" valueType="num">
                                      <p:cBhvr additive="base">
                                        <p:cTn id="146" dur="500" fill="hold"/>
                                        <p:tgtEl>
                                          <p:spTgt spid="37"/>
                                        </p:tgtEl>
                                        <p:attrNameLst>
                                          <p:attrName>ppt_x</p:attrName>
                                        </p:attrNameLst>
                                      </p:cBhvr>
                                      <p:tavLst>
                                        <p:tav tm="0">
                                          <p:val>
                                            <p:strVal val="#ppt_x"/>
                                          </p:val>
                                        </p:tav>
                                        <p:tav tm="100000">
                                          <p:val>
                                            <p:strVal val="#ppt_x"/>
                                          </p:val>
                                        </p:tav>
                                      </p:tavLst>
                                    </p:anim>
                                    <p:anim calcmode="lin" valueType="num">
                                      <p:cBhvr additive="base">
                                        <p:cTn id="147" dur="500" fill="hold"/>
                                        <p:tgtEl>
                                          <p:spTgt spid="37"/>
                                        </p:tgtEl>
                                        <p:attrNameLst>
                                          <p:attrName>ppt_y</p:attrName>
                                        </p:attrNameLst>
                                      </p:cBhvr>
                                      <p:tavLst>
                                        <p:tav tm="0">
                                          <p:val>
                                            <p:strVal val="1+#ppt_h/2"/>
                                          </p:val>
                                        </p:tav>
                                        <p:tav tm="100000">
                                          <p:val>
                                            <p:strVal val="#ppt_y"/>
                                          </p:val>
                                        </p:tav>
                                      </p:tavLst>
                                    </p:anim>
                                  </p:childTnLst>
                                </p:cTn>
                              </p:par>
                              <p:par>
                                <p:cTn id="148" presetID="2" presetClass="entr" presetSubtype="4" fill="hold" nodeType="withEffect">
                                  <p:stCondLst>
                                    <p:cond delay="0"/>
                                  </p:stCondLst>
                                  <p:childTnLst>
                                    <p:set>
                                      <p:cBhvr>
                                        <p:cTn id="149" dur="1" fill="hold">
                                          <p:stCondLst>
                                            <p:cond delay="0"/>
                                          </p:stCondLst>
                                        </p:cTn>
                                        <p:tgtEl>
                                          <p:spTgt spid="39"/>
                                        </p:tgtEl>
                                        <p:attrNameLst>
                                          <p:attrName>style.visibility</p:attrName>
                                        </p:attrNameLst>
                                      </p:cBhvr>
                                      <p:to>
                                        <p:strVal val="visible"/>
                                      </p:to>
                                    </p:set>
                                    <p:anim calcmode="lin" valueType="num">
                                      <p:cBhvr additive="base">
                                        <p:cTn id="150" dur="500" fill="hold"/>
                                        <p:tgtEl>
                                          <p:spTgt spid="39"/>
                                        </p:tgtEl>
                                        <p:attrNameLst>
                                          <p:attrName>ppt_x</p:attrName>
                                        </p:attrNameLst>
                                      </p:cBhvr>
                                      <p:tavLst>
                                        <p:tav tm="0">
                                          <p:val>
                                            <p:strVal val="#ppt_x"/>
                                          </p:val>
                                        </p:tav>
                                        <p:tav tm="100000">
                                          <p:val>
                                            <p:strVal val="#ppt_x"/>
                                          </p:val>
                                        </p:tav>
                                      </p:tavLst>
                                    </p:anim>
                                    <p:anim calcmode="lin" valueType="num">
                                      <p:cBhvr additive="base">
                                        <p:cTn id="151" dur="500" fill="hold"/>
                                        <p:tgtEl>
                                          <p:spTgt spid="39"/>
                                        </p:tgtEl>
                                        <p:attrNameLst>
                                          <p:attrName>ppt_y</p:attrName>
                                        </p:attrNameLst>
                                      </p:cBhvr>
                                      <p:tavLst>
                                        <p:tav tm="0">
                                          <p:val>
                                            <p:strVal val="1+#ppt_h/2"/>
                                          </p:val>
                                        </p:tav>
                                        <p:tav tm="100000">
                                          <p:val>
                                            <p:strVal val="#ppt_y"/>
                                          </p:val>
                                        </p:tav>
                                      </p:tavLst>
                                    </p:anim>
                                  </p:childTnLst>
                                </p:cTn>
                              </p:par>
                              <p:par>
                                <p:cTn id="152" presetID="2" presetClass="entr" presetSubtype="4" fill="hold" nodeType="withEffect">
                                  <p:stCondLst>
                                    <p:cond delay="0"/>
                                  </p:stCondLst>
                                  <p:childTnLst>
                                    <p:set>
                                      <p:cBhvr>
                                        <p:cTn id="153" dur="1" fill="hold">
                                          <p:stCondLst>
                                            <p:cond delay="0"/>
                                          </p:stCondLst>
                                        </p:cTn>
                                        <p:tgtEl>
                                          <p:spTgt spid="40"/>
                                        </p:tgtEl>
                                        <p:attrNameLst>
                                          <p:attrName>style.visibility</p:attrName>
                                        </p:attrNameLst>
                                      </p:cBhvr>
                                      <p:to>
                                        <p:strVal val="visible"/>
                                      </p:to>
                                    </p:set>
                                    <p:anim calcmode="lin" valueType="num">
                                      <p:cBhvr additive="base">
                                        <p:cTn id="154" dur="500" fill="hold"/>
                                        <p:tgtEl>
                                          <p:spTgt spid="40"/>
                                        </p:tgtEl>
                                        <p:attrNameLst>
                                          <p:attrName>ppt_x</p:attrName>
                                        </p:attrNameLst>
                                      </p:cBhvr>
                                      <p:tavLst>
                                        <p:tav tm="0">
                                          <p:val>
                                            <p:strVal val="#ppt_x"/>
                                          </p:val>
                                        </p:tav>
                                        <p:tav tm="100000">
                                          <p:val>
                                            <p:strVal val="#ppt_x"/>
                                          </p:val>
                                        </p:tav>
                                      </p:tavLst>
                                    </p:anim>
                                    <p:anim calcmode="lin" valueType="num">
                                      <p:cBhvr additive="base">
                                        <p:cTn id="155" dur="500" fill="hold"/>
                                        <p:tgtEl>
                                          <p:spTgt spid="40"/>
                                        </p:tgtEl>
                                        <p:attrNameLst>
                                          <p:attrName>ppt_y</p:attrName>
                                        </p:attrNameLst>
                                      </p:cBhvr>
                                      <p:tavLst>
                                        <p:tav tm="0">
                                          <p:val>
                                            <p:strVal val="1+#ppt_h/2"/>
                                          </p:val>
                                        </p:tav>
                                        <p:tav tm="100000">
                                          <p:val>
                                            <p:strVal val="#ppt_y"/>
                                          </p:val>
                                        </p:tav>
                                      </p:tavLst>
                                    </p:anim>
                                  </p:childTnLst>
                                </p:cTn>
                              </p:par>
                              <p:par>
                                <p:cTn id="156" presetID="2" presetClass="entr" presetSubtype="4" fill="hold" nodeType="withEffect">
                                  <p:stCondLst>
                                    <p:cond delay="0"/>
                                  </p:stCondLst>
                                  <p:childTnLst>
                                    <p:set>
                                      <p:cBhvr>
                                        <p:cTn id="157" dur="1" fill="hold">
                                          <p:stCondLst>
                                            <p:cond delay="0"/>
                                          </p:stCondLst>
                                        </p:cTn>
                                        <p:tgtEl>
                                          <p:spTgt spid="43"/>
                                        </p:tgtEl>
                                        <p:attrNameLst>
                                          <p:attrName>style.visibility</p:attrName>
                                        </p:attrNameLst>
                                      </p:cBhvr>
                                      <p:to>
                                        <p:strVal val="visible"/>
                                      </p:to>
                                    </p:set>
                                    <p:anim calcmode="lin" valueType="num">
                                      <p:cBhvr additive="base">
                                        <p:cTn id="158" dur="500" fill="hold"/>
                                        <p:tgtEl>
                                          <p:spTgt spid="43"/>
                                        </p:tgtEl>
                                        <p:attrNameLst>
                                          <p:attrName>ppt_x</p:attrName>
                                        </p:attrNameLst>
                                      </p:cBhvr>
                                      <p:tavLst>
                                        <p:tav tm="0">
                                          <p:val>
                                            <p:strVal val="#ppt_x"/>
                                          </p:val>
                                        </p:tav>
                                        <p:tav tm="100000">
                                          <p:val>
                                            <p:strVal val="#ppt_x"/>
                                          </p:val>
                                        </p:tav>
                                      </p:tavLst>
                                    </p:anim>
                                    <p:anim calcmode="lin" valueType="num">
                                      <p:cBhvr additive="base">
                                        <p:cTn id="15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P spid="47" grpId="0"/>
      <p:bldP spid="48" grpId="0"/>
      <p:bldP spid="49" grpId="0"/>
      <p:bldP spid="26"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3F0C0-4D03-601A-D5CB-1B5AF202C0F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3974681-64E0-8748-1D1C-C3D32EB62CDB}"/>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EEF26F2B-D31D-F68F-7A12-A4B7848F90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DEDAE13E-0B23-B677-2CDF-48B3B33AB0C3}"/>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7" name="Image 6">
            <a:extLst>
              <a:ext uri="{FF2B5EF4-FFF2-40B4-BE49-F238E27FC236}">
                <a16:creationId xmlns:a16="http://schemas.microsoft.com/office/drawing/2014/main" id="{B2DACDC7-3D1C-90C5-9BB2-22FE6DCC29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409" y="689584"/>
            <a:ext cx="970668" cy="633681"/>
          </a:xfrm>
          <a:prstGeom prst="rect">
            <a:avLst/>
          </a:prstGeom>
        </p:spPr>
      </p:pic>
      <p:sp>
        <p:nvSpPr>
          <p:cNvPr id="9" name="ZoneTexte 8">
            <a:extLst>
              <a:ext uri="{FF2B5EF4-FFF2-40B4-BE49-F238E27FC236}">
                <a16:creationId xmlns:a16="http://schemas.microsoft.com/office/drawing/2014/main" id="{6602E87B-BD4F-B766-B487-7806E29BF888}"/>
              </a:ext>
            </a:extLst>
          </p:cNvPr>
          <p:cNvSpPr txBox="1"/>
          <p:nvPr/>
        </p:nvSpPr>
        <p:spPr>
          <a:xfrm>
            <a:off x="2479981" y="751139"/>
            <a:ext cx="2235200" cy="584775"/>
          </a:xfrm>
          <a:prstGeom prst="rect">
            <a:avLst/>
          </a:prstGeom>
          <a:noFill/>
          <a:ln w="38100">
            <a:solidFill>
              <a:srgbClr val="00B050"/>
            </a:solidFill>
          </a:ln>
        </p:spPr>
        <p:txBody>
          <a:bodyPr wrap="square">
            <a:spAutoFit/>
          </a:bodyPr>
          <a:lstStyle/>
          <a:p>
            <a:pPr algn="ctr"/>
            <a:r>
              <a:rPr lang="fr-FR" sz="1400" b="1" dirty="0"/>
              <a:t>Thème </a:t>
            </a:r>
            <a:r>
              <a:rPr lang="fr-FR" sz="1400" b="1" dirty="0">
                <a:highlight>
                  <a:srgbClr val="FFFF00"/>
                </a:highlight>
              </a:rPr>
              <a:t>1</a:t>
            </a:r>
            <a:r>
              <a:rPr lang="fr-FR" sz="1400" b="1" dirty="0"/>
              <a:t> :</a:t>
            </a:r>
          </a:p>
          <a:p>
            <a:pPr algn="ctr"/>
            <a:r>
              <a:rPr lang="fr-FR" sz="1800" b="1" dirty="0">
                <a:solidFill>
                  <a:srgbClr val="0070C0"/>
                </a:solidFill>
              </a:rPr>
              <a:t>Le camp de Drancy</a:t>
            </a:r>
          </a:p>
        </p:txBody>
      </p:sp>
      <p:pic>
        <p:nvPicPr>
          <p:cNvPr id="11" name="Image 10">
            <a:extLst>
              <a:ext uri="{FF2B5EF4-FFF2-40B4-BE49-F238E27FC236}">
                <a16:creationId xmlns:a16="http://schemas.microsoft.com/office/drawing/2014/main" id="{00AFF2A1-E204-BFE3-D05F-89BD5FA1FA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9928" y="695756"/>
            <a:ext cx="646722" cy="584776"/>
          </a:xfrm>
          <a:prstGeom prst="rect">
            <a:avLst/>
          </a:prstGeom>
        </p:spPr>
      </p:pic>
    </p:spTree>
    <p:extLst>
      <p:ext uri="{BB962C8B-B14F-4D97-AF65-F5344CB8AC3E}">
        <p14:creationId xmlns:p14="http://schemas.microsoft.com/office/powerpoint/2010/main" val="93086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16C75-1F14-33D5-20EE-DAD6F6B40FD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3C4822C-6CCC-2CF5-0762-031CB6715EEA}"/>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CBA581AB-78E7-263B-586E-E7E2EA4AD2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5B49B53E-F03F-E1B1-6522-F0AE4C129CBA}"/>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7" name="Image 6">
            <a:extLst>
              <a:ext uri="{FF2B5EF4-FFF2-40B4-BE49-F238E27FC236}">
                <a16:creationId xmlns:a16="http://schemas.microsoft.com/office/drawing/2014/main" id="{B79A5F53-F452-B279-5844-088558102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409" y="689584"/>
            <a:ext cx="970668" cy="633681"/>
          </a:xfrm>
          <a:prstGeom prst="rect">
            <a:avLst/>
          </a:prstGeom>
        </p:spPr>
      </p:pic>
      <p:pic>
        <p:nvPicPr>
          <p:cNvPr id="11" name="Image 10">
            <a:extLst>
              <a:ext uri="{FF2B5EF4-FFF2-40B4-BE49-F238E27FC236}">
                <a16:creationId xmlns:a16="http://schemas.microsoft.com/office/drawing/2014/main" id="{5B28EBBA-522F-D64D-B965-70B6F08480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9928" y="695756"/>
            <a:ext cx="646722" cy="584776"/>
          </a:xfrm>
          <a:prstGeom prst="rect">
            <a:avLst/>
          </a:prstGeom>
        </p:spPr>
      </p:pic>
      <p:sp>
        <p:nvSpPr>
          <p:cNvPr id="37" name="ZoneTexte 36">
            <a:extLst>
              <a:ext uri="{FF2B5EF4-FFF2-40B4-BE49-F238E27FC236}">
                <a16:creationId xmlns:a16="http://schemas.microsoft.com/office/drawing/2014/main" id="{4AB65D3D-0016-15FC-6886-C8E3D8368723}"/>
              </a:ext>
            </a:extLst>
          </p:cNvPr>
          <p:cNvSpPr txBox="1"/>
          <p:nvPr/>
        </p:nvSpPr>
        <p:spPr>
          <a:xfrm>
            <a:off x="2479981" y="751139"/>
            <a:ext cx="2235200" cy="584775"/>
          </a:xfrm>
          <a:prstGeom prst="rect">
            <a:avLst/>
          </a:prstGeom>
          <a:noFill/>
          <a:ln w="38100">
            <a:solidFill>
              <a:srgbClr val="00B050"/>
            </a:solidFill>
          </a:ln>
        </p:spPr>
        <p:txBody>
          <a:bodyPr wrap="square">
            <a:spAutoFit/>
          </a:bodyPr>
          <a:lstStyle/>
          <a:p>
            <a:pPr algn="ctr"/>
            <a:r>
              <a:rPr lang="fr-FR" sz="1400" b="1" dirty="0"/>
              <a:t>Thème </a:t>
            </a:r>
            <a:r>
              <a:rPr lang="fr-FR" sz="1400" b="1" dirty="0">
                <a:highlight>
                  <a:srgbClr val="FFFF00"/>
                </a:highlight>
              </a:rPr>
              <a:t>2</a:t>
            </a:r>
            <a:r>
              <a:rPr lang="fr-FR" sz="1400" b="1" dirty="0"/>
              <a:t> :</a:t>
            </a:r>
          </a:p>
          <a:p>
            <a:pPr algn="ctr"/>
            <a:r>
              <a:rPr lang="fr-FR" sz="1800" b="1" dirty="0">
                <a:solidFill>
                  <a:srgbClr val="0070C0"/>
                </a:solidFill>
              </a:rPr>
              <a:t>La rafle du Vel ’d’Hiv</a:t>
            </a:r>
          </a:p>
        </p:txBody>
      </p:sp>
    </p:spTree>
    <p:extLst>
      <p:ext uri="{BB962C8B-B14F-4D97-AF65-F5344CB8AC3E}">
        <p14:creationId xmlns:p14="http://schemas.microsoft.com/office/powerpoint/2010/main" val="286306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ZoneTexte 119">
            <a:extLst>
              <a:ext uri="{FF2B5EF4-FFF2-40B4-BE49-F238E27FC236}">
                <a16:creationId xmlns:a16="http://schemas.microsoft.com/office/drawing/2014/main" id="{94DB2A7B-F48D-E742-F433-D7484D1601F0}"/>
              </a:ext>
            </a:extLst>
          </p:cNvPr>
          <p:cNvSpPr txBox="1"/>
          <p:nvPr/>
        </p:nvSpPr>
        <p:spPr>
          <a:xfrm>
            <a:off x="2487581" y="754484"/>
            <a:ext cx="2235200" cy="584775"/>
          </a:xfrm>
          <a:prstGeom prst="rect">
            <a:avLst/>
          </a:prstGeom>
          <a:noFill/>
          <a:ln w="38100">
            <a:solidFill>
              <a:srgbClr val="00B050"/>
            </a:solidFill>
          </a:ln>
        </p:spPr>
        <p:txBody>
          <a:bodyPr wrap="square">
            <a:spAutoFit/>
          </a:bodyPr>
          <a:lstStyle/>
          <a:p>
            <a:pPr algn="ctr"/>
            <a:r>
              <a:rPr lang="fr-FR" sz="1400" b="1" dirty="0"/>
              <a:t>Thème </a:t>
            </a:r>
            <a:r>
              <a:rPr lang="fr-FR" sz="1400" b="1" dirty="0">
                <a:highlight>
                  <a:srgbClr val="FFFF00"/>
                </a:highlight>
              </a:rPr>
              <a:t>3</a:t>
            </a:r>
            <a:r>
              <a:rPr lang="fr-FR" sz="1400" b="1" dirty="0"/>
              <a:t> :</a:t>
            </a:r>
          </a:p>
          <a:p>
            <a:pPr algn="ctr"/>
            <a:r>
              <a:rPr lang="fr-FR" sz="1800" b="1" dirty="0">
                <a:solidFill>
                  <a:srgbClr val="0070C0"/>
                </a:solidFill>
              </a:rPr>
              <a:t>La Milice française</a:t>
            </a:r>
          </a:p>
        </p:txBody>
      </p:sp>
      <p:sp>
        <p:nvSpPr>
          <p:cNvPr id="2" name="ZoneTexte 1">
            <a:extLst>
              <a:ext uri="{FF2B5EF4-FFF2-40B4-BE49-F238E27FC236}">
                <a16:creationId xmlns:a16="http://schemas.microsoft.com/office/drawing/2014/main" id="{FF531208-41D9-AF1C-E6A0-4C3D4498AFEC}"/>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3" action="ppaction://hlinksldjump"/>
            <a:extLst>
              <a:ext uri="{FF2B5EF4-FFF2-40B4-BE49-F238E27FC236}">
                <a16:creationId xmlns:a16="http://schemas.microsoft.com/office/drawing/2014/main" id="{A096B912-9227-4738-3751-3E07D618FE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3E5B7374-C5AE-65D1-7E71-466F6B817EBB}"/>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7" name="Image 6">
            <a:extLst>
              <a:ext uri="{FF2B5EF4-FFF2-40B4-BE49-F238E27FC236}">
                <a16:creationId xmlns:a16="http://schemas.microsoft.com/office/drawing/2014/main" id="{12C0D078-0D46-5C4C-8ED4-C7C7B689EC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409" y="689584"/>
            <a:ext cx="970668" cy="633681"/>
          </a:xfrm>
          <a:prstGeom prst="rect">
            <a:avLst/>
          </a:prstGeom>
        </p:spPr>
      </p:pic>
      <p:pic>
        <p:nvPicPr>
          <p:cNvPr id="11" name="Image 10">
            <a:extLst>
              <a:ext uri="{FF2B5EF4-FFF2-40B4-BE49-F238E27FC236}">
                <a16:creationId xmlns:a16="http://schemas.microsoft.com/office/drawing/2014/main" id="{7061324E-7C60-A769-6601-4FDEC9BB63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9928" y="695756"/>
            <a:ext cx="646722" cy="584776"/>
          </a:xfrm>
          <a:prstGeom prst="rect">
            <a:avLst/>
          </a:prstGeom>
        </p:spPr>
      </p:pic>
    </p:spTree>
    <p:extLst>
      <p:ext uri="{BB962C8B-B14F-4D97-AF65-F5344CB8AC3E}">
        <p14:creationId xmlns:p14="http://schemas.microsoft.com/office/powerpoint/2010/main" val="344062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3F8B8-0F1C-4548-30D0-5AA5C17383C6}"/>
            </a:ext>
          </a:extLst>
        </p:cNvPr>
        <p:cNvGrpSpPr/>
        <p:nvPr/>
      </p:nvGrpSpPr>
      <p:grpSpPr>
        <a:xfrm>
          <a:off x="0" y="0"/>
          <a:ext cx="0" cy="0"/>
          <a:chOff x="0" y="0"/>
          <a:chExt cx="0" cy="0"/>
        </a:xfrm>
      </p:grpSpPr>
      <p:sp>
        <p:nvSpPr>
          <p:cNvPr id="120" name="ZoneTexte 119">
            <a:extLst>
              <a:ext uri="{FF2B5EF4-FFF2-40B4-BE49-F238E27FC236}">
                <a16:creationId xmlns:a16="http://schemas.microsoft.com/office/drawing/2014/main" id="{E300F967-230B-E9B3-67CD-2B01115C6EA2}"/>
              </a:ext>
            </a:extLst>
          </p:cNvPr>
          <p:cNvSpPr txBox="1"/>
          <p:nvPr/>
        </p:nvSpPr>
        <p:spPr>
          <a:xfrm>
            <a:off x="2351805" y="754484"/>
            <a:ext cx="2370976" cy="569387"/>
          </a:xfrm>
          <a:prstGeom prst="rect">
            <a:avLst/>
          </a:prstGeom>
          <a:noFill/>
          <a:ln w="38100">
            <a:solidFill>
              <a:srgbClr val="00B050"/>
            </a:solidFill>
          </a:ln>
        </p:spPr>
        <p:txBody>
          <a:bodyPr wrap="square">
            <a:spAutoFit/>
          </a:bodyPr>
          <a:lstStyle/>
          <a:p>
            <a:pPr algn="ctr"/>
            <a:r>
              <a:rPr lang="fr-FR" sz="1400" b="1" dirty="0"/>
              <a:t>Thème </a:t>
            </a:r>
            <a:r>
              <a:rPr lang="fr-FR" sz="1400" b="1" dirty="0">
                <a:highlight>
                  <a:srgbClr val="FFFF00"/>
                </a:highlight>
              </a:rPr>
              <a:t>4</a:t>
            </a:r>
            <a:r>
              <a:rPr lang="fr-FR" sz="1400" b="1" dirty="0"/>
              <a:t> : </a:t>
            </a:r>
            <a:r>
              <a:rPr lang="fr-FR" sz="1800" b="1" dirty="0">
                <a:solidFill>
                  <a:srgbClr val="0070C0"/>
                </a:solidFill>
              </a:rPr>
              <a:t>Le STO</a:t>
            </a:r>
          </a:p>
          <a:p>
            <a:pPr algn="ctr"/>
            <a:r>
              <a:rPr lang="fr-FR" sz="1300" b="1" dirty="0">
                <a:solidFill>
                  <a:srgbClr val="0070C0"/>
                </a:solidFill>
              </a:rPr>
              <a:t>(S</a:t>
            </a:r>
            <a:r>
              <a:rPr lang="fr-FR" sz="1300" dirty="0">
                <a:solidFill>
                  <a:srgbClr val="0070C0"/>
                </a:solidFill>
              </a:rPr>
              <a:t>ervice du </a:t>
            </a:r>
            <a:r>
              <a:rPr lang="fr-FR" sz="1300" b="1" dirty="0">
                <a:solidFill>
                  <a:srgbClr val="0070C0"/>
                </a:solidFill>
              </a:rPr>
              <a:t>T</a:t>
            </a:r>
            <a:r>
              <a:rPr lang="fr-FR" sz="1300" dirty="0">
                <a:solidFill>
                  <a:srgbClr val="0070C0"/>
                </a:solidFill>
              </a:rPr>
              <a:t>ravail </a:t>
            </a:r>
            <a:r>
              <a:rPr lang="fr-FR" sz="1300" b="1" dirty="0">
                <a:solidFill>
                  <a:srgbClr val="0070C0"/>
                </a:solidFill>
                <a:highlight>
                  <a:srgbClr val="00FF00"/>
                </a:highlight>
              </a:rPr>
              <a:t>O</a:t>
            </a:r>
            <a:r>
              <a:rPr lang="fr-FR" sz="1300" dirty="0">
                <a:solidFill>
                  <a:srgbClr val="0070C0"/>
                </a:solidFill>
                <a:highlight>
                  <a:srgbClr val="00FF00"/>
                </a:highlight>
              </a:rPr>
              <a:t>bligatoire</a:t>
            </a:r>
            <a:r>
              <a:rPr lang="fr-FR" sz="1300" b="1" dirty="0">
                <a:solidFill>
                  <a:srgbClr val="0070C0"/>
                </a:solidFill>
              </a:rPr>
              <a:t>)</a:t>
            </a:r>
          </a:p>
        </p:txBody>
      </p:sp>
      <p:sp>
        <p:nvSpPr>
          <p:cNvPr id="2" name="ZoneTexte 1">
            <a:extLst>
              <a:ext uri="{FF2B5EF4-FFF2-40B4-BE49-F238E27FC236}">
                <a16:creationId xmlns:a16="http://schemas.microsoft.com/office/drawing/2014/main" id="{3799F7C0-B7F2-5778-EC95-A1A7B67288F9}"/>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726E7326-EB08-0D82-000B-BB0643F02D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8DC98EC5-9FE2-5C61-DCCE-3FA86C78CAD5}"/>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7" name="Image 6">
            <a:extLst>
              <a:ext uri="{FF2B5EF4-FFF2-40B4-BE49-F238E27FC236}">
                <a16:creationId xmlns:a16="http://schemas.microsoft.com/office/drawing/2014/main" id="{6D49A838-4FD8-E7B3-99AE-FA67BB1F64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409" y="689584"/>
            <a:ext cx="970668" cy="633681"/>
          </a:xfrm>
          <a:prstGeom prst="rect">
            <a:avLst/>
          </a:prstGeom>
        </p:spPr>
      </p:pic>
      <p:pic>
        <p:nvPicPr>
          <p:cNvPr id="11" name="Image 10">
            <a:extLst>
              <a:ext uri="{FF2B5EF4-FFF2-40B4-BE49-F238E27FC236}">
                <a16:creationId xmlns:a16="http://schemas.microsoft.com/office/drawing/2014/main" id="{AFEEC64B-1E51-7414-0B24-5C75DC7292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9928" y="695756"/>
            <a:ext cx="646722" cy="584776"/>
          </a:xfrm>
          <a:prstGeom prst="rect">
            <a:avLst/>
          </a:prstGeom>
        </p:spPr>
      </p:pic>
    </p:spTree>
    <p:extLst>
      <p:ext uri="{BB962C8B-B14F-4D97-AF65-F5344CB8AC3E}">
        <p14:creationId xmlns:p14="http://schemas.microsoft.com/office/powerpoint/2010/main" val="55016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AD668-0039-ADD4-247E-DEA8837C1D2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9CB264E7-412E-4187-D583-08AA5CFBD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53896"/>
            <a:ext cx="3392424" cy="5404104"/>
          </a:xfrm>
          <a:prstGeom prst="rect">
            <a:avLst/>
          </a:prstGeom>
        </p:spPr>
      </p:pic>
      <p:sp>
        <p:nvSpPr>
          <p:cNvPr id="120" name="ZoneTexte 119">
            <a:extLst>
              <a:ext uri="{FF2B5EF4-FFF2-40B4-BE49-F238E27FC236}">
                <a16:creationId xmlns:a16="http://schemas.microsoft.com/office/drawing/2014/main" id="{FC206BC7-1A28-C729-3E38-F62F51266DD8}"/>
              </a:ext>
            </a:extLst>
          </p:cNvPr>
          <p:cNvSpPr txBox="1"/>
          <p:nvPr/>
        </p:nvSpPr>
        <p:spPr>
          <a:xfrm>
            <a:off x="2487581" y="754484"/>
            <a:ext cx="2235200" cy="584775"/>
          </a:xfrm>
          <a:prstGeom prst="rect">
            <a:avLst/>
          </a:prstGeom>
          <a:noFill/>
          <a:ln w="38100">
            <a:solidFill>
              <a:srgbClr val="00B050"/>
            </a:solidFill>
          </a:ln>
        </p:spPr>
        <p:txBody>
          <a:bodyPr wrap="square">
            <a:spAutoFit/>
          </a:bodyPr>
          <a:lstStyle/>
          <a:p>
            <a:pPr algn="ctr"/>
            <a:r>
              <a:rPr lang="fr-FR" sz="1400" b="1" dirty="0"/>
              <a:t>Thème </a:t>
            </a:r>
            <a:r>
              <a:rPr lang="fr-FR" sz="1400" b="1" dirty="0">
                <a:highlight>
                  <a:srgbClr val="FFFF00"/>
                </a:highlight>
              </a:rPr>
              <a:t>5</a:t>
            </a:r>
            <a:r>
              <a:rPr lang="fr-FR" sz="1400" b="1" dirty="0"/>
              <a:t> :</a:t>
            </a:r>
          </a:p>
          <a:p>
            <a:pPr algn="ctr"/>
            <a:r>
              <a:rPr lang="fr-FR" sz="1800" b="1" dirty="0">
                <a:solidFill>
                  <a:srgbClr val="0070C0"/>
                </a:solidFill>
              </a:rPr>
              <a:t>L’Affiche rouge</a:t>
            </a:r>
          </a:p>
        </p:txBody>
      </p:sp>
      <p:sp>
        <p:nvSpPr>
          <p:cNvPr id="2" name="ZoneTexte 1">
            <a:extLst>
              <a:ext uri="{FF2B5EF4-FFF2-40B4-BE49-F238E27FC236}">
                <a16:creationId xmlns:a16="http://schemas.microsoft.com/office/drawing/2014/main" id="{1F081DA7-9576-BBED-6572-9D5A401A94CB}"/>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3" action="ppaction://hlinksldjump"/>
            <a:extLst>
              <a:ext uri="{FF2B5EF4-FFF2-40B4-BE49-F238E27FC236}">
                <a16:creationId xmlns:a16="http://schemas.microsoft.com/office/drawing/2014/main" id="{41C2C681-DEBC-EAB9-BDD0-1C180A4535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B762EA30-1EDE-46D7-D2AD-AD6C648DB273}"/>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7" name="Image 6">
            <a:extLst>
              <a:ext uri="{FF2B5EF4-FFF2-40B4-BE49-F238E27FC236}">
                <a16:creationId xmlns:a16="http://schemas.microsoft.com/office/drawing/2014/main" id="{90848736-25E4-B5F6-CB59-EB51DF4CF7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409" y="689584"/>
            <a:ext cx="970668" cy="633681"/>
          </a:xfrm>
          <a:prstGeom prst="rect">
            <a:avLst/>
          </a:prstGeom>
        </p:spPr>
      </p:pic>
      <p:pic>
        <p:nvPicPr>
          <p:cNvPr id="11" name="Image 10">
            <a:extLst>
              <a:ext uri="{FF2B5EF4-FFF2-40B4-BE49-F238E27FC236}">
                <a16:creationId xmlns:a16="http://schemas.microsoft.com/office/drawing/2014/main" id="{107808C9-AD0A-295B-7DC0-54E1301D10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9928" y="695756"/>
            <a:ext cx="646722" cy="584776"/>
          </a:xfrm>
          <a:prstGeom prst="rect">
            <a:avLst/>
          </a:prstGeom>
        </p:spPr>
      </p:pic>
      <p:cxnSp>
        <p:nvCxnSpPr>
          <p:cNvPr id="56" name="Connecteur droit avec flèche 55">
            <a:extLst>
              <a:ext uri="{FF2B5EF4-FFF2-40B4-BE49-F238E27FC236}">
                <a16:creationId xmlns:a16="http://schemas.microsoft.com/office/drawing/2014/main" id="{0E30E315-D2AC-8208-A999-7D42C7075D27}"/>
              </a:ext>
            </a:extLst>
          </p:cNvPr>
          <p:cNvCxnSpPr>
            <a:cxnSpLocks/>
          </p:cNvCxnSpPr>
          <p:nvPr/>
        </p:nvCxnSpPr>
        <p:spPr>
          <a:xfrm>
            <a:off x="3305976" y="1329578"/>
            <a:ext cx="0" cy="245187"/>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42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1000"/>
                                        <p:tgtEl>
                                          <p:spTgt spid="120"/>
                                        </p:tgtEl>
                                      </p:cBhvr>
                                    </p:animEffect>
                                    <p:anim calcmode="lin" valueType="num">
                                      <p:cBhvr>
                                        <p:cTn id="18" dur="1000" fill="hold"/>
                                        <p:tgtEl>
                                          <p:spTgt spid="120"/>
                                        </p:tgtEl>
                                        <p:attrNameLst>
                                          <p:attrName>ppt_x</p:attrName>
                                        </p:attrNameLst>
                                      </p:cBhvr>
                                      <p:tavLst>
                                        <p:tav tm="0">
                                          <p:val>
                                            <p:strVal val="#ppt_x"/>
                                          </p:val>
                                        </p:tav>
                                        <p:tav tm="100000">
                                          <p:val>
                                            <p:strVal val="#ppt_x"/>
                                          </p:val>
                                        </p:tav>
                                      </p:tavLst>
                                    </p:anim>
                                    <p:anim calcmode="lin" valueType="num">
                                      <p:cBhvr>
                                        <p:cTn id="19"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293F-9B9B-134E-DDBC-DA977058AB75}"/>
            </a:ext>
          </a:extLst>
        </p:cNvPr>
        <p:cNvGrpSpPr/>
        <p:nvPr/>
      </p:nvGrpSpPr>
      <p:grpSpPr>
        <a:xfrm>
          <a:off x="0" y="0"/>
          <a:ext cx="0" cy="0"/>
          <a:chOff x="0" y="0"/>
          <a:chExt cx="0" cy="0"/>
        </a:xfrm>
      </p:grpSpPr>
      <p:sp>
        <p:nvSpPr>
          <p:cNvPr id="120" name="ZoneTexte 119">
            <a:extLst>
              <a:ext uri="{FF2B5EF4-FFF2-40B4-BE49-F238E27FC236}">
                <a16:creationId xmlns:a16="http://schemas.microsoft.com/office/drawing/2014/main" id="{3FB206E6-198B-869A-17A1-B1F9B2EAC71E}"/>
              </a:ext>
            </a:extLst>
          </p:cNvPr>
          <p:cNvSpPr txBox="1"/>
          <p:nvPr/>
        </p:nvSpPr>
        <p:spPr>
          <a:xfrm>
            <a:off x="2487581" y="754484"/>
            <a:ext cx="2235200" cy="584775"/>
          </a:xfrm>
          <a:prstGeom prst="rect">
            <a:avLst/>
          </a:prstGeom>
          <a:noFill/>
          <a:ln w="38100">
            <a:solidFill>
              <a:srgbClr val="00B050"/>
            </a:solidFill>
          </a:ln>
        </p:spPr>
        <p:txBody>
          <a:bodyPr wrap="square">
            <a:spAutoFit/>
          </a:bodyPr>
          <a:lstStyle/>
          <a:p>
            <a:pPr algn="ctr"/>
            <a:r>
              <a:rPr lang="fr-FR" sz="1400" b="1" dirty="0"/>
              <a:t>Thème </a:t>
            </a:r>
            <a:r>
              <a:rPr lang="fr-FR" sz="1400" b="1" dirty="0">
                <a:highlight>
                  <a:srgbClr val="FFFF00"/>
                </a:highlight>
              </a:rPr>
              <a:t>6</a:t>
            </a:r>
            <a:r>
              <a:rPr lang="fr-FR" sz="1400" b="1" dirty="0"/>
              <a:t> :</a:t>
            </a:r>
          </a:p>
          <a:p>
            <a:pPr algn="ctr"/>
            <a:r>
              <a:rPr lang="fr-FR" sz="1800" b="1" dirty="0">
                <a:solidFill>
                  <a:srgbClr val="0070C0"/>
                </a:solidFill>
              </a:rPr>
              <a:t>Lucie AUBRAC</a:t>
            </a:r>
          </a:p>
        </p:txBody>
      </p:sp>
      <p:sp>
        <p:nvSpPr>
          <p:cNvPr id="2" name="ZoneTexte 1">
            <a:extLst>
              <a:ext uri="{FF2B5EF4-FFF2-40B4-BE49-F238E27FC236}">
                <a16:creationId xmlns:a16="http://schemas.microsoft.com/office/drawing/2014/main" id="{352FFA11-99CB-DA45-09E8-EB9BAC535C01}"/>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A6AF77C7-CB16-6458-0E23-6CF221B76B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7B366F35-894F-1A7A-CD70-A8E4314A055F}"/>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pic>
        <p:nvPicPr>
          <p:cNvPr id="7" name="Image 6">
            <a:extLst>
              <a:ext uri="{FF2B5EF4-FFF2-40B4-BE49-F238E27FC236}">
                <a16:creationId xmlns:a16="http://schemas.microsoft.com/office/drawing/2014/main" id="{F3E96BF3-D1AA-7292-3F2C-0ED90F7A42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409" y="689584"/>
            <a:ext cx="970668" cy="633681"/>
          </a:xfrm>
          <a:prstGeom prst="rect">
            <a:avLst/>
          </a:prstGeom>
        </p:spPr>
      </p:pic>
      <p:pic>
        <p:nvPicPr>
          <p:cNvPr id="11" name="Image 10">
            <a:extLst>
              <a:ext uri="{FF2B5EF4-FFF2-40B4-BE49-F238E27FC236}">
                <a16:creationId xmlns:a16="http://schemas.microsoft.com/office/drawing/2014/main" id="{80FD173F-76A5-A31F-C4EC-A184478B3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9928" y="695756"/>
            <a:ext cx="646722" cy="584776"/>
          </a:xfrm>
          <a:prstGeom prst="rect">
            <a:avLst/>
          </a:prstGeom>
        </p:spPr>
      </p:pic>
    </p:spTree>
    <p:extLst>
      <p:ext uri="{BB962C8B-B14F-4D97-AF65-F5344CB8AC3E}">
        <p14:creationId xmlns:p14="http://schemas.microsoft.com/office/powerpoint/2010/main" val="85325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1000"/>
                                        <p:tgtEl>
                                          <p:spTgt spid="120"/>
                                        </p:tgtEl>
                                      </p:cBhvr>
                                    </p:animEffect>
                                    <p:anim calcmode="lin" valueType="num">
                                      <p:cBhvr>
                                        <p:cTn id="18" dur="1000" fill="hold"/>
                                        <p:tgtEl>
                                          <p:spTgt spid="120"/>
                                        </p:tgtEl>
                                        <p:attrNameLst>
                                          <p:attrName>ppt_x</p:attrName>
                                        </p:attrNameLst>
                                      </p:cBhvr>
                                      <p:tavLst>
                                        <p:tav tm="0">
                                          <p:val>
                                            <p:strVal val="#ppt_x"/>
                                          </p:val>
                                        </p:tav>
                                        <p:tav tm="100000">
                                          <p:val>
                                            <p:strVal val="#ppt_x"/>
                                          </p:val>
                                        </p:tav>
                                      </p:tavLst>
                                    </p:anim>
                                    <p:anim calcmode="lin" valueType="num">
                                      <p:cBhvr>
                                        <p:cTn id="19"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5066D0C-126E-4844-AC11-8A9180D6A3D4}"/>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3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Fabriquer l’ennemi, anéantir des populations - déportation depuis la France 1939-1945</a:t>
            </a:r>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AB2CF9C8-4E84-5C8F-F984-6FDFFD2BF9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9ED54DD0-1886-F58A-F21E-ADFBBE600EF4}"/>
              </a:ext>
            </a:extLst>
          </p:cNvPr>
          <p:cNvSpPr txBox="1"/>
          <p:nvPr/>
        </p:nvSpPr>
        <p:spPr>
          <a:xfrm>
            <a:off x="177325" y="381807"/>
            <a:ext cx="11275766" cy="307777"/>
          </a:xfrm>
          <a:prstGeom prst="rect">
            <a:avLst/>
          </a:prstGeom>
          <a:noFill/>
        </p:spPr>
        <p:txBody>
          <a:bodyPr wrap="square">
            <a:spAutoFit/>
          </a:bodyPr>
          <a:lstStyle/>
          <a:p>
            <a:r>
              <a:rPr lang="fr-FR" sz="1300" b="1" dirty="0">
                <a:solidFill>
                  <a:srgbClr val="FF0000"/>
                </a:solidFill>
              </a:rPr>
              <a:t>Problématique de la séance 3 : </a:t>
            </a:r>
            <a:r>
              <a:rPr lang="fr-FR" sz="1400" i="1" dirty="0">
                <a:solidFill>
                  <a:schemeClr val="accent4">
                    <a:lumMod val="50000"/>
                  </a:schemeClr>
                </a:solidFill>
              </a:rPr>
              <a:t>Comment le </a:t>
            </a:r>
            <a:r>
              <a:rPr lang="fr-FR" sz="1400" i="1" dirty="0">
                <a:solidFill>
                  <a:srgbClr val="FF0000"/>
                </a:solidFill>
              </a:rPr>
              <a:t>gouvernement et</a:t>
            </a:r>
            <a:r>
              <a:rPr lang="fr-FR" sz="1400" i="1" dirty="0">
                <a:solidFill>
                  <a:schemeClr val="accent4">
                    <a:lumMod val="50000"/>
                  </a:schemeClr>
                </a:solidFill>
              </a:rPr>
              <a:t> la </a:t>
            </a:r>
            <a:r>
              <a:rPr lang="fr-FR" sz="1400" i="1" dirty="0">
                <a:solidFill>
                  <a:srgbClr val="FF0000"/>
                </a:solidFill>
              </a:rPr>
              <a:t>police française</a:t>
            </a:r>
            <a:r>
              <a:rPr lang="fr-FR" sz="1400" i="1" dirty="0">
                <a:solidFill>
                  <a:schemeClr val="accent4">
                    <a:lumMod val="50000"/>
                  </a:schemeClr>
                </a:solidFill>
              </a:rPr>
              <a:t> prennent-ils part à la </a:t>
            </a:r>
            <a:r>
              <a:rPr lang="fr-FR" sz="1400" i="1" dirty="0">
                <a:solidFill>
                  <a:srgbClr val="FF0000"/>
                </a:solidFill>
              </a:rPr>
              <a:t>déportation des Juifs</a:t>
            </a:r>
            <a:r>
              <a:rPr lang="fr-FR" sz="1400" i="1" dirty="0">
                <a:solidFill>
                  <a:schemeClr val="accent4">
                    <a:lumMod val="50000"/>
                  </a:schemeClr>
                </a:solidFill>
              </a:rPr>
              <a:t> et à la </a:t>
            </a:r>
            <a:r>
              <a:rPr lang="fr-FR" sz="1400" i="1" dirty="0">
                <a:solidFill>
                  <a:srgbClr val="FF0000"/>
                </a:solidFill>
              </a:rPr>
              <a:t>traque des résistants</a:t>
            </a:r>
            <a:r>
              <a:rPr lang="fr-FR" sz="1400" i="1" dirty="0">
                <a:solidFill>
                  <a:schemeClr val="accent4">
                    <a:lumMod val="50000"/>
                  </a:schemeClr>
                </a:solidFill>
              </a:rPr>
              <a:t> ?</a:t>
            </a:r>
            <a:endParaRPr lang="fr-FR" sz="1600" i="1" dirty="0">
              <a:solidFill>
                <a:schemeClr val="accent4">
                  <a:lumMod val="50000"/>
                </a:schemeClr>
              </a:solidFill>
            </a:endParaRPr>
          </a:p>
        </p:txBody>
      </p:sp>
      <p:sp>
        <p:nvSpPr>
          <p:cNvPr id="5" name="ZoneTexte 4">
            <a:extLst>
              <a:ext uri="{FF2B5EF4-FFF2-40B4-BE49-F238E27FC236}">
                <a16:creationId xmlns:a16="http://schemas.microsoft.com/office/drawing/2014/main" id="{1FFC8F37-4337-D458-3C94-CB8F1449F9C8}"/>
              </a:ext>
            </a:extLst>
          </p:cNvPr>
          <p:cNvSpPr txBox="1"/>
          <p:nvPr/>
        </p:nvSpPr>
        <p:spPr>
          <a:xfrm>
            <a:off x="2602259" y="1654907"/>
            <a:ext cx="9515850" cy="5078313"/>
          </a:xfrm>
          <a:prstGeom prst="rect">
            <a:avLst/>
          </a:prstGeom>
          <a:noFill/>
        </p:spPr>
        <p:txBody>
          <a:bodyPr wrap="square">
            <a:spAutoFit/>
          </a:bodyPr>
          <a:lstStyle/>
          <a:p>
            <a:r>
              <a:rPr lang="fr-FR" dirty="0"/>
              <a:t>Pendant le                              (1940-1944), le                               et son gouvernement organisent une </a:t>
            </a:r>
            <a:br>
              <a:rPr lang="fr-FR" dirty="0"/>
            </a:br>
            <a:r>
              <a:rPr lang="fr-FR" dirty="0"/>
              <a:t>                       d’ÉTAT avec l’Allemagne nazie d’                       :</a:t>
            </a:r>
          </a:p>
          <a:p>
            <a:pPr>
              <a:tabLst>
                <a:tab pos="361950" algn="l"/>
              </a:tabLst>
            </a:pPr>
            <a:r>
              <a:rPr lang="fr-FR" dirty="0">
                <a:sym typeface="Wingdings" panose="05000000000000000000" pitchFamily="2" charset="2"/>
              </a:rPr>
              <a:t>	Avec les Statuts des Juifs, Vichy prononce des                            autorisant l’exclusion des Juifs de certains métiers ainsi que leur arrestation et leur emprisonnement ;</a:t>
            </a:r>
          </a:p>
          <a:p>
            <a:pPr>
              <a:tabLst>
                <a:tab pos="361950" algn="l"/>
              </a:tabLst>
            </a:pPr>
            <a:r>
              <a:rPr lang="fr-FR" dirty="0">
                <a:sym typeface="Wingdings" panose="05000000000000000000" pitchFamily="2" charset="2"/>
              </a:rPr>
              <a:t>	Avec des           , comme celle du </a:t>
            </a:r>
            <a:r>
              <a:rPr lang="fr-FR" dirty="0">
                <a:solidFill>
                  <a:srgbClr val="FF0000"/>
                </a:solidFill>
                <a:sym typeface="Wingdings" panose="05000000000000000000" pitchFamily="2" charset="2"/>
              </a:rPr>
              <a:t>Vel ’d’Hiv</a:t>
            </a:r>
            <a:r>
              <a:rPr lang="fr-FR" dirty="0">
                <a:sym typeface="Wingdings" panose="05000000000000000000" pitchFamily="2" charset="2"/>
              </a:rPr>
              <a:t>, Vichy utilise policiers et gendarmes pour des arrestations massives ;         </a:t>
            </a:r>
            <a:endParaRPr lang="fr-FR" dirty="0"/>
          </a:p>
          <a:p>
            <a:pPr>
              <a:tabLst>
                <a:tab pos="361950" algn="l"/>
              </a:tabLst>
            </a:pPr>
            <a:r>
              <a:rPr lang="fr-FR" dirty="0">
                <a:sym typeface="Wingdings" panose="05000000000000000000" pitchFamily="2" charset="2"/>
              </a:rPr>
              <a:t> 	Avec les             d’internement et de transit, comme celui de             , Vichy facilite la rétention et la déportation des Juifs vers les camps de concentration et d’extermination et leur                 </a:t>
            </a:r>
            <a:r>
              <a:rPr lang="fr-FR" dirty="0"/>
              <a:t>;</a:t>
            </a:r>
          </a:p>
          <a:p>
            <a:pPr>
              <a:tabLst>
                <a:tab pos="361950" algn="l"/>
              </a:tabLst>
            </a:pPr>
            <a:r>
              <a:rPr lang="fr-FR" dirty="0">
                <a:sym typeface="Wingdings" panose="05000000000000000000" pitchFamily="2" charset="2"/>
              </a:rPr>
              <a:t>	Avec la                           , Vichy appuie la Gestapo allemande (police politique) dans la traque des Juifs et des Résistants mais utilise aussi </a:t>
            </a:r>
            <a:r>
              <a:rPr lang="fr-FR" dirty="0"/>
              <a:t>les                                         de la Police française.</a:t>
            </a:r>
          </a:p>
          <a:p>
            <a:pPr>
              <a:tabLst>
                <a:tab pos="361950" algn="l"/>
              </a:tabLst>
            </a:pPr>
            <a:r>
              <a:rPr lang="fr-FR" dirty="0"/>
              <a:t>En plus des déportations, après arrestation et tortures, de nombreux résistants seront fusillés comme ceux du groupe                          , utilisé dans la                       allemande avec l’Affiche rouge ;</a:t>
            </a:r>
          </a:p>
          <a:p>
            <a:pPr>
              <a:tabLst>
                <a:tab pos="361950" algn="l"/>
              </a:tabLst>
            </a:pPr>
            <a:endParaRPr lang="fr-FR" dirty="0">
              <a:sym typeface="Wingdings" panose="05000000000000000000" pitchFamily="2" charset="2"/>
            </a:endParaRPr>
          </a:p>
          <a:p>
            <a:pPr>
              <a:tabLst>
                <a:tab pos="361950" algn="l"/>
              </a:tabLst>
            </a:pPr>
            <a:r>
              <a:rPr lang="fr-FR" dirty="0">
                <a:sym typeface="Wingdings" panose="05000000000000000000" pitchFamily="2" charset="2"/>
              </a:rPr>
              <a:t>Mais suite à l’Appel du 18 juin du Général DE GAULLE, à côté de la                     , armée française rangée aux côtés des Alliés, </a:t>
            </a:r>
            <a:r>
              <a:rPr lang="fr-FR" dirty="0"/>
              <a:t>la Résistance intérieure s’organise. Des femmes comme</a:t>
            </a:r>
            <a:br>
              <a:rPr lang="fr-FR" dirty="0"/>
            </a:br>
            <a:r>
              <a:rPr lang="fr-FR" dirty="0"/>
              <a:t>                        , ou Germaine TILLON, des hommes comme Jean MOULIN ou Albert OUZOULIAS s’opposent avec détermination aux Allemands et au Régime de Vichy qui représentent un seul et même ennemi. </a:t>
            </a:r>
          </a:p>
        </p:txBody>
      </p:sp>
      <p:sp>
        <p:nvSpPr>
          <p:cNvPr id="6" name="ZoneTexte 5">
            <a:extLst>
              <a:ext uri="{FF2B5EF4-FFF2-40B4-BE49-F238E27FC236}">
                <a16:creationId xmlns:a16="http://schemas.microsoft.com/office/drawing/2014/main" id="{FD7A9B0E-529E-71F2-2B08-437BA5487863}"/>
              </a:ext>
            </a:extLst>
          </p:cNvPr>
          <p:cNvSpPr txBox="1"/>
          <p:nvPr/>
        </p:nvSpPr>
        <p:spPr>
          <a:xfrm>
            <a:off x="102387" y="666014"/>
            <a:ext cx="11766340" cy="646331"/>
          </a:xfrm>
          <a:prstGeom prst="rect">
            <a:avLst/>
          </a:prstGeom>
          <a:noFill/>
        </p:spPr>
        <p:txBody>
          <a:bodyPr wrap="square">
            <a:spAutoFit/>
          </a:bodyPr>
          <a:lstStyle/>
          <a:p>
            <a:pPr algn="ctr"/>
            <a:r>
              <a:rPr lang="fr-FR" sz="1800" b="1" dirty="0">
                <a:solidFill>
                  <a:srgbClr val="FF0000"/>
                </a:solidFill>
              </a:rPr>
              <a:t>Réponse à la problématique de la séance 3 : </a:t>
            </a:r>
            <a:br>
              <a:rPr lang="fr-FR" sz="1800" b="1" dirty="0">
                <a:solidFill>
                  <a:srgbClr val="FF0000"/>
                </a:solidFill>
              </a:rPr>
            </a:br>
            <a:r>
              <a:rPr lang="fr-FR" i="1" dirty="0">
                <a:solidFill>
                  <a:schemeClr val="accent4">
                    <a:lumMod val="50000"/>
                  </a:schemeClr>
                </a:solidFill>
              </a:rPr>
              <a:t>Comment le </a:t>
            </a:r>
            <a:r>
              <a:rPr lang="fr-FR" i="1" dirty="0">
                <a:solidFill>
                  <a:srgbClr val="FF0000"/>
                </a:solidFill>
              </a:rPr>
              <a:t>gouvernement</a:t>
            </a:r>
            <a:r>
              <a:rPr lang="fr-FR" i="1" dirty="0">
                <a:solidFill>
                  <a:schemeClr val="accent4">
                    <a:lumMod val="50000"/>
                  </a:schemeClr>
                </a:solidFill>
              </a:rPr>
              <a:t> et la </a:t>
            </a:r>
            <a:r>
              <a:rPr lang="fr-FR" i="1" dirty="0">
                <a:solidFill>
                  <a:srgbClr val="FF0000"/>
                </a:solidFill>
              </a:rPr>
              <a:t>police française</a:t>
            </a:r>
            <a:r>
              <a:rPr lang="fr-FR" i="1" dirty="0">
                <a:solidFill>
                  <a:schemeClr val="accent4">
                    <a:lumMod val="50000"/>
                  </a:schemeClr>
                </a:solidFill>
              </a:rPr>
              <a:t> prennent-ils part à la </a:t>
            </a:r>
            <a:r>
              <a:rPr lang="fr-FR" i="1" dirty="0">
                <a:solidFill>
                  <a:srgbClr val="FF0000"/>
                </a:solidFill>
              </a:rPr>
              <a:t>déportation des Juifs</a:t>
            </a:r>
            <a:r>
              <a:rPr lang="fr-FR" i="1" dirty="0">
                <a:solidFill>
                  <a:schemeClr val="accent4">
                    <a:lumMod val="50000"/>
                  </a:schemeClr>
                </a:solidFill>
              </a:rPr>
              <a:t> et à la </a:t>
            </a:r>
            <a:r>
              <a:rPr lang="fr-FR" i="1" dirty="0">
                <a:solidFill>
                  <a:srgbClr val="FF0000"/>
                </a:solidFill>
              </a:rPr>
              <a:t>traque des résistants</a:t>
            </a:r>
            <a:r>
              <a:rPr lang="fr-FR" i="1" dirty="0">
                <a:solidFill>
                  <a:schemeClr val="accent4">
                    <a:lumMod val="50000"/>
                  </a:schemeClr>
                </a:solidFill>
              </a:rPr>
              <a:t> ?</a:t>
            </a:r>
            <a:endParaRPr lang="fr-FR" sz="1800" i="1" dirty="0">
              <a:solidFill>
                <a:schemeClr val="accent4">
                  <a:lumMod val="50000"/>
                </a:schemeClr>
              </a:solidFill>
            </a:endParaRPr>
          </a:p>
        </p:txBody>
      </p:sp>
      <p:sp>
        <p:nvSpPr>
          <p:cNvPr id="7" name="ZoneTexte 6">
            <a:extLst>
              <a:ext uri="{FF2B5EF4-FFF2-40B4-BE49-F238E27FC236}">
                <a16:creationId xmlns:a16="http://schemas.microsoft.com/office/drawing/2014/main" id="{BCE7FFE3-BC3F-475E-DD01-D95EF49CCBE0}"/>
              </a:ext>
            </a:extLst>
          </p:cNvPr>
          <p:cNvSpPr txBox="1"/>
          <p:nvPr/>
        </p:nvSpPr>
        <p:spPr>
          <a:xfrm>
            <a:off x="292900" y="1303784"/>
            <a:ext cx="2207755" cy="3370153"/>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Adolf HITLER,</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B.S. (Brigades Spéciales), </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Camps</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Collaboration,</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Drancy,</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France libre,</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Génocide,</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Lois antisémites,</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Lucie AUBRAC,</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MANOUCHIAN,</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Maréchal PÉTAIN,</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Milice française,</a:t>
            </a:r>
          </a:p>
          <a:p>
            <a:pPr marL="285750" indent="-285750">
              <a:buFont typeface="Wingdings" panose="05000000000000000000" pitchFamily="2" charset="2"/>
              <a:buChar char="q"/>
            </a:pPr>
            <a:r>
              <a:rPr lang="fr-FR" sz="1300" dirty="0">
                <a:solidFill>
                  <a:srgbClr val="FF0000"/>
                </a:solidFill>
                <a:latin typeface="Calibri" panose="020F0502020204030204" pitchFamily="34" charset="0"/>
                <a:cs typeface="Calibri" panose="020F0502020204030204" pitchFamily="34" charset="0"/>
              </a:rPr>
              <a:t>Propagande,</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Rafles,</a:t>
            </a:r>
          </a:p>
          <a:p>
            <a:pPr marL="285750" indent="-285750">
              <a:buFont typeface="Wingdings" panose="05000000000000000000" pitchFamily="2" charset="2"/>
              <a:buChar char="q"/>
            </a:pPr>
            <a:r>
              <a:rPr lang="fr-FR" sz="1300" dirty="0">
                <a:solidFill>
                  <a:srgbClr val="0070C0"/>
                </a:solidFill>
                <a:latin typeface="Calibri" panose="020F0502020204030204" pitchFamily="34" charset="0"/>
                <a:cs typeface="Calibri" panose="020F0502020204030204" pitchFamily="34" charset="0"/>
              </a:rPr>
              <a:t>Régime de Vichy</a:t>
            </a:r>
            <a:r>
              <a:rPr lang="fr-FR" sz="1300" dirty="0">
                <a:latin typeface="Calibri" panose="020F0502020204030204" pitchFamily="34" charset="0"/>
                <a:cs typeface="Calibri" panose="020F0502020204030204" pitchFamily="34" charset="0"/>
              </a:rPr>
              <a:t>.</a:t>
            </a:r>
            <a:endParaRPr lang="fr-FR" sz="1300" dirty="0">
              <a:solidFill>
                <a:srgbClr val="FF0000"/>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CBFFD676-2D6E-8373-AEAB-7F5F992CC931}"/>
              </a:ext>
            </a:extLst>
          </p:cNvPr>
          <p:cNvSpPr/>
          <p:nvPr/>
        </p:nvSpPr>
        <p:spPr>
          <a:xfrm>
            <a:off x="2602259" y="1319429"/>
            <a:ext cx="2588577" cy="369332"/>
          </a:xfrm>
          <a:prstGeom prst="rect">
            <a:avLst/>
          </a:prstGeom>
          <a:noFill/>
        </p:spPr>
        <p:txBody>
          <a:bodyPr wrap="square" lIns="91440" tIns="45720" rIns="91440" bIns="45720">
            <a:spAutoFit/>
          </a:bodyPr>
          <a:lstStyle/>
          <a:p>
            <a:r>
              <a:rPr lang="fr-FR" b="1" dirty="0">
                <a:ln w="9525">
                  <a:solidFill>
                    <a:schemeClr val="tx1"/>
                  </a:solidFill>
                  <a:prstDash val="solid"/>
                </a:ln>
                <a:solidFill>
                  <a:srgbClr val="7030A0"/>
                </a:solidFill>
                <a:effectLst>
                  <a:outerShdw blurRad="12700" dist="38100" dir="2700000" algn="tl" rotWithShape="0">
                    <a:schemeClr val="accent5">
                      <a:lumMod val="60000"/>
                      <a:lumOff val="40000"/>
                    </a:schemeClr>
                  </a:outerShdw>
                </a:effectLst>
              </a:rPr>
              <a:t>Tentative de synthèse :</a:t>
            </a:r>
            <a:endParaRPr lang="fr-FR" b="1" cap="none" spc="0" dirty="0">
              <a:ln w="9525">
                <a:solidFill>
                  <a:schemeClr val="tx1"/>
                </a:solidFill>
                <a:prstDash val="solid"/>
              </a:ln>
              <a:solidFill>
                <a:srgbClr val="7030A0"/>
              </a:solidFill>
              <a:effectLst>
                <a:outerShdw blurRad="12700" dist="38100" dir="2700000" algn="tl" rotWithShape="0">
                  <a:schemeClr val="accent5">
                    <a:lumMod val="60000"/>
                    <a:lumOff val="40000"/>
                  </a:schemeClr>
                </a:outerShdw>
              </a:effectLst>
            </a:endParaRPr>
          </a:p>
        </p:txBody>
      </p:sp>
      <p:sp>
        <p:nvSpPr>
          <p:cNvPr id="20" name="ZoneTexte 19">
            <a:extLst>
              <a:ext uri="{FF2B5EF4-FFF2-40B4-BE49-F238E27FC236}">
                <a16:creationId xmlns:a16="http://schemas.microsoft.com/office/drawing/2014/main" id="{A28B3CD1-370D-B212-96D9-6792390557F8}"/>
              </a:ext>
            </a:extLst>
          </p:cNvPr>
          <p:cNvSpPr txBox="1"/>
          <p:nvPr/>
        </p:nvSpPr>
        <p:spPr>
          <a:xfrm>
            <a:off x="3689144" y="1659424"/>
            <a:ext cx="1603295"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Régime de Vichy</a:t>
            </a:r>
            <a:endParaRPr lang="fr-FR" sz="1600" dirty="0">
              <a:solidFill>
                <a:srgbClr val="0070C0"/>
              </a:solidFill>
            </a:endParaRPr>
          </a:p>
        </p:txBody>
      </p:sp>
      <p:pic>
        <p:nvPicPr>
          <p:cNvPr id="22" name="Image 21">
            <a:extLst>
              <a:ext uri="{FF2B5EF4-FFF2-40B4-BE49-F238E27FC236}">
                <a16:creationId xmlns:a16="http://schemas.microsoft.com/office/drawing/2014/main" id="{CA30D613-6F35-2244-395F-BD72AA2A34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1605788"/>
            <a:ext cx="152152" cy="152152"/>
          </a:xfrm>
          <a:prstGeom prst="rect">
            <a:avLst/>
          </a:prstGeom>
        </p:spPr>
      </p:pic>
      <p:sp>
        <p:nvSpPr>
          <p:cNvPr id="27" name="ZoneTexte 26">
            <a:extLst>
              <a:ext uri="{FF2B5EF4-FFF2-40B4-BE49-F238E27FC236}">
                <a16:creationId xmlns:a16="http://schemas.microsoft.com/office/drawing/2014/main" id="{A48035D7-0170-0DC9-EE3E-CDACD617BE3A}"/>
              </a:ext>
            </a:extLst>
          </p:cNvPr>
          <p:cNvSpPr txBox="1"/>
          <p:nvPr/>
        </p:nvSpPr>
        <p:spPr>
          <a:xfrm>
            <a:off x="6681635" y="1661053"/>
            <a:ext cx="1695352"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Maréchal PÉTAIN</a:t>
            </a:r>
            <a:endParaRPr lang="fr-FR" sz="1600" dirty="0">
              <a:solidFill>
                <a:srgbClr val="0070C0"/>
              </a:solidFill>
            </a:endParaRPr>
          </a:p>
        </p:txBody>
      </p:sp>
      <p:sp>
        <p:nvSpPr>
          <p:cNvPr id="28" name="ZoneTexte 27">
            <a:extLst>
              <a:ext uri="{FF2B5EF4-FFF2-40B4-BE49-F238E27FC236}">
                <a16:creationId xmlns:a16="http://schemas.microsoft.com/office/drawing/2014/main" id="{D0202647-EE65-4056-E3DC-5DFA6F35A7B2}"/>
              </a:ext>
            </a:extLst>
          </p:cNvPr>
          <p:cNvSpPr txBox="1"/>
          <p:nvPr/>
        </p:nvSpPr>
        <p:spPr>
          <a:xfrm>
            <a:off x="2611495" y="1945166"/>
            <a:ext cx="1304723"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collaboration</a:t>
            </a:r>
            <a:endParaRPr lang="fr-FR" sz="1600" dirty="0">
              <a:solidFill>
                <a:srgbClr val="0070C0"/>
              </a:solidFill>
            </a:endParaRPr>
          </a:p>
        </p:txBody>
      </p:sp>
      <p:sp>
        <p:nvSpPr>
          <p:cNvPr id="29" name="ZoneTexte 28">
            <a:extLst>
              <a:ext uri="{FF2B5EF4-FFF2-40B4-BE49-F238E27FC236}">
                <a16:creationId xmlns:a16="http://schemas.microsoft.com/office/drawing/2014/main" id="{B539484D-F5EC-B99E-60D4-76FCEC62ADFC}"/>
              </a:ext>
            </a:extLst>
          </p:cNvPr>
          <p:cNvSpPr txBox="1"/>
          <p:nvPr/>
        </p:nvSpPr>
        <p:spPr>
          <a:xfrm>
            <a:off x="6807399" y="1945166"/>
            <a:ext cx="1304723"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Adolf HITLER</a:t>
            </a:r>
            <a:endParaRPr lang="fr-FR" sz="1600" dirty="0">
              <a:solidFill>
                <a:srgbClr val="0070C0"/>
              </a:solidFill>
            </a:endParaRPr>
          </a:p>
        </p:txBody>
      </p:sp>
      <p:sp>
        <p:nvSpPr>
          <p:cNvPr id="30" name="ZoneTexte 29">
            <a:extLst>
              <a:ext uri="{FF2B5EF4-FFF2-40B4-BE49-F238E27FC236}">
                <a16:creationId xmlns:a16="http://schemas.microsoft.com/office/drawing/2014/main" id="{C9713012-38A4-9B4B-A460-C4F9255D7F58}"/>
              </a:ext>
            </a:extLst>
          </p:cNvPr>
          <p:cNvSpPr txBox="1"/>
          <p:nvPr/>
        </p:nvSpPr>
        <p:spPr>
          <a:xfrm>
            <a:off x="7243914" y="2229568"/>
            <a:ext cx="1577969"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lois antisémites</a:t>
            </a:r>
            <a:endParaRPr lang="fr-FR" sz="1600" dirty="0">
              <a:solidFill>
                <a:srgbClr val="FF0000"/>
              </a:solidFill>
            </a:endParaRPr>
          </a:p>
        </p:txBody>
      </p:sp>
      <p:sp>
        <p:nvSpPr>
          <p:cNvPr id="31" name="ZoneTexte 30">
            <a:extLst>
              <a:ext uri="{FF2B5EF4-FFF2-40B4-BE49-F238E27FC236}">
                <a16:creationId xmlns:a16="http://schemas.microsoft.com/office/drawing/2014/main" id="{62F943AC-F0A2-58C6-87D0-540F4FD0D68D}"/>
              </a:ext>
            </a:extLst>
          </p:cNvPr>
          <p:cNvSpPr txBox="1"/>
          <p:nvPr/>
        </p:nvSpPr>
        <p:spPr>
          <a:xfrm>
            <a:off x="3779896" y="3305281"/>
            <a:ext cx="819814"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camps</a:t>
            </a:r>
            <a:endParaRPr lang="fr-FR" sz="1600" dirty="0">
              <a:solidFill>
                <a:srgbClr val="0070C0"/>
              </a:solidFill>
            </a:endParaRPr>
          </a:p>
        </p:txBody>
      </p:sp>
      <p:sp>
        <p:nvSpPr>
          <p:cNvPr id="32" name="ZoneTexte 31">
            <a:extLst>
              <a:ext uri="{FF2B5EF4-FFF2-40B4-BE49-F238E27FC236}">
                <a16:creationId xmlns:a16="http://schemas.microsoft.com/office/drawing/2014/main" id="{C874717D-2E6D-E878-0883-33BA2C0C0A39}"/>
              </a:ext>
            </a:extLst>
          </p:cNvPr>
          <p:cNvSpPr txBox="1"/>
          <p:nvPr/>
        </p:nvSpPr>
        <p:spPr>
          <a:xfrm>
            <a:off x="8555097" y="3323751"/>
            <a:ext cx="819814"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Drancy</a:t>
            </a:r>
            <a:endParaRPr lang="fr-FR" sz="1600" dirty="0">
              <a:solidFill>
                <a:srgbClr val="0070C0"/>
              </a:solidFill>
            </a:endParaRPr>
          </a:p>
        </p:txBody>
      </p:sp>
      <p:sp>
        <p:nvSpPr>
          <p:cNvPr id="33" name="ZoneTexte 32">
            <a:extLst>
              <a:ext uri="{FF2B5EF4-FFF2-40B4-BE49-F238E27FC236}">
                <a16:creationId xmlns:a16="http://schemas.microsoft.com/office/drawing/2014/main" id="{0FBC7ADE-CCAA-BAF3-92E6-2C29AA177285}"/>
              </a:ext>
            </a:extLst>
          </p:cNvPr>
          <p:cNvSpPr txBox="1"/>
          <p:nvPr/>
        </p:nvSpPr>
        <p:spPr>
          <a:xfrm>
            <a:off x="3841849" y="2771536"/>
            <a:ext cx="732066"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rafles</a:t>
            </a:r>
            <a:endParaRPr lang="fr-FR" sz="1600" dirty="0">
              <a:solidFill>
                <a:srgbClr val="0070C0"/>
              </a:solidFill>
            </a:endParaRPr>
          </a:p>
        </p:txBody>
      </p:sp>
      <p:sp>
        <p:nvSpPr>
          <p:cNvPr id="34" name="ZoneTexte 33">
            <a:extLst>
              <a:ext uri="{FF2B5EF4-FFF2-40B4-BE49-F238E27FC236}">
                <a16:creationId xmlns:a16="http://schemas.microsoft.com/office/drawing/2014/main" id="{624F35C4-31E5-2E1A-2426-EC56C8C9ABB4}"/>
              </a:ext>
            </a:extLst>
          </p:cNvPr>
          <p:cNvSpPr txBox="1"/>
          <p:nvPr/>
        </p:nvSpPr>
        <p:spPr>
          <a:xfrm>
            <a:off x="3682003" y="3871241"/>
            <a:ext cx="1628908"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Milice française</a:t>
            </a:r>
            <a:endParaRPr lang="fr-FR" sz="1600" dirty="0">
              <a:solidFill>
                <a:srgbClr val="0070C0"/>
              </a:solidFill>
            </a:endParaRPr>
          </a:p>
        </p:txBody>
      </p:sp>
      <p:sp>
        <p:nvSpPr>
          <p:cNvPr id="35" name="ZoneTexte 34">
            <a:extLst>
              <a:ext uri="{FF2B5EF4-FFF2-40B4-BE49-F238E27FC236}">
                <a16:creationId xmlns:a16="http://schemas.microsoft.com/office/drawing/2014/main" id="{D65962BA-8891-86A5-13EA-0490D5550C23}"/>
              </a:ext>
            </a:extLst>
          </p:cNvPr>
          <p:cNvSpPr txBox="1"/>
          <p:nvPr/>
        </p:nvSpPr>
        <p:spPr>
          <a:xfrm>
            <a:off x="10290758" y="3588443"/>
            <a:ext cx="972991"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génocide</a:t>
            </a:r>
            <a:endParaRPr lang="fr-FR" sz="1600" dirty="0">
              <a:solidFill>
                <a:srgbClr val="FF0000"/>
              </a:solidFill>
            </a:endParaRPr>
          </a:p>
        </p:txBody>
      </p:sp>
      <p:sp>
        <p:nvSpPr>
          <p:cNvPr id="37" name="ZoneTexte 36">
            <a:extLst>
              <a:ext uri="{FF2B5EF4-FFF2-40B4-BE49-F238E27FC236}">
                <a16:creationId xmlns:a16="http://schemas.microsoft.com/office/drawing/2014/main" id="{225457DF-9084-6AA8-72F0-88C77CE69E0B}"/>
              </a:ext>
            </a:extLst>
          </p:cNvPr>
          <p:cNvSpPr txBox="1"/>
          <p:nvPr/>
        </p:nvSpPr>
        <p:spPr>
          <a:xfrm>
            <a:off x="6595152" y="4130127"/>
            <a:ext cx="2244439"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B.S. (Brigades Spéciales) </a:t>
            </a:r>
          </a:p>
        </p:txBody>
      </p:sp>
      <p:sp>
        <p:nvSpPr>
          <p:cNvPr id="38" name="ZoneTexte 37">
            <a:extLst>
              <a:ext uri="{FF2B5EF4-FFF2-40B4-BE49-F238E27FC236}">
                <a16:creationId xmlns:a16="http://schemas.microsoft.com/office/drawing/2014/main" id="{C437AF34-420A-5659-A55D-582F0856F3CB}"/>
              </a:ext>
            </a:extLst>
          </p:cNvPr>
          <p:cNvSpPr txBox="1"/>
          <p:nvPr/>
        </p:nvSpPr>
        <p:spPr>
          <a:xfrm>
            <a:off x="4843757" y="4692431"/>
            <a:ext cx="1470976"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MANOUCHIAN</a:t>
            </a:r>
            <a:endParaRPr lang="fr-FR" sz="1600" dirty="0">
              <a:solidFill>
                <a:srgbClr val="0070C0"/>
              </a:solidFill>
            </a:endParaRPr>
          </a:p>
        </p:txBody>
      </p:sp>
      <p:sp>
        <p:nvSpPr>
          <p:cNvPr id="39" name="ZoneTexte 38">
            <a:extLst>
              <a:ext uri="{FF2B5EF4-FFF2-40B4-BE49-F238E27FC236}">
                <a16:creationId xmlns:a16="http://schemas.microsoft.com/office/drawing/2014/main" id="{F751BB9E-3192-BA8C-FF34-200E21D1B210}"/>
              </a:ext>
            </a:extLst>
          </p:cNvPr>
          <p:cNvSpPr txBox="1"/>
          <p:nvPr/>
        </p:nvSpPr>
        <p:spPr>
          <a:xfrm>
            <a:off x="2610616" y="5785424"/>
            <a:ext cx="1416439"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Lucie AUBRAC</a:t>
            </a:r>
            <a:endParaRPr lang="fr-FR" sz="1600" dirty="0">
              <a:solidFill>
                <a:srgbClr val="0070C0"/>
              </a:solidFill>
            </a:endParaRPr>
          </a:p>
        </p:txBody>
      </p:sp>
      <p:sp>
        <p:nvSpPr>
          <p:cNvPr id="40" name="ZoneTexte 39">
            <a:extLst>
              <a:ext uri="{FF2B5EF4-FFF2-40B4-BE49-F238E27FC236}">
                <a16:creationId xmlns:a16="http://schemas.microsoft.com/office/drawing/2014/main" id="{ED817090-F24C-6104-0432-39E4D1DF090C}"/>
              </a:ext>
            </a:extLst>
          </p:cNvPr>
          <p:cNvSpPr txBox="1"/>
          <p:nvPr/>
        </p:nvSpPr>
        <p:spPr>
          <a:xfrm>
            <a:off x="7615221" y="4683173"/>
            <a:ext cx="1252078"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propagande</a:t>
            </a:r>
            <a:endParaRPr lang="fr-FR" sz="1600" dirty="0">
              <a:solidFill>
                <a:srgbClr val="FF0000"/>
              </a:solidFill>
            </a:endParaRPr>
          </a:p>
        </p:txBody>
      </p:sp>
      <p:sp>
        <p:nvSpPr>
          <p:cNvPr id="41" name="ZoneTexte 40">
            <a:extLst>
              <a:ext uri="{FF2B5EF4-FFF2-40B4-BE49-F238E27FC236}">
                <a16:creationId xmlns:a16="http://schemas.microsoft.com/office/drawing/2014/main" id="{F98B5AD3-8D1D-D494-CBD3-3E1F65E29795}"/>
              </a:ext>
            </a:extLst>
          </p:cNvPr>
          <p:cNvSpPr txBox="1"/>
          <p:nvPr/>
        </p:nvSpPr>
        <p:spPr>
          <a:xfrm>
            <a:off x="8784175" y="5226983"/>
            <a:ext cx="1252078"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France libre</a:t>
            </a:r>
            <a:endParaRPr lang="fr-FR" sz="1600" dirty="0">
              <a:solidFill>
                <a:srgbClr val="FF0000"/>
              </a:solidFill>
            </a:endParaRPr>
          </a:p>
        </p:txBody>
      </p:sp>
      <p:pic>
        <p:nvPicPr>
          <p:cNvPr id="42" name="Image 41">
            <a:extLst>
              <a:ext uri="{FF2B5EF4-FFF2-40B4-BE49-F238E27FC236}">
                <a16:creationId xmlns:a16="http://schemas.microsoft.com/office/drawing/2014/main" id="{72454DA4-F398-994A-EE94-57843EE798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1803778"/>
            <a:ext cx="152152" cy="152152"/>
          </a:xfrm>
          <a:prstGeom prst="rect">
            <a:avLst/>
          </a:prstGeom>
        </p:spPr>
      </p:pic>
      <p:pic>
        <p:nvPicPr>
          <p:cNvPr id="43" name="Image 42">
            <a:extLst>
              <a:ext uri="{FF2B5EF4-FFF2-40B4-BE49-F238E27FC236}">
                <a16:creationId xmlns:a16="http://schemas.microsoft.com/office/drawing/2014/main" id="{0BBF1406-3488-2991-2A74-9F56A947BF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2014721"/>
            <a:ext cx="152152" cy="152152"/>
          </a:xfrm>
          <a:prstGeom prst="rect">
            <a:avLst/>
          </a:prstGeom>
        </p:spPr>
      </p:pic>
      <p:pic>
        <p:nvPicPr>
          <p:cNvPr id="44" name="Image 43">
            <a:extLst>
              <a:ext uri="{FF2B5EF4-FFF2-40B4-BE49-F238E27FC236}">
                <a16:creationId xmlns:a16="http://schemas.microsoft.com/office/drawing/2014/main" id="{BBD8433F-7B71-94FD-BE13-FE79081F7D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2207644"/>
            <a:ext cx="152152" cy="152152"/>
          </a:xfrm>
          <a:prstGeom prst="rect">
            <a:avLst/>
          </a:prstGeom>
        </p:spPr>
      </p:pic>
      <p:pic>
        <p:nvPicPr>
          <p:cNvPr id="45" name="Image 44">
            <a:extLst>
              <a:ext uri="{FF2B5EF4-FFF2-40B4-BE49-F238E27FC236}">
                <a16:creationId xmlns:a16="http://schemas.microsoft.com/office/drawing/2014/main" id="{0B677543-E089-9ED2-A432-282431A255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2400137"/>
            <a:ext cx="152152" cy="152152"/>
          </a:xfrm>
          <a:prstGeom prst="rect">
            <a:avLst/>
          </a:prstGeom>
        </p:spPr>
      </p:pic>
      <p:pic>
        <p:nvPicPr>
          <p:cNvPr id="46" name="Image 45">
            <a:extLst>
              <a:ext uri="{FF2B5EF4-FFF2-40B4-BE49-F238E27FC236}">
                <a16:creationId xmlns:a16="http://schemas.microsoft.com/office/drawing/2014/main" id="{05061BEA-CB84-00B9-BA96-B55A546652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2609859"/>
            <a:ext cx="152152" cy="152152"/>
          </a:xfrm>
          <a:prstGeom prst="rect">
            <a:avLst/>
          </a:prstGeom>
        </p:spPr>
      </p:pic>
      <p:pic>
        <p:nvPicPr>
          <p:cNvPr id="47" name="Image 46">
            <a:extLst>
              <a:ext uri="{FF2B5EF4-FFF2-40B4-BE49-F238E27FC236}">
                <a16:creationId xmlns:a16="http://schemas.microsoft.com/office/drawing/2014/main" id="{73499A51-FB6F-474E-409A-E7F9195380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458" y="2788372"/>
            <a:ext cx="152152" cy="152152"/>
          </a:xfrm>
          <a:prstGeom prst="rect">
            <a:avLst/>
          </a:prstGeom>
        </p:spPr>
      </p:pic>
      <p:pic>
        <p:nvPicPr>
          <p:cNvPr id="48" name="Image 47">
            <a:extLst>
              <a:ext uri="{FF2B5EF4-FFF2-40B4-BE49-F238E27FC236}">
                <a16:creationId xmlns:a16="http://schemas.microsoft.com/office/drawing/2014/main" id="{1AA61DA2-EA40-656B-51CC-B1F9C7CE7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2993796"/>
            <a:ext cx="152152" cy="152152"/>
          </a:xfrm>
          <a:prstGeom prst="rect">
            <a:avLst/>
          </a:prstGeom>
        </p:spPr>
      </p:pic>
      <p:pic>
        <p:nvPicPr>
          <p:cNvPr id="49" name="Image 48">
            <a:extLst>
              <a:ext uri="{FF2B5EF4-FFF2-40B4-BE49-F238E27FC236}">
                <a16:creationId xmlns:a16="http://schemas.microsoft.com/office/drawing/2014/main" id="{A6277E74-FC4C-5EC6-D329-58C0376E64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694" y="3190071"/>
            <a:ext cx="152152" cy="152152"/>
          </a:xfrm>
          <a:prstGeom prst="rect">
            <a:avLst/>
          </a:prstGeom>
        </p:spPr>
      </p:pic>
      <p:pic>
        <p:nvPicPr>
          <p:cNvPr id="50" name="Image 49">
            <a:extLst>
              <a:ext uri="{FF2B5EF4-FFF2-40B4-BE49-F238E27FC236}">
                <a16:creationId xmlns:a16="http://schemas.microsoft.com/office/drawing/2014/main" id="{92D4590E-0AC7-EC81-624D-C74C7D6D12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458" y="3381964"/>
            <a:ext cx="152152" cy="152152"/>
          </a:xfrm>
          <a:prstGeom prst="rect">
            <a:avLst/>
          </a:prstGeom>
        </p:spPr>
      </p:pic>
      <p:pic>
        <p:nvPicPr>
          <p:cNvPr id="51" name="Image 50">
            <a:extLst>
              <a:ext uri="{FF2B5EF4-FFF2-40B4-BE49-F238E27FC236}">
                <a16:creationId xmlns:a16="http://schemas.microsoft.com/office/drawing/2014/main" id="{AA1623FC-74DD-8D1C-7513-CD17871E1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458" y="3586069"/>
            <a:ext cx="152152" cy="152152"/>
          </a:xfrm>
          <a:prstGeom prst="rect">
            <a:avLst/>
          </a:prstGeom>
        </p:spPr>
      </p:pic>
      <p:pic>
        <p:nvPicPr>
          <p:cNvPr id="52" name="Image 51">
            <a:extLst>
              <a:ext uri="{FF2B5EF4-FFF2-40B4-BE49-F238E27FC236}">
                <a16:creationId xmlns:a16="http://schemas.microsoft.com/office/drawing/2014/main" id="{CFE666BA-34B4-6DF3-01CC-0B359AD106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60" y="3788806"/>
            <a:ext cx="152152" cy="152152"/>
          </a:xfrm>
          <a:prstGeom prst="rect">
            <a:avLst/>
          </a:prstGeom>
        </p:spPr>
      </p:pic>
      <p:pic>
        <p:nvPicPr>
          <p:cNvPr id="53" name="Image 52">
            <a:extLst>
              <a:ext uri="{FF2B5EF4-FFF2-40B4-BE49-F238E27FC236}">
                <a16:creationId xmlns:a16="http://schemas.microsoft.com/office/drawing/2014/main" id="{EC7D1E67-0473-EF76-B954-0B84999FC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840" y="3994750"/>
            <a:ext cx="152152" cy="152152"/>
          </a:xfrm>
          <a:prstGeom prst="rect">
            <a:avLst/>
          </a:prstGeom>
        </p:spPr>
      </p:pic>
      <p:pic>
        <p:nvPicPr>
          <p:cNvPr id="54" name="Image 53">
            <a:extLst>
              <a:ext uri="{FF2B5EF4-FFF2-40B4-BE49-F238E27FC236}">
                <a16:creationId xmlns:a16="http://schemas.microsoft.com/office/drawing/2014/main" id="{91681C4A-8AF3-4893-EA2C-FF747FBFDF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458" y="4187673"/>
            <a:ext cx="152152" cy="152152"/>
          </a:xfrm>
          <a:prstGeom prst="rect">
            <a:avLst/>
          </a:prstGeom>
        </p:spPr>
      </p:pic>
      <p:pic>
        <p:nvPicPr>
          <p:cNvPr id="55" name="Image 54">
            <a:extLst>
              <a:ext uri="{FF2B5EF4-FFF2-40B4-BE49-F238E27FC236}">
                <a16:creationId xmlns:a16="http://schemas.microsoft.com/office/drawing/2014/main" id="{B20D274E-D633-9FCB-E808-D10F4E7CD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129" y="4381174"/>
            <a:ext cx="152152" cy="152152"/>
          </a:xfrm>
          <a:prstGeom prst="rect">
            <a:avLst/>
          </a:prstGeom>
        </p:spPr>
      </p:pic>
    </p:spTree>
    <p:extLst>
      <p:ext uri="{BB962C8B-B14F-4D97-AF65-F5344CB8AC3E}">
        <p14:creationId xmlns:p14="http://schemas.microsoft.com/office/powerpoint/2010/main" val="120508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1000"/>
                                        <p:tgtEl>
                                          <p:spTgt spid="55"/>
                                        </p:tgtEl>
                                      </p:cBhvr>
                                    </p:animEffect>
                                    <p:anim calcmode="lin" valueType="num">
                                      <p:cBhvr>
                                        <p:cTn id="39" dur="1000" fill="hold"/>
                                        <p:tgtEl>
                                          <p:spTgt spid="55"/>
                                        </p:tgtEl>
                                        <p:attrNameLst>
                                          <p:attrName>ppt_x</p:attrName>
                                        </p:attrNameLst>
                                      </p:cBhvr>
                                      <p:tavLst>
                                        <p:tav tm="0">
                                          <p:val>
                                            <p:strVal val="#ppt_x"/>
                                          </p:val>
                                        </p:tav>
                                        <p:tav tm="100000">
                                          <p:val>
                                            <p:strVal val="#ppt_x"/>
                                          </p:val>
                                        </p:tav>
                                      </p:tavLst>
                                    </p:anim>
                                    <p:anim calcmode="lin" valueType="num">
                                      <p:cBhvr>
                                        <p:cTn id="40"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1000"/>
                                        <p:tgtEl>
                                          <p:spTgt spid="27"/>
                                        </p:tgtEl>
                                      </p:cBhvr>
                                    </p:animEffect>
                                    <p:anim calcmode="lin" valueType="num">
                                      <p:cBhvr>
                                        <p:cTn id="51" dur="1000" fill="hold"/>
                                        <p:tgtEl>
                                          <p:spTgt spid="27"/>
                                        </p:tgtEl>
                                        <p:attrNameLst>
                                          <p:attrName>ppt_x</p:attrName>
                                        </p:attrNameLst>
                                      </p:cBhvr>
                                      <p:tavLst>
                                        <p:tav tm="0">
                                          <p:val>
                                            <p:strVal val="#ppt_x"/>
                                          </p:val>
                                        </p:tav>
                                        <p:tav tm="100000">
                                          <p:val>
                                            <p:strVal val="#ppt_x"/>
                                          </p:val>
                                        </p:tav>
                                      </p:tavLst>
                                    </p:anim>
                                    <p:anim calcmode="lin" valueType="num">
                                      <p:cBhvr>
                                        <p:cTn id="5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1000"/>
                                        <p:tgtEl>
                                          <p:spTgt spid="28"/>
                                        </p:tgtEl>
                                      </p:cBhvr>
                                    </p:animEffect>
                                    <p:anim calcmode="lin" valueType="num">
                                      <p:cBhvr>
                                        <p:cTn id="58" dur="1000" fill="hold"/>
                                        <p:tgtEl>
                                          <p:spTgt spid="28"/>
                                        </p:tgtEl>
                                        <p:attrNameLst>
                                          <p:attrName>ppt_x</p:attrName>
                                        </p:attrNameLst>
                                      </p:cBhvr>
                                      <p:tavLst>
                                        <p:tav tm="0">
                                          <p:val>
                                            <p:strVal val="#ppt_x"/>
                                          </p:val>
                                        </p:tav>
                                        <p:tav tm="100000">
                                          <p:val>
                                            <p:strVal val="#ppt_x"/>
                                          </p:val>
                                        </p:tav>
                                      </p:tavLst>
                                    </p:anim>
                                    <p:anim calcmode="lin" valueType="num">
                                      <p:cBhvr>
                                        <p:cTn id="59" dur="1000" fill="hold"/>
                                        <p:tgtEl>
                                          <p:spTgt spid="2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1000"/>
                                        <p:tgtEl>
                                          <p:spTgt spid="30"/>
                                        </p:tgtEl>
                                      </p:cBhvr>
                                    </p:animEffect>
                                    <p:anim calcmode="lin" valueType="num">
                                      <p:cBhvr>
                                        <p:cTn id="82" dur="1000" fill="hold"/>
                                        <p:tgtEl>
                                          <p:spTgt spid="30"/>
                                        </p:tgtEl>
                                        <p:attrNameLst>
                                          <p:attrName>ppt_x</p:attrName>
                                        </p:attrNameLst>
                                      </p:cBhvr>
                                      <p:tavLst>
                                        <p:tav tm="0">
                                          <p:val>
                                            <p:strVal val="#ppt_x"/>
                                          </p:val>
                                        </p:tav>
                                        <p:tav tm="100000">
                                          <p:val>
                                            <p:strVal val="#ppt_x"/>
                                          </p:val>
                                        </p:tav>
                                      </p:tavLst>
                                    </p:anim>
                                    <p:anim calcmode="lin" valueType="num">
                                      <p:cBhvr>
                                        <p:cTn id="83" dur="1000" fill="hold"/>
                                        <p:tgtEl>
                                          <p:spTgt spid="3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1000"/>
                                        <p:tgtEl>
                                          <p:spTgt spid="48"/>
                                        </p:tgtEl>
                                      </p:cBhvr>
                                    </p:animEffect>
                                    <p:anim calcmode="lin" valueType="num">
                                      <p:cBhvr>
                                        <p:cTn id="87" dur="1000" fill="hold"/>
                                        <p:tgtEl>
                                          <p:spTgt spid="48"/>
                                        </p:tgtEl>
                                        <p:attrNameLst>
                                          <p:attrName>ppt_x</p:attrName>
                                        </p:attrNameLst>
                                      </p:cBhvr>
                                      <p:tavLst>
                                        <p:tav tm="0">
                                          <p:val>
                                            <p:strVal val="#ppt_x"/>
                                          </p:val>
                                        </p:tav>
                                        <p:tav tm="100000">
                                          <p:val>
                                            <p:strVal val="#ppt_x"/>
                                          </p:val>
                                        </p:tav>
                                      </p:tavLst>
                                    </p:anim>
                                    <p:anim calcmode="lin" valueType="num">
                                      <p:cBhvr>
                                        <p:cTn id="8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1000"/>
                                        <p:tgtEl>
                                          <p:spTgt spid="33"/>
                                        </p:tgtEl>
                                      </p:cBhvr>
                                    </p:animEffect>
                                    <p:anim calcmode="lin" valueType="num">
                                      <p:cBhvr>
                                        <p:cTn id="94" dur="1000" fill="hold"/>
                                        <p:tgtEl>
                                          <p:spTgt spid="33"/>
                                        </p:tgtEl>
                                        <p:attrNameLst>
                                          <p:attrName>ppt_x</p:attrName>
                                        </p:attrNameLst>
                                      </p:cBhvr>
                                      <p:tavLst>
                                        <p:tav tm="0">
                                          <p:val>
                                            <p:strVal val="#ppt_x"/>
                                          </p:val>
                                        </p:tav>
                                        <p:tav tm="100000">
                                          <p:val>
                                            <p:strVal val="#ppt_x"/>
                                          </p:val>
                                        </p:tav>
                                      </p:tavLst>
                                    </p:anim>
                                    <p:anim calcmode="lin" valueType="num">
                                      <p:cBhvr>
                                        <p:cTn id="95" dur="1000" fill="hold"/>
                                        <p:tgtEl>
                                          <p:spTgt spid="33"/>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fade">
                                      <p:cBhvr>
                                        <p:cTn id="98" dur="1000"/>
                                        <p:tgtEl>
                                          <p:spTgt spid="54"/>
                                        </p:tgtEl>
                                      </p:cBhvr>
                                    </p:animEffect>
                                    <p:anim calcmode="lin" valueType="num">
                                      <p:cBhvr>
                                        <p:cTn id="99" dur="1000" fill="hold"/>
                                        <p:tgtEl>
                                          <p:spTgt spid="54"/>
                                        </p:tgtEl>
                                        <p:attrNameLst>
                                          <p:attrName>ppt_x</p:attrName>
                                        </p:attrNameLst>
                                      </p:cBhvr>
                                      <p:tavLst>
                                        <p:tav tm="0">
                                          <p:val>
                                            <p:strVal val="#ppt_x"/>
                                          </p:val>
                                        </p:tav>
                                        <p:tav tm="100000">
                                          <p:val>
                                            <p:strVal val="#ppt_x"/>
                                          </p:val>
                                        </p:tav>
                                      </p:tavLst>
                                    </p:anim>
                                    <p:anim calcmode="lin" valueType="num">
                                      <p:cBhvr>
                                        <p:cTn id="100"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1000"/>
                                        <p:tgtEl>
                                          <p:spTgt spid="31"/>
                                        </p:tgtEl>
                                      </p:cBhvr>
                                    </p:animEffect>
                                    <p:anim calcmode="lin" valueType="num">
                                      <p:cBhvr>
                                        <p:cTn id="106" dur="1000" fill="hold"/>
                                        <p:tgtEl>
                                          <p:spTgt spid="31"/>
                                        </p:tgtEl>
                                        <p:attrNameLst>
                                          <p:attrName>ppt_x</p:attrName>
                                        </p:attrNameLst>
                                      </p:cBhvr>
                                      <p:tavLst>
                                        <p:tav tm="0">
                                          <p:val>
                                            <p:strVal val="#ppt_x"/>
                                          </p:val>
                                        </p:tav>
                                        <p:tav tm="100000">
                                          <p:val>
                                            <p:strVal val="#ppt_x"/>
                                          </p:val>
                                        </p:tav>
                                      </p:tavLst>
                                    </p:anim>
                                    <p:anim calcmode="lin" valueType="num">
                                      <p:cBhvr>
                                        <p:cTn id="107" dur="1000" fill="hold"/>
                                        <p:tgtEl>
                                          <p:spTgt spid="31"/>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1000"/>
                                        <p:tgtEl>
                                          <p:spTgt spid="43"/>
                                        </p:tgtEl>
                                      </p:cBhvr>
                                    </p:animEffect>
                                    <p:anim calcmode="lin" valueType="num">
                                      <p:cBhvr>
                                        <p:cTn id="111" dur="1000" fill="hold"/>
                                        <p:tgtEl>
                                          <p:spTgt spid="43"/>
                                        </p:tgtEl>
                                        <p:attrNameLst>
                                          <p:attrName>ppt_x</p:attrName>
                                        </p:attrNameLst>
                                      </p:cBhvr>
                                      <p:tavLst>
                                        <p:tav tm="0">
                                          <p:val>
                                            <p:strVal val="#ppt_x"/>
                                          </p:val>
                                        </p:tav>
                                        <p:tav tm="100000">
                                          <p:val>
                                            <p:strVal val="#ppt_x"/>
                                          </p:val>
                                        </p:tav>
                                      </p:tavLst>
                                    </p:anim>
                                    <p:anim calcmode="lin" valueType="num">
                                      <p:cBhvr>
                                        <p:cTn id="11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1000"/>
                                        <p:tgtEl>
                                          <p:spTgt spid="32"/>
                                        </p:tgtEl>
                                      </p:cBhvr>
                                    </p:animEffect>
                                    <p:anim calcmode="lin" valueType="num">
                                      <p:cBhvr>
                                        <p:cTn id="118" dur="1000" fill="hold"/>
                                        <p:tgtEl>
                                          <p:spTgt spid="32"/>
                                        </p:tgtEl>
                                        <p:attrNameLst>
                                          <p:attrName>ppt_x</p:attrName>
                                        </p:attrNameLst>
                                      </p:cBhvr>
                                      <p:tavLst>
                                        <p:tav tm="0">
                                          <p:val>
                                            <p:strVal val="#ppt_x"/>
                                          </p:val>
                                        </p:tav>
                                        <p:tav tm="100000">
                                          <p:val>
                                            <p:strVal val="#ppt_x"/>
                                          </p:val>
                                        </p:tav>
                                      </p:tavLst>
                                    </p:anim>
                                    <p:anim calcmode="lin" valueType="num">
                                      <p:cBhvr>
                                        <p:cTn id="119" dur="1000" fill="hold"/>
                                        <p:tgtEl>
                                          <p:spTgt spid="32"/>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fade">
                                      <p:cBhvr>
                                        <p:cTn id="122" dur="1000"/>
                                        <p:tgtEl>
                                          <p:spTgt spid="45"/>
                                        </p:tgtEl>
                                      </p:cBhvr>
                                    </p:animEffect>
                                    <p:anim calcmode="lin" valueType="num">
                                      <p:cBhvr>
                                        <p:cTn id="123" dur="1000" fill="hold"/>
                                        <p:tgtEl>
                                          <p:spTgt spid="45"/>
                                        </p:tgtEl>
                                        <p:attrNameLst>
                                          <p:attrName>ppt_x</p:attrName>
                                        </p:attrNameLst>
                                      </p:cBhvr>
                                      <p:tavLst>
                                        <p:tav tm="0">
                                          <p:val>
                                            <p:strVal val="#ppt_x"/>
                                          </p:val>
                                        </p:tav>
                                        <p:tav tm="100000">
                                          <p:val>
                                            <p:strVal val="#ppt_x"/>
                                          </p:val>
                                        </p:tav>
                                      </p:tavLst>
                                    </p:anim>
                                    <p:anim calcmode="lin" valueType="num">
                                      <p:cBhvr>
                                        <p:cTn id="12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35"/>
                                        </p:tgtEl>
                                        <p:attrNameLst>
                                          <p:attrName>style.visibility</p:attrName>
                                        </p:attrNameLst>
                                      </p:cBhvr>
                                      <p:to>
                                        <p:strVal val="visible"/>
                                      </p:to>
                                    </p:set>
                                    <p:animEffect transition="in" filter="fade">
                                      <p:cBhvr>
                                        <p:cTn id="129" dur="1000"/>
                                        <p:tgtEl>
                                          <p:spTgt spid="35"/>
                                        </p:tgtEl>
                                      </p:cBhvr>
                                    </p:animEffect>
                                    <p:anim calcmode="lin" valueType="num">
                                      <p:cBhvr>
                                        <p:cTn id="130" dur="1000" fill="hold"/>
                                        <p:tgtEl>
                                          <p:spTgt spid="35"/>
                                        </p:tgtEl>
                                        <p:attrNameLst>
                                          <p:attrName>ppt_x</p:attrName>
                                        </p:attrNameLst>
                                      </p:cBhvr>
                                      <p:tavLst>
                                        <p:tav tm="0">
                                          <p:val>
                                            <p:strVal val="#ppt_x"/>
                                          </p:val>
                                        </p:tav>
                                        <p:tav tm="100000">
                                          <p:val>
                                            <p:strVal val="#ppt_x"/>
                                          </p:val>
                                        </p:tav>
                                      </p:tavLst>
                                    </p:anim>
                                    <p:anim calcmode="lin" valueType="num">
                                      <p:cBhvr>
                                        <p:cTn id="131" dur="1000" fill="hold"/>
                                        <p:tgtEl>
                                          <p:spTgt spid="35"/>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fade">
                                      <p:cBhvr>
                                        <p:cTn id="134" dur="1000"/>
                                        <p:tgtEl>
                                          <p:spTgt spid="47"/>
                                        </p:tgtEl>
                                      </p:cBhvr>
                                    </p:animEffect>
                                    <p:anim calcmode="lin" valueType="num">
                                      <p:cBhvr>
                                        <p:cTn id="135" dur="1000" fill="hold"/>
                                        <p:tgtEl>
                                          <p:spTgt spid="47"/>
                                        </p:tgtEl>
                                        <p:attrNameLst>
                                          <p:attrName>ppt_x</p:attrName>
                                        </p:attrNameLst>
                                      </p:cBhvr>
                                      <p:tavLst>
                                        <p:tav tm="0">
                                          <p:val>
                                            <p:strVal val="#ppt_x"/>
                                          </p:val>
                                        </p:tav>
                                        <p:tav tm="100000">
                                          <p:val>
                                            <p:strVal val="#ppt_x"/>
                                          </p:val>
                                        </p:tav>
                                      </p:tavLst>
                                    </p:anim>
                                    <p:anim calcmode="lin" valueType="num">
                                      <p:cBhvr>
                                        <p:cTn id="13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2" presetClass="entr" presetSubtype="0" fill="hold" nodeType="clickEffect">
                                  <p:stCondLst>
                                    <p:cond delay="0"/>
                                  </p:stCondLst>
                                  <p:childTnLst>
                                    <p:set>
                                      <p:cBhvr>
                                        <p:cTn id="140" dur="1" fill="hold">
                                          <p:stCondLst>
                                            <p:cond delay="0"/>
                                          </p:stCondLst>
                                        </p:cTn>
                                        <p:tgtEl>
                                          <p:spTgt spid="52"/>
                                        </p:tgtEl>
                                        <p:attrNameLst>
                                          <p:attrName>style.visibility</p:attrName>
                                        </p:attrNameLst>
                                      </p:cBhvr>
                                      <p:to>
                                        <p:strVal val="visible"/>
                                      </p:to>
                                    </p:set>
                                    <p:animEffect transition="in" filter="fade">
                                      <p:cBhvr>
                                        <p:cTn id="141" dur="1000"/>
                                        <p:tgtEl>
                                          <p:spTgt spid="52"/>
                                        </p:tgtEl>
                                      </p:cBhvr>
                                    </p:animEffect>
                                    <p:anim calcmode="lin" valueType="num">
                                      <p:cBhvr>
                                        <p:cTn id="142" dur="1000" fill="hold"/>
                                        <p:tgtEl>
                                          <p:spTgt spid="52"/>
                                        </p:tgtEl>
                                        <p:attrNameLst>
                                          <p:attrName>ppt_x</p:attrName>
                                        </p:attrNameLst>
                                      </p:cBhvr>
                                      <p:tavLst>
                                        <p:tav tm="0">
                                          <p:val>
                                            <p:strVal val="#ppt_x"/>
                                          </p:val>
                                        </p:tav>
                                        <p:tav tm="100000">
                                          <p:val>
                                            <p:strVal val="#ppt_x"/>
                                          </p:val>
                                        </p:tav>
                                      </p:tavLst>
                                    </p:anim>
                                    <p:anim calcmode="lin" valueType="num">
                                      <p:cBhvr>
                                        <p:cTn id="143" dur="1000" fill="hold"/>
                                        <p:tgtEl>
                                          <p:spTgt spid="52"/>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4"/>
                                        </p:tgtEl>
                                        <p:attrNameLst>
                                          <p:attrName>style.visibility</p:attrName>
                                        </p:attrNameLst>
                                      </p:cBhvr>
                                      <p:to>
                                        <p:strVal val="visible"/>
                                      </p:to>
                                    </p:set>
                                    <p:animEffect transition="in" filter="fade">
                                      <p:cBhvr>
                                        <p:cTn id="146" dur="1000"/>
                                        <p:tgtEl>
                                          <p:spTgt spid="34"/>
                                        </p:tgtEl>
                                      </p:cBhvr>
                                    </p:animEffect>
                                    <p:anim calcmode="lin" valueType="num">
                                      <p:cBhvr>
                                        <p:cTn id="147" dur="1000" fill="hold"/>
                                        <p:tgtEl>
                                          <p:spTgt spid="34"/>
                                        </p:tgtEl>
                                        <p:attrNameLst>
                                          <p:attrName>ppt_x</p:attrName>
                                        </p:attrNameLst>
                                      </p:cBhvr>
                                      <p:tavLst>
                                        <p:tav tm="0">
                                          <p:val>
                                            <p:strVal val="#ppt_x"/>
                                          </p:val>
                                        </p:tav>
                                        <p:tav tm="100000">
                                          <p:val>
                                            <p:strVal val="#ppt_x"/>
                                          </p:val>
                                        </p:tav>
                                      </p:tavLst>
                                    </p:anim>
                                    <p:anim calcmode="lin" valueType="num">
                                      <p:cBhvr>
                                        <p:cTn id="1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42" presetClass="entr" presetSubtype="0" fill="hold" grpId="0" nodeType="clickEffect">
                                  <p:stCondLst>
                                    <p:cond delay="0"/>
                                  </p:stCondLst>
                                  <p:childTnLst>
                                    <p:set>
                                      <p:cBhvr>
                                        <p:cTn id="152" dur="1" fill="hold">
                                          <p:stCondLst>
                                            <p:cond delay="0"/>
                                          </p:stCondLst>
                                        </p:cTn>
                                        <p:tgtEl>
                                          <p:spTgt spid="37"/>
                                        </p:tgtEl>
                                        <p:attrNameLst>
                                          <p:attrName>style.visibility</p:attrName>
                                        </p:attrNameLst>
                                      </p:cBhvr>
                                      <p:to>
                                        <p:strVal val="visible"/>
                                      </p:to>
                                    </p:set>
                                    <p:animEffect transition="in" filter="fade">
                                      <p:cBhvr>
                                        <p:cTn id="153" dur="1000"/>
                                        <p:tgtEl>
                                          <p:spTgt spid="37"/>
                                        </p:tgtEl>
                                      </p:cBhvr>
                                    </p:animEffect>
                                    <p:anim calcmode="lin" valueType="num">
                                      <p:cBhvr>
                                        <p:cTn id="154" dur="1000" fill="hold"/>
                                        <p:tgtEl>
                                          <p:spTgt spid="37"/>
                                        </p:tgtEl>
                                        <p:attrNameLst>
                                          <p:attrName>ppt_x</p:attrName>
                                        </p:attrNameLst>
                                      </p:cBhvr>
                                      <p:tavLst>
                                        <p:tav tm="0">
                                          <p:val>
                                            <p:strVal val="#ppt_x"/>
                                          </p:val>
                                        </p:tav>
                                        <p:tav tm="100000">
                                          <p:val>
                                            <p:strVal val="#ppt_x"/>
                                          </p:val>
                                        </p:tav>
                                      </p:tavLst>
                                    </p:anim>
                                    <p:anim calcmode="lin" valueType="num">
                                      <p:cBhvr>
                                        <p:cTn id="155" dur="1000" fill="hold"/>
                                        <p:tgtEl>
                                          <p:spTgt spid="37"/>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42"/>
                                        </p:tgtEl>
                                        <p:attrNameLst>
                                          <p:attrName>style.visibility</p:attrName>
                                        </p:attrNameLst>
                                      </p:cBhvr>
                                      <p:to>
                                        <p:strVal val="visible"/>
                                      </p:to>
                                    </p:set>
                                    <p:animEffect transition="in" filter="fade">
                                      <p:cBhvr>
                                        <p:cTn id="158" dur="1000"/>
                                        <p:tgtEl>
                                          <p:spTgt spid="42"/>
                                        </p:tgtEl>
                                      </p:cBhvr>
                                    </p:animEffect>
                                    <p:anim calcmode="lin" valueType="num">
                                      <p:cBhvr>
                                        <p:cTn id="159" dur="1000" fill="hold"/>
                                        <p:tgtEl>
                                          <p:spTgt spid="42"/>
                                        </p:tgtEl>
                                        <p:attrNameLst>
                                          <p:attrName>ppt_x</p:attrName>
                                        </p:attrNameLst>
                                      </p:cBhvr>
                                      <p:tavLst>
                                        <p:tav tm="0">
                                          <p:val>
                                            <p:strVal val="#ppt_x"/>
                                          </p:val>
                                        </p:tav>
                                        <p:tav tm="100000">
                                          <p:val>
                                            <p:strVal val="#ppt_x"/>
                                          </p:val>
                                        </p:tav>
                                      </p:tavLst>
                                    </p:anim>
                                    <p:anim calcmode="lin" valueType="num">
                                      <p:cBhvr>
                                        <p:cTn id="16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42" presetClass="entr" presetSubtype="0" fill="hold" grpId="0" nodeType="clickEffect">
                                  <p:stCondLst>
                                    <p:cond delay="0"/>
                                  </p:stCondLst>
                                  <p:childTnLst>
                                    <p:set>
                                      <p:cBhvr>
                                        <p:cTn id="164" dur="1" fill="hold">
                                          <p:stCondLst>
                                            <p:cond delay="0"/>
                                          </p:stCondLst>
                                        </p:cTn>
                                        <p:tgtEl>
                                          <p:spTgt spid="38"/>
                                        </p:tgtEl>
                                        <p:attrNameLst>
                                          <p:attrName>style.visibility</p:attrName>
                                        </p:attrNameLst>
                                      </p:cBhvr>
                                      <p:to>
                                        <p:strVal val="visible"/>
                                      </p:to>
                                    </p:set>
                                    <p:animEffect transition="in" filter="fade">
                                      <p:cBhvr>
                                        <p:cTn id="165" dur="1000"/>
                                        <p:tgtEl>
                                          <p:spTgt spid="38"/>
                                        </p:tgtEl>
                                      </p:cBhvr>
                                    </p:animEffect>
                                    <p:anim calcmode="lin" valueType="num">
                                      <p:cBhvr>
                                        <p:cTn id="166" dur="1000" fill="hold"/>
                                        <p:tgtEl>
                                          <p:spTgt spid="38"/>
                                        </p:tgtEl>
                                        <p:attrNameLst>
                                          <p:attrName>ppt_x</p:attrName>
                                        </p:attrNameLst>
                                      </p:cBhvr>
                                      <p:tavLst>
                                        <p:tav tm="0">
                                          <p:val>
                                            <p:strVal val="#ppt_x"/>
                                          </p:val>
                                        </p:tav>
                                        <p:tav tm="100000">
                                          <p:val>
                                            <p:strVal val="#ppt_x"/>
                                          </p:val>
                                        </p:tav>
                                      </p:tavLst>
                                    </p:anim>
                                    <p:anim calcmode="lin" valueType="num">
                                      <p:cBhvr>
                                        <p:cTn id="167" dur="1000" fill="hold"/>
                                        <p:tgtEl>
                                          <p:spTgt spid="38"/>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0"/>
                                  </p:stCondLst>
                                  <p:childTnLst>
                                    <p:set>
                                      <p:cBhvr>
                                        <p:cTn id="169" dur="1" fill="hold">
                                          <p:stCondLst>
                                            <p:cond delay="0"/>
                                          </p:stCondLst>
                                        </p:cTn>
                                        <p:tgtEl>
                                          <p:spTgt spid="50"/>
                                        </p:tgtEl>
                                        <p:attrNameLst>
                                          <p:attrName>style.visibility</p:attrName>
                                        </p:attrNameLst>
                                      </p:cBhvr>
                                      <p:to>
                                        <p:strVal val="visible"/>
                                      </p:to>
                                    </p:set>
                                    <p:animEffect transition="in" filter="fade">
                                      <p:cBhvr>
                                        <p:cTn id="170" dur="1000"/>
                                        <p:tgtEl>
                                          <p:spTgt spid="50"/>
                                        </p:tgtEl>
                                      </p:cBhvr>
                                    </p:animEffect>
                                    <p:anim calcmode="lin" valueType="num">
                                      <p:cBhvr>
                                        <p:cTn id="171" dur="1000" fill="hold"/>
                                        <p:tgtEl>
                                          <p:spTgt spid="50"/>
                                        </p:tgtEl>
                                        <p:attrNameLst>
                                          <p:attrName>ppt_x</p:attrName>
                                        </p:attrNameLst>
                                      </p:cBhvr>
                                      <p:tavLst>
                                        <p:tav tm="0">
                                          <p:val>
                                            <p:strVal val="#ppt_x"/>
                                          </p:val>
                                        </p:tav>
                                        <p:tav tm="100000">
                                          <p:val>
                                            <p:strVal val="#ppt_x"/>
                                          </p:val>
                                        </p:tav>
                                      </p:tavLst>
                                    </p:anim>
                                    <p:anim calcmode="lin" valueType="num">
                                      <p:cBhvr>
                                        <p:cTn id="17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grpId="0" nodeType="clickEffect">
                                  <p:stCondLst>
                                    <p:cond delay="0"/>
                                  </p:stCondLst>
                                  <p:childTnLst>
                                    <p:set>
                                      <p:cBhvr>
                                        <p:cTn id="176" dur="1" fill="hold">
                                          <p:stCondLst>
                                            <p:cond delay="0"/>
                                          </p:stCondLst>
                                        </p:cTn>
                                        <p:tgtEl>
                                          <p:spTgt spid="40"/>
                                        </p:tgtEl>
                                        <p:attrNameLst>
                                          <p:attrName>style.visibility</p:attrName>
                                        </p:attrNameLst>
                                      </p:cBhvr>
                                      <p:to>
                                        <p:strVal val="visible"/>
                                      </p:to>
                                    </p:set>
                                    <p:animEffect transition="in" filter="fade">
                                      <p:cBhvr>
                                        <p:cTn id="177" dur="1000"/>
                                        <p:tgtEl>
                                          <p:spTgt spid="40"/>
                                        </p:tgtEl>
                                      </p:cBhvr>
                                    </p:animEffect>
                                    <p:anim calcmode="lin" valueType="num">
                                      <p:cBhvr>
                                        <p:cTn id="178" dur="1000" fill="hold"/>
                                        <p:tgtEl>
                                          <p:spTgt spid="40"/>
                                        </p:tgtEl>
                                        <p:attrNameLst>
                                          <p:attrName>ppt_x</p:attrName>
                                        </p:attrNameLst>
                                      </p:cBhvr>
                                      <p:tavLst>
                                        <p:tav tm="0">
                                          <p:val>
                                            <p:strVal val="#ppt_x"/>
                                          </p:val>
                                        </p:tav>
                                        <p:tav tm="100000">
                                          <p:val>
                                            <p:strVal val="#ppt_x"/>
                                          </p:val>
                                        </p:tav>
                                      </p:tavLst>
                                    </p:anim>
                                    <p:anim calcmode="lin" valueType="num">
                                      <p:cBhvr>
                                        <p:cTn id="179" dur="1000" fill="hold"/>
                                        <p:tgtEl>
                                          <p:spTgt spid="40"/>
                                        </p:tgtEl>
                                        <p:attrNameLst>
                                          <p:attrName>ppt_y</p:attrName>
                                        </p:attrNameLst>
                                      </p:cBhvr>
                                      <p:tavLst>
                                        <p:tav tm="0">
                                          <p:val>
                                            <p:strVal val="#ppt_y+.1"/>
                                          </p:val>
                                        </p:tav>
                                        <p:tav tm="100000">
                                          <p:val>
                                            <p:strVal val="#ppt_y"/>
                                          </p:val>
                                        </p:tav>
                                      </p:tavLst>
                                    </p:anim>
                                  </p:childTnLst>
                                </p:cTn>
                              </p:par>
                              <p:par>
                                <p:cTn id="180" presetID="42" presetClass="entr" presetSubtype="0" fill="hold" nodeType="withEffect">
                                  <p:stCondLst>
                                    <p:cond delay="0"/>
                                  </p:stCondLst>
                                  <p:childTnLst>
                                    <p:set>
                                      <p:cBhvr>
                                        <p:cTn id="181" dur="1" fill="hold">
                                          <p:stCondLst>
                                            <p:cond delay="0"/>
                                          </p:stCondLst>
                                        </p:cTn>
                                        <p:tgtEl>
                                          <p:spTgt spid="53"/>
                                        </p:tgtEl>
                                        <p:attrNameLst>
                                          <p:attrName>style.visibility</p:attrName>
                                        </p:attrNameLst>
                                      </p:cBhvr>
                                      <p:to>
                                        <p:strVal val="visible"/>
                                      </p:to>
                                    </p:set>
                                    <p:animEffect transition="in" filter="fade">
                                      <p:cBhvr>
                                        <p:cTn id="182" dur="1000"/>
                                        <p:tgtEl>
                                          <p:spTgt spid="53"/>
                                        </p:tgtEl>
                                      </p:cBhvr>
                                    </p:animEffect>
                                    <p:anim calcmode="lin" valueType="num">
                                      <p:cBhvr>
                                        <p:cTn id="183" dur="1000" fill="hold"/>
                                        <p:tgtEl>
                                          <p:spTgt spid="53"/>
                                        </p:tgtEl>
                                        <p:attrNameLst>
                                          <p:attrName>ppt_x</p:attrName>
                                        </p:attrNameLst>
                                      </p:cBhvr>
                                      <p:tavLst>
                                        <p:tav tm="0">
                                          <p:val>
                                            <p:strVal val="#ppt_x"/>
                                          </p:val>
                                        </p:tav>
                                        <p:tav tm="100000">
                                          <p:val>
                                            <p:strVal val="#ppt_x"/>
                                          </p:val>
                                        </p:tav>
                                      </p:tavLst>
                                    </p:anim>
                                    <p:anim calcmode="lin" valueType="num">
                                      <p:cBhvr>
                                        <p:cTn id="18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42" presetClass="entr" presetSubtype="0" fill="hold" grpId="0" nodeType="clickEffect">
                                  <p:stCondLst>
                                    <p:cond delay="0"/>
                                  </p:stCondLst>
                                  <p:childTnLst>
                                    <p:set>
                                      <p:cBhvr>
                                        <p:cTn id="188" dur="1" fill="hold">
                                          <p:stCondLst>
                                            <p:cond delay="0"/>
                                          </p:stCondLst>
                                        </p:cTn>
                                        <p:tgtEl>
                                          <p:spTgt spid="41"/>
                                        </p:tgtEl>
                                        <p:attrNameLst>
                                          <p:attrName>style.visibility</p:attrName>
                                        </p:attrNameLst>
                                      </p:cBhvr>
                                      <p:to>
                                        <p:strVal val="visible"/>
                                      </p:to>
                                    </p:set>
                                    <p:animEffect transition="in" filter="fade">
                                      <p:cBhvr>
                                        <p:cTn id="189" dur="1000"/>
                                        <p:tgtEl>
                                          <p:spTgt spid="41"/>
                                        </p:tgtEl>
                                      </p:cBhvr>
                                    </p:animEffect>
                                    <p:anim calcmode="lin" valueType="num">
                                      <p:cBhvr>
                                        <p:cTn id="190" dur="1000" fill="hold"/>
                                        <p:tgtEl>
                                          <p:spTgt spid="41"/>
                                        </p:tgtEl>
                                        <p:attrNameLst>
                                          <p:attrName>ppt_x</p:attrName>
                                        </p:attrNameLst>
                                      </p:cBhvr>
                                      <p:tavLst>
                                        <p:tav tm="0">
                                          <p:val>
                                            <p:strVal val="#ppt_x"/>
                                          </p:val>
                                        </p:tav>
                                        <p:tav tm="100000">
                                          <p:val>
                                            <p:strVal val="#ppt_x"/>
                                          </p:val>
                                        </p:tav>
                                      </p:tavLst>
                                    </p:anim>
                                    <p:anim calcmode="lin" valueType="num">
                                      <p:cBhvr>
                                        <p:cTn id="191" dur="1000" fill="hold"/>
                                        <p:tgtEl>
                                          <p:spTgt spid="41"/>
                                        </p:tgtEl>
                                        <p:attrNameLst>
                                          <p:attrName>ppt_y</p:attrName>
                                        </p:attrNameLst>
                                      </p:cBhvr>
                                      <p:tavLst>
                                        <p:tav tm="0">
                                          <p:val>
                                            <p:strVal val="#ppt_y+.1"/>
                                          </p:val>
                                        </p:tav>
                                        <p:tav tm="100000">
                                          <p:val>
                                            <p:strVal val="#ppt_y"/>
                                          </p:val>
                                        </p:tav>
                                      </p:tavLst>
                                    </p:anim>
                                  </p:childTnLst>
                                </p:cTn>
                              </p:par>
                              <p:par>
                                <p:cTn id="192" presetID="42" presetClass="entr" presetSubtype="0" fill="hold" nodeType="withEffect">
                                  <p:stCondLst>
                                    <p:cond delay="0"/>
                                  </p:stCondLst>
                                  <p:childTnLst>
                                    <p:set>
                                      <p:cBhvr>
                                        <p:cTn id="193" dur="1" fill="hold">
                                          <p:stCondLst>
                                            <p:cond delay="0"/>
                                          </p:stCondLst>
                                        </p:cTn>
                                        <p:tgtEl>
                                          <p:spTgt spid="46"/>
                                        </p:tgtEl>
                                        <p:attrNameLst>
                                          <p:attrName>style.visibility</p:attrName>
                                        </p:attrNameLst>
                                      </p:cBhvr>
                                      <p:to>
                                        <p:strVal val="visible"/>
                                      </p:to>
                                    </p:set>
                                    <p:animEffect transition="in" filter="fade">
                                      <p:cBhvr>
                                        <p:cTn id="194" dur="1000"/>
                                        <p:tgtEl>
                                          <p:spTgt spid="46"/>
                                        </p:tgtEl>
                                      </p:cBhvr>
                                    </p:animEffect>
                                    <p:anim calcmode="lin" valueType="num">
                                      <p:cBhvr>
                                        <p:cTn id="195" dur="1000" fill="hold"/>
                                        <p:tgtEl>
                                          <p:spTgt spid="46"/>
                                        </p:tgtEl>
                                        <p:attrNameLst>
                                          <p:attrName>ppt_x</p:attrName>
                                        </p:attrNameLst>
                                      </p:cBhvr>
                                      <p:tavLst>
                                        <p:tav tm="0">
                                          <p:val>
                                            <p:strVal val="#ppt_x"/>
                                          </p:val>
                                        </p:tav>
                                        <p:tav tm="100000">
                                          <p:val>
                                            <p:strVal val="#ppt_x"/>
                                          </p:val>
                                        </p:tav>
                                      </p:tavLst>
                                    </p:anim>
                                    <p:anim calcmode="lin" valueType="num">
                                      <p:cBhvr>
                                        <p:cTn id="19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97" fill="hold">
                      <p:stCondLst>
                        <p:cond delay="indefinite"/>
                      </p:stCondLst>
                      <p:childTnLst>
                        <p:par>
                          <p:cTn id="198" fill="hold">
                            <p:stCondLst>
                              <p:cond delay="0"/>
                            </p:stCondLst>
                            <p:childTnLst>
                              <p:par>
                                <p:cTn id="199" presetID="42" presetClass="entr" presetSubtype="0" fill="hold" grpId="0" nodeType="clickEffect">
                                  <p:stCondLst>
                                    <p:cond delay="0"/>
                                  </p:stCondLst>
                                  <p:childTnLst>
                                    <p:set>
                                      <p:cBhvr>
                                        <p:cTn id="200" dur="1" fill="hold">
                                          <p:stCondLst>
                                            <p:cond delay="0"/>
                                          </p:stCondLst>
                                        </p:cTn>
                                        <p:tgtEl>
                                          <p:spTgt spid="39"/>
                                        </p:tgtEl>
                                        <p:attrNameLst>
                                          <p:attrName>style.visibility</p:attrName>
                                        </p:attrNameLst>
                                      </p:cBhvr>
                                      <p:to>
                                        <p:strVal val="visible"/>
                                      </p:to>
                                    </p:set>
                                    <p:animEffect transition="in" filter="fade">
                                      <p:cBhvr>
                                        <p:cTn id="201" dur="1000"/>
                                        <p:tgtEl>
                                          <p:spTgt spid="39"/>
                                        </p:tgtEl>
                                      </p:cBhvr>
                                    </p:animEffect>
                                    <p:anim calcmode="lin" valueType="num">
                                      <p:cBhvr>
                                        <p:cTn id="202" dur="1000" fill="hold"/>
                                        <p:tgtEl>
                                          <p:spTgt spid="39"/>
                                        </p:tgtEl>
                                        <p:attrNameLst>
                                          <p:attrName>ppt_x</p:attrName>
                                        </p:attrNameLst>
                                      </p:cBhvr>
                                      <p:tavLst>
                                        <p:tav tm="0">
                                          <p:val>
                                            <p:strVal val="#ppt_x"/>
                                          </p:val>
                                        </p:tav>
                                        <p:tav tm="100000">
                                          <p:val>
                                            <p:strVal val="#ppt_x"/>
                                          </p:val>
                                        </p:tav>
                                      </p:tavLst>
                                    </p:anim>
                                    <p:anim calcmode="lin" valueType="num">
                                      <p:cBhvr>
                                        <p:cTn id="203" dur="1000" fill="hold"/>
                                        <p:tgtEl>
                                          <p:spTgt spid="39"/>
                                        </p:tgtEl>
                                        <p:attrNameLst>
                                          <p:attrName>ppt_y</p:attrName>
                                        </p:attrNameLst>
                                      </p:cBhvr>
                                      <p:tavLst>
                                        <p:tav tm="0">
                                          <p:val>
                                            <p:strVal val="#ppt_y+.1"/>
                                          </p:val>
                                        </p:tav>
                                        <p:tav tm="100000">
                                          <p:val>
                                            <p:strVal val="#ppt_y"/>
                                          </p:val>
                                        </p:tav>
                                      </p:tavLst>
                                    </p:anim>
                                  </p:childTnLst>
                                </p:cTn>
                              </p:par>
                              <p:par>
                                <p:cTn id="204" presetID="42" presetClass="entr" presetSubtype="0" fill="hold" nodeType="withEffect">
                                  <p:stCondLst>
                                    <p:cond delay="0"/>
                                  </p:stCondLst>
                                  <p:childTnLst>
                                    <p:set>
                                      <p:cBhvr>
                                        <p:cTn id="205" dur="1" fill="hold">
                                          <p:stCondLst>
                                            <p:cond delay="0"/>
                                          </p:stCondLst>
                                        </p:cTn>
                                        <p:tgtEl>
                                          <p:spTgt spid="49"/>
                                        </p:tgtEl>
                                        <p:attrNameLst>
                                          <p:attrName>style.visibility</p:attrName>
                                        </p:attrNameLst>
                                      </p:cBhvr>
                                      <p:to>
                                        <p:strVal val="visible"/>
                                      </p:to>
                                    </p:set>
                                    <p:animEffect transition="in" filter="fade">
                                      <p:cBhvr>
                                        <p:cTn id="206" dur="1000"/>
                                        <p:tgtEl>
                                          <p:spTgt spid="49"/>
                                        </p:tgtEl>
                                      </p:cBhvr>
                                    </p:animEffect>
                                    <p:anim calcmode="lin" valueType="num">
                                      <p:cBhvr>
                                        <p:cTn id="207" dur="1000" fill="hold"/>
                                        <p:tgtEl>
                                          <p:spTgt spid="49"/>
                                        </p:tgtEl>
                                        <p:attrNameLst>
                                          <p:attrName>ppt_x</p:attrName>
                                        </p:attrNameLst>
                                      </p:cBhvr>
                                      <p:tavLst>
                                        <p:tav tm="0">
                                          <p:val>
                                            <p:strVal val="#ppt_x"/>
                                          </p:val>
                                        </p:tav>
                                        <p:tav tm="100000">
                                          <p:val>
                                            <p:strVal val="#ppt_x"/>
                                          </p:val>
                                        </p:tav>
                                      </p:tavLst>
                                    </p:anim>
                                    <p:anim calcmode="lin" valueType="num">
                                      <p:cBhvr>
                                        <p:cTn id="20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20" grpId="0"/>
      <p:bldP spid="27" grpId="0"/>
      <p:bldP spid="28" grpId="0"/>
      <p:bldP spid="29" grpId="0"/>
      <p:bldP spid="30" grpId="0"/>
      <p:bldP spid="31" grpId="0"/>
      <p:bldP spid="32" grpId="0"/>
      <p:bldP spid="33" grpId="0"/>
      <p:bldP spid="34" grpId="0"/>
      <p:bldP spid="35" grpId="0"/>
      <p:bldP spid="37" grpId="0"/>
      <p:bldP spid="38" grpId="0"/>
      <p:bldP spid="39" grpId="0"/>
      <p:bldP spid="40" grpId="0"/>
      <p:bldP spid="4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D738B-5483-7EBC-2A42-2201724E26C3}"/>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FE3AFB2F-8B3D-3935-8368-0B9DF28D89A3}"/>
              </a:ext>
            </a:extLst>
          </p:cNvPr>
          <p:cNvSpPr txBox="1"/>
          <p:nvPr/>
        </p:nvSpPr>
        <p:spPr>
          <a:xfrm>
            <a:off x="844955" y="97695"/>
            <a:ext cx="6691918"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Transition </a:t>
            </a:r>
            <a:r>
              <a:rPr lang="fr-FR" sz="1800" b="1"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discours de Jacques CHIRAC, conséquences et objectifs d’après-guerre…</a:t>
            </a:r>
          </a:p>
        </p:txBody>
      </p:sp>
      <p:pic>
        <p:nvPicPr>
          <p:cNvPr id="5" name="Image 4">
            <a:extLst>
              <a:ext uri="{FF2B5EF4-FFF2-40B4-BE49-F238E27FC236}">
                <a16:creationId xmlns:a16="http://schemas.microsoft.com/office/drawing/2014/main" id="{49F7625F-1830-040F-C6C6-288F465DE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95" y="97695"/>
            <a:ext cx="677041" cy="911401"/>
          </a:xfrm>
          <a:prstGeom prst="rect">
            <a:avLst/>
          </a:prstGeom>
        </p:spPr>
      </p:pic>
      <p:sp>
        <p:nvSpPr>
          <p:cNvPr id="4" name="ZoneTexte 3">
            <a:extLst>
              <a:ext uri="{FF2B5EF4-FFF2-40B4-BE49-F238E27FC236}">
                <a16:creationId xmlns:a16="http://schemas.microsoft.com/office/drawing/2014/main" id="{B835E612-1E52-0F2D-E293-68397426B210}"/>
              </a:ext>
            </a:extLst>
          </p:cNvPr>
          <p:cNvSpPr txBox="1"/>
          <p:nvPr/>
        </p:nvSpPr>
        <p:spPr>
          <a:xfrm>
            <a:off x="131536" y="1389783"/>
            <a:ext cx="667554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14 : </a:t>
            </a:r>
            <a:r>
              <a:rPr lang="fr-FR" b="1" dirty="0">
                <a:solidFill>
                  <a:srgbClr val="0070C0"/>
                </a:solidFill>
                <a:latin typeface="Calibri" panose="020F0502020204030204" pitchFamily="34" charset="0"/>
                <a:cs typeface="Calibri" panose="020F0502020204030204" pitchFamily="34" charset="0"/>
              </a:rPr>
              <a:t>…la France, ce jour-là, accomplissait l’irréparable.</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pic>
        <p:nvPicPr>
          <p:cNvPr id="46" name="Image 45">
            <a:extLst>
              <a:ext uri="{FF2B5EF4-FFF2-40B4-BE49-F238E27FC236}">
                <a16:creationId xmlns:a16="http://schemas.microsoft.com/office/drawing/2014/main" id="{DCF15E4F-6E43-48B3-7EB2-578D4BB9D7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1141" y="476386"/>
            <a:ext cx="774331" cy="774331"/>
          </a:xfrm>
          <a:prstGeom prst="rect">
            <a:avLst/>
          </a:prstGeom>
        </p:spPr>
      </p:pic>
      <p:sp>
        <p:nvSpPr>
          <p:cNvPr id="51" name="ZoneTexte 50">
            <a:extLst>
              <a:ext uri="{FF2B5EF4-FFF2-40B4-BE49-F238E27FC236}">
                <a16:creationId xmlns:a16="http://schemas.microsoft.com/office/drawing/2014/main" id="{9504297D-5E4D-66F8-E4CD-D280F3D31BAF}"/>
              </a:ext>
            </a:extLst>
          </p:cNvPr>
          <p:cNvSpPr txBox="1"/>
          <p:nvPr/>
        </p:nvSpPr>
        <p:spPr>
          <a:xfrm>
            <a:off x="1766682" y="432664"/>
            <a:ext cx="2873892" cy="861774"/>
          </a:xfrm>
          <a:prstGeom prst="rect">
            <a:avLst/>
          </a:prstGeom>
          <a:noFill/>
        </p:spPr>
        <p:txBody>
          <a:bodyPr wrap="square" rtlCol="0">
            <a:spAutoFit/>
          </a:bodyPr>
          <a:lstStyle/>
          <a:p>
            <a:pPr algn="ctr"/>
            <a:r>
              <a:rPr lang="fr-FR" sz="1400" b="1" dirty="0">
                <a:solidFill>
                  <a:srgbClr val="FF0000"/>
                </a:solidFill>
              </a:rPr>
              <a:t>Jacques CHIRAC</a:t>
            </a:r>
          </a:p>
          <a:p>
            <a:pPr algn="ctr"/>
            <a:r>
              <a:rPr lang="fr-FR" sz="1200" dirty="0"/>
              <a:t>(1932-2019)</a:t>
            </a:r>
          </a:p>
          <a:p>
            <a:pPr algn="ctr"/>
            <a:r>
              <a:rPr lang="fr-FR" sz="1200" i="1" dirty="0"/>
              <a:t>Homme d’État, Président de la République (1995-2007)</a:t>
            </a:r>
          </a:p>
        </p:txBody>
      </p:sp>
      <p:grpSp>
        <p:nvGrpSpPr>
          <p:cNvPr id="10" name="Groupe 9">
            <a:extLst>
              <a:ext uri="{FF2B5EF4-FFF2-40B4-BE49-F238E27FC236}">
                <a16:creationId xmlns:a16="http://schemas.microsoft.com/office/drawing/2014/main" id="{B5974C85-950E-6557-93BA-BB5EF6C59F42}"/>
              </a:ext>
            </a:extLst>
          </p:cNvPr>
          <p:cNvGrpSpPr/>
          <p:nvPr/>
        </p:nvGrpSpPr>
        <p:grpSpPr>
          <a:xfrm>
            <a:off x="6076081" y="554764"/>
            <a:ext cx="713645" cy="468741"/>
            <a:chOff x="5727109" y="1279052"/>
            <a:chExt cx="713645" cy="468741"/>
          </a:xfrm>
        </p:grpSpPr>
        <p:pic>
          <p:nvPicPr>
            <p:cNvPr id="11" name="Image 10">
              <a:hlinkClick r:id="rId5"/>
              <a:extLst>
                <a:ext uri="{FF2B5EF4-FFF2-40B4-BE49-F238E27FC236}">
                  <a16:creationId xmlns:a16="http://schemas.microsoft.com/office/drawing/2014/main" id="{689EAA01-37C4-5DC5-F748-823DCF87C6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7109" y="1279052"/>
              <a:ext cx="713645" cy="468741"/>
            </a:xfrm>
            <a:prstGeom prst="rect">
              <a:avLst/>
            </a:prstGeom>
          </p:spPr>
        </p:pic>
        <p:pic>
          <p:nvPicPr>
            <p:cNvPr id="13" name="Image 12">
              <a:hlinkClick r:id="rId5"/>
              <a:extLst>
                <a:ext uri="{FF2B5EF4-FFF2-40B4-BE49-F238E27FC236}">
                  <a16:creationId xmlns:a16="http://schemas.microsoft.com/office/drawing/2014/main" id="{4781053D-4FC3-D81A-1C44-53AC7AF6C8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49174" y="1350377"/>
              <a:ext cx="454518" cy="303012"/>
            </a:xfrm>
            <a:prstGeom prst="rect">
              <a:avLst/>
            </a:prstGeom>
          </p:spPr>
        </p:pic>
      </p:grpSp>
      <p:grpSp>
        <p:nvGrpSpPr>
          <p:cNvPr id="16" name="Groupe 15">
            <a:extLst>
              <a:ext uri="{FF2B5EF4-FFF2-40B4-BE49-F238E27FC236}">
                <a16:creationId xmlns:a16="http://schemas.microsoft.com/office/drawing/2014/main" id="{5B4EA888-0E43-4B17-E06B-E3BDB8A22366}"/>
              </a:ext>
            </a:extLst>
          </p:cNvPr>
          <p:cNvGrpSpPr/>
          <p:nvPr/>
        </p:nvGrpSpPr>
        <p:grpSpPr>
          <a:xfrm>
            <a:off x="4600047" y="1112810"/>
            <a:ext cx="2207034" cy="327073"/>
            <a:chOff x="4108066" y="2394839"/>
            <a:chExt cx="2207034" cy="327073"/>
          </a:xfrm>
        </p:grpSpPr>
        <p:pic>
          <p:nvPicPr>
            <p:cNvPr id="8" name="Image 7">
              <a:hlinkClick r:id="rId8"/>
              <a:extLst>
                <a:ext uri="{FF2B5EF4-FFF2-40B4-BE49-F238E27FC236}">
                  <a16:creationId xmlns:a16="http://schemas.microsoft.com/office/drawing/2014/main" id="{39C3D13D-18E8-FAEE-7101-474FDDA001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69888" y="2394839"/>
              <a:ext cx="945212" cy="327073"/>
            </a:xfrm>
            <a:prstGeom prst="rect">
              <a:avLst/>
            </a:prstGeom>
          </p:spPr>
        </p:pic>
        <p:sp>
          <p:nvSpPr>
            <p:cNvPr id="15" name="ZoneTexte 14">
              <a:extLst>
                <a:ext uri="{FF2B5EF4-FFF2-40B4-BE49-F238E27FC236}">
                  <a16:creationId xmlns:a16="http://schemas.microsoft.com/office/drawing/2014/main" id="{497A315C-C2FB-E34D-2F6E-1995F0E8AC82}"/>
                </a:ext>
              </a:extLst>
            </p:cNvPr>
            <p:cNvSpPr txBox="1"/>
            <p:nvPr/>
          </p:nvSpPr>
          <p:spPr>
            <a:xfrm>
              <a:off x="4108066" y="2394839"/>
              <a:ext cx="2207034" cy="307777"/>
            </a:xfrm>
            <a:prstGeom prst="rect">
              <a:avLst/>
            </a:prstGeom>
            <a:noFill/>
            <a:ln>
              <a:solidFill>
                <a:srgbClr val="FF0000"/>
              </a:solidFill>
            </a:ln>
          </p:spPr>
          <p:txBody>
            <a:bodyPr wrap="square">
              <a:spAutoFit/>
            </a:bodyPr>
            <a:lstStyle/>
            <a:p>
              <a:r>
                <a:rPr lang="fr-FR" sz="1400" b="1" dirty="0"/>
                <a:t>Texte intégral :</a:t>
              </a:r>
            </a:p>
          </p:txBody>
        </p:sp>
      </p:grpSp>
      <p:sp>
        <p:nvSpPr>
          <p:cNvPr id="17" name="ZoneTexte 16">
            <a:extLst>
              <a:ext uri="{FF2B5EF4-FFF2-40B4-BE49-F238E27FC236}">
                <a16:creationId xmlns:a16="http://schemas.microsoft.com/office/drawing/2014/main" id="{78689E32-3887-24A7-23F1-C494C415A602}"/>
              </a:ext>
            </a:extLst>
          </p:cNvPr>
          <p:cNvSpPr txBox="1"/>
          <p:nvPr/>
        </p:nvSpPr>
        <p:spPr>
          <a:xfrm>
            <a:off x="170668" y="1703699"/>
            <a:ext cx="6682714" cy="4939814"/>
          </a:xfrm>
          <a:prstGeom prst="rect">
            <a:avLst/>
          </a:prstGeom>
          <a:noFill/>
        </p:spPr>
        <p:txBody>
          <a:bodyPr wrap="square">
            <a:spAutoFit/>
          </a:bodyPr>
          <a:lstStyle/>
          <a:p>
            <a:pPr algn="just"/>
            <a:r>
              <a:rPr lang="fr-FR" sz="1300" dirty="0"/>
              <a:t>Il est, dans la vie d’une nation, des moments qui blessent la mémoire, et l’idée que l’on se fait de son pays. […] Oui, la folie criminelle de l’occupant a été secondée par des Français, par l’État français. Il y a cinquante-trois ans, le 16 juillet 1942, 450 policiers et gendarmes français, sous l’autorité de leurs chefs, répondaient aux exigences des nazis. […] La France, patrie des Lumières et des Droits de l’Homme, terre d’accueil et d’asile, la France, ce jour-là, accomplissait l’irréparable. Manquant à sa parole, elle livrait ses protégés à leurs bourreaux. […]</a:t>
            </a:r>
          </a:p>
          <a:p>
            <a:pPr algn="just"/>
            <a:r>
              <a:rPr lang="fr-FR" sz="1300" dirty="0"/>
              <a:t>En cet instant de recueillement et de souvenir, je veux faire le choix de l’espoir. Je veux me souvenir que cet été 1942, qui révèle le vrai visage de la « collaboration », dont le caractère raciste, après les lois anti-juives de 1940, ne fait plus de doute, sera, pour beaucoup de nos compatriotes, celui du sursaut, le point de départ d’un vaste mouvement de résistance. […]</a:t>
            </a:r>
          </a:p>
          <a:p>
            <a:pPr algn="just"/>
            <a:r>
              <a:rPr lang="fr-FR" sz="1300" dirty="0"/>
              <a:t>Mais il y a aussi la France, une certaine idée de la France, droite, généreuse, fidèle à ses traditions, à son génie. Cette France n’a jamais été à Vichy. Elle n’est plus, et depuis longtemps, à Paris. Elle est dans les sables libyens et partout où se battent des Français libres. Elle est à Londres, incarnée par le Général de Gaulle. Elle est présente, une et indivisible, dans le cœur de ces Français, ces </a:t>
            </a:r>
            <a:r>
              <a:rPr lang="fr-FR" sz="1300" b="1" dirty="0">
                <a:solidFill>
                  <a:srgbClr val="FF0000"/>
                </a:solidFill>
              </a:rPr>
              <a:t>« Justes parmi les nations »</a:t>
            </a:r>
            <a:r>
              <a:rPr lang="fr-FR" sz="1300" dirty="0"/>
              <a:t> </a:t>
            </a:r>
            <a:r>
              <a:rPr lang="fr-FR" sz="1300" b="1" baseline="30000" dirty="0">
                <a:solidFill>
                  <a:srgbClr val="FF0000"/>
                </a:solidFill>
              </a:rPr>
              <a:t>1  </a:t>
            </a:r>
            <a:r>
              <a:rPr lang="fr-FR" sz="1300" dirty="0"/>
              <a:t>qui, au plus noir de la tourmente, en sauvant au péril de leur vie, comme l’écrit Serge Klarsfeld</a:t>
            </a:r>
            <a:r>
              <a:rPr lang="fr-FR" sz="1300" b="1" baseline="30000" dirty="0">
                <a:solidFill>
                  <a:srgbClr val="FF0000"/>
                </a:solidFill>
              </a:rPr>
              <a:t> 2</a:t>
            </a:r>
            <a:r>
              <a:rPr lang="fr-FR" sz="1300" dirty="0"/>
              <a:t>, les trois-quarts de la communauté juive résidant en France, ont donné vie à ce qu’elle a de meilleur. Les valeurs humanistes, les valeurs de liberté, de justice, de tolérance qui fondent l’identité française et nous obligent pour l’avenir.</a:t>
            </a:r>
          </a:p>
          <a:p>
            <a:pPr algn="just"/>
            <a:r>
              <a:rPr lang="fr-FR" sz="1300" dirty="0"/>
              <a:t>Ces valeurs, celles qui fondent nos démocraties, sont aujourd’hui bafouées en Europe même […] Sachons tirer les leçons de l’Histoire. N’acceptons pas d’être les témoins passifs, ou les complices, de l’inacceptable.</a:t>
            </a:r>
          </a:p>
          <a:p>
            <a:pPr algn="just"/>
            <a:r>
              <a:rPr lang="fr-FR" sz="1300" b="1" baseline="30000" dirty="0">
                <a:solidFill>
                  <a:srgbClr val="FF0000"/>
                </a:solidFill>
              </a:rPr>
              <a:t>1</a:t>
            </a:r>
            <a:r>
              <a:rPr lang="fr-FR" dirty="0"/>
              <a:t> </a:t>
            </a:r>
            <a:r>
              <a:rPr lang="fr-FR" sz="1100" b="1" cap="all" dirty="0"/>
              <a:t>« Justes parmi les nations » :</a:t>
            </a:r>
            <a:r>
              <a:rPr lang="fr-FR" sz="1100" dirty="0"/>
              <a:t> titre et médaille, donnés par l’État d’Israël aux personnes ayant protégé, des Juifs de la déportation, au péril de leur vie.</a:t>
            </a:r>
            <a:endParaRPr lang="fr-FR" sz="400" dirty="0"/>
          </a:p>
          <a:p>
            <a:pPr algn="just"/>
            <a:r>
              <a:rPr lang="fr-FR" sz="1300" b="1" baseline="30000" dirty="0">
                <a:solidFill>
                  <a:srgbClr val="FF0000"/>
                </a:solidFill>
              </a:rPr>
              <a:t>2</a:t>
            </a:r>
            <a:r>
              <a:rPr lang="fr-FR" sz="1300" dirty="0"/>
              <a:t> </a:t>
            </a:r>
            <a:r>
              <a:rPr lang="fr-FR" sz="1100" b="1" dirty="0"/>
              <a:t>Serge KLARSFELD :</a:t>
            </a:r>
            <a:r>
              <a:rPr lang="fr-FR" sz="1100" dirty="0"/>
              <a:t> historien et avocat français d’origine roumaine, défenseur de la cause des juifs et déportés.</a:t>
            </a:r>
          </a:p>
        </p:txBody>
      </p:sp>
      <p:sp>
        <p:nvSpPr>
          <p:cNvPr id="18" name="ZoneTexte 17">
            <a:extLst>
              <a:ext uri="{FF2B5EF4-FFF2-40B4-BE49-F238E27FC236}">
                <a16:creationId xmlns:a16="http://schemas.microsoft.com/office/drawing/2014/main" id="{4214BAF7-D50E-1200-C61F-6C5C0AB6F5A4}"/>
              </a:ext>
            </a:extLst>
          </p:cNvPr>
          <p:cNvSpPr txBox="1"/>
          <p:nvPr/>
        </p:nvSpPr>
        <p:spPr>
          <a:xfrm>
            <a:off x="258618" y="6592762"/>
            <a:ext cx="6594764"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a:t>
            </a:r>
            <a:r>
              <a:rPr lang="fr-FR" sz="900" b="0" i="1" u="none" strike="noStrike" baseline="0" dirty="0">
                <a:latin typeface="ArialMT"/>
              </a:rPr>
              <a:t>Discours de Jacques CHIRAC</a:t>
            </a:r>
            <a:r>
              <a:rPr lang="fr-FR" sz="900" i="1" dirty="0">
                <a:latin typeface="ArialMT"/>
              </a:rPr>
              <a:t> à la Commémoration de la Rafle du Vel ’d’hiv</a:t>
            </a:r>
            <a:r>
              <a:rPr lang="fr-FR" sz="900" dirty="0">
                <a:latin typeface="ArialMT"/>
              </a:rPr>
              <a:t>, </a:t>
            </a:r>
            <a:r>
              <a:rPr lang="fr-FR" sz="900" b="0" i="0" u="none" strike="noStrike" baseline="0" dirty="0">
                <a:latin typeface="ArialMT"/>
              </a:rPr>
              <a:t>16/07/1995.</a:t>
            </a:r>
            <a:endParaRPr lang="fr-FR" sz="900" dirty="0"/>
          </a:p>
        </p:txBody>
      </p:sp>
      <p:pic>
        <p:nvPicPr>
          <p:cNvPr id="19" name="Image 18">
            <a:extLst>
              <a:ext uri="{FF2B5EF4-FFF2-40B4-BE49-F238E27FC236}">
                <a16:creationId xmlns:a16="http://schemas.microsoft.com/office/drawing/2014/main" id="{84733C6F-89CD-F751-48B5-305584F393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56965" y="417410"/>
            <a:ext cx="512080" cy="340663"/>
          </a:xfrm>
          <a:prstGeom prst="rect">
            <a:avLst/>
          </a:prstGeom>
        </p:spPr>
      </p:pic>
      <p:sp>
        <p:nvSpPr>
          <p:cNvPr id="20" name="ZoneTexte 19">
            <a:extLst>
              <a:ext uri="{FF2B5EF4-FFF2-40B4-BE49-F238E27FC236}">
                <a16:creationId xmlns:a16="http://schemas.microsoft.com/office/drawing/2014/main" id="{0223628E-2577-1E0B-1785-E6BC060879FF}"/>
              </a:ext>
            </a:extLst>
          </p:cNvPr>
          <p:cNvSpPr txBox="1"/>
          <p:nvPr/>
        </p:nvSpPr>
        <p:spPr>
          <a:xfrm>
            <a:off x="7035538" y="485207"/>
            <a:ext cx="4794017"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14 </a:t>
            </a:r>
            <a:r>
              <a:rPr lang="fr-FR" sz="1600" dirty="0">
                <a:solidFill>
                  <a:srgbClr val="0070C0"/>
                </a:solidFill>
                <a:latin typeface="Calibri" panose="020F0502020204030204" pitchFamily="34" charset="0"/>
                <a:cs typeface="Calibri" panose="020F0502020204030204" pitchFamily="34" charset="0"/>
              </a:rPr>
              <a:t>Quelle dualité, double idée de la France met en avant Jacques CHIRAC, dans son discours ?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22" name="ZoneTexte 21">
            <a:extLst>
              <a:ext uri="{FF2B5EF4-FFF2-40B4-BE49-F238E27FC236}">
                <a16:creationId xmlns:a16="http://schemas.microsoft.com/office/drawing/2014/main" id="{60DF7321-B143-849D-DD80-6F6EDFAB2E87}"/>
              </a:ext>
            </a:extLst>
          </p:cNvPr>
          <p:cNvSpPr txBox="1"/>
          <p:nvPr/>
        </p:nvSpPr>
        <p:spPr>
          <a:xfrm>
            <a:off x="7050002" y="2844523"/>
            <a:ext cx="4794017"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14 </a:t>
            </a:r>
            <a:r>
              <a:rPr lang="fr-FR" sz="1600" dirty="0">
                <a:solidFill>
                  <a:srgbClr val="0070C0"/>
                </a:solidFill>
                <a:latin typeface="Calibri" panose="020F0502020204030204" pitchFamily="34" charset="0"/>
                <a:cs typeface="Calibri" panose="020F0502020204030204" pitchFamily="34" charset="0"/>
              </a:rPr>
              <a:t>Quelles valeurs met en avant Jacques CHIRAC ?  En quoi sont-elles fondamentales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710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1" grpId="0"/>
      <p:bldP spid="17" grpId="0"/>
      <p:bldP spid="18" grpId="0"/>
      <p:bldP spid="20"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CE6DD-064D-6927-07FE-82778F4A756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6AA9BA7-E88A-0F8F-5F49-3152237731B5}"/>
              </a:ext>
            </a:extLst>
          </p:cNvPr>
          <p:cNvSpPr txBox="1"/>
          <p:nvPr/>
        </p:nvSpPr>
        <p:spPr>
          <a:xfrm>
            <a:off x="198409" y="97695"/>
            <a:ext cx="10488064" cy="584775"/>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 </a:t>
            </a:r>
          </a:p>
          <a:p>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DD9F6880-C3A3-601C-4C16-5B67F20A98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E288294F-8174-F8FF-F23B-9D30BC2E9D50}"/>
              </a:ext>
            </a:extLst>
          </p:cNvPr>
          <p:cNvSpPr txBox="1"/>
          <p:nvPr/>
        </p:nvSpPr>
        <p:spPr>
          <a:xfrm>
            <a:off x="177325" y="381807"/>
            <a:ext cx="11275766" cy="553998"/>
          </a:xfrm>
          <a:prstGeom prst="rect">
            <a:avLst/>
          </a:prstGeom>
          <a:noFill/>
        </p:spPr>
        <p:txBody>
          <a:bodyPr wrap="square">
            <a:spAutoFit/>
          </a:bodyPr>
          <a:lstStyle/>
          <a:p>
            <a:r>
              <a:rPr lang="fr-FR" sz="1300" b="1" dirty="0">
                <a:solidFill>
                  <a:srgbClr val="FF0000"/>
                </a:solidFill>
              </a:rPr>
              <a:t>Problématique de la séance 4 : </a:t>
            </a:r>
            <a:r>
              <a:rPr lang="fr-FR" sz="1400" i="1" dirty="0">
                <a:solidFill>
                  <a:schemeClr val="accent4">
                    <a:lumMod val="50000"/>
                  </a:schemeClr>
                </a:solidFill>
              </a:rPr>
              <a:t>Sur quelles </a:t>
            </a:r>
            <a:r>
              <a:rPr lang="fr-FR" sz="1400" i="1" dirty="0">
                <a:solidFill>
                  <a:srgbClr val="FF0000"/>
                </a:solidFill>
              </a:rPr>
              <a:t>nouvelles bases</a:t>
            </a:r>
            <a:r>
              <a:rPr lang="fr-FR" sz="1400" i="1" dirty="0">
                <a:solidFill>
                  <a:schemeClr val="accent4">
                    <a:lumMod val="50000"/>
                  </a:schemeClr>
                </a:solidFill>
              </a:rPr>
              <a:t> se construit l’</a:t>
            </a:r>
            <a:r>
              <a:rPr lang="fr-FR" sz="1400" i="1" dirty="0">
                <a:solidFill>
                  <a:srgbClr val="FF0000"/>
                </a:solidFill>
              </a:rPr>
              <a:t>Après Guerre </a:t>
            </a:r>
            <a:r>
              <a:rPr lang="fr-FR" sz="1400" i="1" dirty="0">
                <a:solidFill>
                  <a:schemeClr val="accent4">
                    <a:lumMod val="50000"/>
                  </a:schemeClr>
                </a:solidFill>
              </a:rPr>
              <a:t>? « le monde d’après » ?</a:t>
            </a:r>
          </a:p>
          <a:p>
            <a:endParaRPr lang="fr-FR" sz="1600" i="1" dirty="0">
              <a:solidFill>
                <a:schemeClr val="accent4">
                  <a:lumMod val="50000"/>
                </a:schemeClr>
              </a:solidFill>
            </a:endParaRPr>
          </a:p>
        </p:txBody>
      </p:sp>
      <p:grpSp>
        <p:nvGrpSpPr>
          <p:cNvPr id="5" name="Groupe 4">
            <a:extLst>
              <a:ext uri="{FF2B5EF4-FFF2-40B4-BE49-F238E27FC236}">
                <a16:creationId xmlns:a16="http://schemas.microsoft.com/office/drawing/2014/main" id="{782CA7FA-340F-A994-12AA-18BB8D74E786}"/>
              </a:ext>
            </a:extLst>
          </p:cNvPr>
          <p:cNvGrpSpPr/>
          <p:nvPr/>
        </p:nvGrpSpPr>
        <p:grpSpPr>
          <a:xfrm>
            <a:off x="278084" y="817814"/>
            <a:ext cx="713645" cy="468741"/>
            <a:chOff x="6614750" y="3579207"/>
            <a:chExt cx="713645" cy="468741"/>
          </a:xfrm>
        </p:grpSpPr>
        <p:pic>
          <p:nvPicPr>
            <p:cNvPr id="6" name="Image 5">
              <a:hlinkClick r:id="rId4"/>
              <a:extLst>
                <a:ext uri="{FF2B5EF4-FFF2-40B4-BE49-F238E27FC236}">
                  <a16:creationId xmlns:a16="http://schemas.microsoft.com/office/drawing/2014/main" id="{55B8577C-C3A2-3F7F-1896-669664B582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9" name="Image 8">
              <a:extLst>
                <a:ext uri="{FF2B5EF4-FFF2-40B4-BE49-F238E27FC236}">
                  <a16:creationId xmlns:a16="http://schemas.microsoft.com/office/drawing/2014/main" id="{7A7749A4-D1E6-4898-6338-D870CFBB2C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sp>
        <p:nvSpPr>
          <p:cNvPr id="8" name="ZoneTexte 7">
            <a:extLst>
              <a:ext uri="{FF2B5EF4-FFF2-40B4-BE49-F238E27FC236}">
                <a16:creationId xmlns:a16="http://schemas.microsoft.com/office/drawing/2014/main" id="{5D5139AF-8965-1DE9-6C44-104F5A6B6E2E}"/>
              </a:ext>
            </a:extLst>
          </p:cNvPr>
          <p:cNvSpPr txBox="1"/>
          <p:nvPr/>
        </p:nvSpPr>
        <p:spPr>
          <a:xfrm>
            <a:off x="991729" y="983319"/>
            <a:ext cx="432322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15 : </a:t>
            </a:r>
            <a:r>
              <a:rPr lang="fr-FR" b="1" dirty="0">
                <a:solidFill>
                  <a:srgbClr val="0070C0"/>
                </a:solidFill>
                <a:latin typeface="Calibri" panose="020F0502020204030204" pitchFamily="34" charset="0"/>
                <a:cs typeface="Calibri" panose="020F0502020204030204" pitchFamily="34" charset="0"/>
              </a:rPr>
              <a:t>Le Procès de NUREMBERG</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3BCC005B-31AC-AE36-11E4-3E48BF467808}"/>
              </a:ext>
            </a:extLst>
          </p:cNvPr>
          <p:cNvSpPr txBox="1"/>
          <p:nvPr/>
        </p:nvSpPr>
        <p:spPr>
          <a:xfrm>
            <a:off x="5815208" y="983319"/>
            <a:ext cx="498015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16 : </a:t>
            </a:r>
            <a:r>
              <a:rPr lang="fr-FR" b="1" dirty="0">
                <a:solidFill>
                  <a:srgbClr val="0070C0"/>
                </a:solidFill>
                <a:latin typeface="Calibri" panose="020F0502020204030204" pitchFamily="34" charset="0"/>
                <a:cs typeface="Calibri" panose="020F0502020204030204" pitchFamily="34" charset="0"/>
              </a:rPr>
              <a:t>L’ONU (O</a:t>
            </a:r>
            <a:r>
              <a:rPr lang="fr-FR" sz="1400" b="1" dirty="0">
                <a:solidFill>
                  <a:srgbClr val="0070C0"/>
                </a:solidFill>
                <a:latin typeface="Calibri" panose="020F0502020204030204" pitchFamily="34" charset="0"/>
                <a:cs typeface="Calibri" panose="020F0502020204030204" pitchFamily="34" charset="0"/>
              </a:rPr>
              <a:t>rganisation des </a:t>
            </a:r>
            <a:r>
              <a:rPr lang="fr-FR" b="1" dirty="0">
                <a:solidFill>
                  <a:srgbClr val="0070C0"/>
                </a:solidFill>
                <a:latin typeface="Calibri" panose="020F0502020204030204" pitchFamily="34" charset="0"/>
                <a:cs typeface="Calibri" panose="020F0502020204030204" pitchFamily="34" charset="0"/>
              </a:rPr>
              <a:t>N</a:t>
            </a:r>
            <a:r>
              <a:rPr lang="fr-FR" sz="1400" b="1" dirty="0">
                <a:solidFill>
                  <a:srgbClr val="0070C0"/>
                </a:solidFill>
                <a:latin typeface="Calibri" panose="020F0502020204030204" pitchFamily="34" charset="0"/>
                <a:cs typeface="Calibri" panose="020F0502020204030204" pitchFamily="34" charset="0"/>
              </a:rPr>
              <a:t>ations </a:t>
            </a:r>
            <a:r>
              <a:rPr lang="fr-FR" b="1" dirty="0">
                <a:solidFill>
                  <a:srgbClr val="0070C0"/>
                </a:solidFill>
                <a:latin typeface="Calibri" panose="020F0502020204030204" pitchFamily="34" charset="0"/>
                <a:cs typeface="Calibri" panose="020F0502020204030204" pitchFamily="34" charset="0"/>
              </a:rPr>
              <a:t>U</a:t>
            </a:r>
            <a:r>
              <a:rPr lang="fr-FR" sz="1400" b="1" dirty="0">
                <a:solidFill>
                  <a:srgbClr val="0070C0"/>
                </a:solidFill>
                <a:latin typeface="Calibri" panose="020F0502020204030204" pitchFamily="34" charset="0"/>
                <a:cs typeface="Calibri" panose="020F0502020204030204" pitchFamily="34" charset="0"/>
              </a:rPr>
              <a:t>nies</a:t>
            </a:r>
            <a:r>
              <a:rPr lang="fr-FR" b="1" dirty="0">
                <a:solidFill>
                  <a:srgbClr val="0070C0"/>
                </a:solidFill>
                <a:latin typeface="Calibri" panose="020F0502020204030204" pitchFamily="34" charset="0"/>
                <a:cs typeface="Calibri" panose="020F0502020204030204" pitchFamily="34" charset="0"/>
              </a:rPr>
              <a:t>)</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8F4CE6A4-C011-5632-39B4-8589D9C2DDF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44309" y="1460017"/>
            <a:ext cx="6290541" cy="4100429"/>
          </a:xfrm>
          <a:prstGeom prst="rect">
            <a:avLst/>
          </a:prstGeom>
        </p:spPr>
      </p:pic>
      <p:grpSp>
        <p:nvGrpSpPr>
          <p:cNvPr id="17" name="Groupe 16">
            <a:extLst>
              <a:ext uri="{FF2B5EF4-FFF2-40B4-BE49-F238E27FC236}">
                <a16:creationId xmlns:a16="http://schemas.microsoft.com/office/drawing/2014/main" id="{79EE7CB5-C573-04F0-F924-736D8BB3BA65}"/>
              </a:ext>
            </a:extLst>
          </p:cNvPr>
          <p:cNvGrpSpPr/>
          <p:nvPr/>
        </p:nvGrpSpPr>
        <p:grpSpPr>
          <a:xfrm>
            <a:off x="10859189" y="976377"/>
            <a:ext cx="713645" cy="468741"/>
            <a:chOff x="3381119" y="2321245"/>
            <a:chExt cx="713645" cy="468741"/>
          </a:xfrm>
        </p:grpSpPr>
        <p:pic>
          <p:nvPicPr>
            <p:cNvPr id="13" name="Image 12">
              <a:hlinkClick r:id="rId8"/>
              <a:extLst>
                <a:ext uri="{FF2B5EF4-FFF2-40B4-BE49-F238E27FC236}">
                  <a16:creationId xmlns:a16="http://schemas.microsoft.com/office/drawing/2014/main" id="{B302039E-A57C-4C0B-9910-EB35C03D3C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1119" y="2321245"/>
              <a:ext cx="713645" cy="468741"/>
            </a:xfrm>
            <a:prstGeom prst="rect">
              <a:avLst/>
            </a:prstGeom>
          </p:spPr>
        </p:pic>
        <p:pic>
          <p:nvPicPr>
            <p:cNvPr id="16" name="Image 15">
              <a:hlinkClick r:id="rId8"/>
              <a:extLst>
                <a:ext uri="{FF2B5EF4-FFF2-40B4-BE49-F238E27FC236}">
                  <a16:creationId xmlns:a16="http://schemas.microsoft.com/office/drawing/2014/main" id="{F69F9577-24D8-01E4-ADD4-D14103F322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0463" y="2501143"/>
              <a:ext cx="481462" cy="111540"/>
            </a:xfrm>
            <a:prstGeom prst="rect">
              <a:avLst/>
            </a:prstGeom>
          </p:spPr>
        </p:pic>
      </p:grpSp>
      <p:pic>
        <p:nvPicPr>
          <p:cNvPr id="14" name="Image 13">
            <a:extLst>
              <a:ext uri="{FF2B5EF4-FFF2-40B4-BE49-F238E27FC236}">
                <a16:creationId xmlns:a16="http://schemas.microsoft.com/office/drawing/2014/main" id="{2F1E0E47-2A2B-77BC-0B20-8B816E3B00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084" y="1352651"/>
            <a:ext cx="4572000" cy="3602736"/>
          </a:xfrm>
          <a:prstGeom prst="rect">
            <a:avLst/>
          </a:prstGeom>
        </p:spPr>
      </p:pic>
      <p:pic>
        <p:nvPicPr>
          <p:cNvPr id="18" name="Image 17">
            <a:hlinkClick r:id="rId11"/>
            <a:extLst>
              <a:ext uri="{FF2B5EF4-FFF2-40B4-BE49-F238E27FC236}">
                <a16:creationId xmlns:a16="http://schemas.microsoft.com/office/drawing/2014/main" id="{A02F43B2-433A-869C-E661-F12C192522A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9942" y="1352651"/>
            <a:ext cx="488838" cy="488838"/>
          </a:xfrm>
          <a:prstGeom prst="rect">
            <a:avLst/>
          </a:prstGeom>
        </p:spPr>
      </p:pic>
      <p:sp>
        <p:nvSpPr>
          <p:cNvPr id="19" name="ZoneTexte 18">
            <a:extLst>
              <a:ext uri="{FF2B5EF4-FFF2-40B4-BE49-F238E27FC236}">
                <a16:creationId xmlns:a16="http://schemas.microsoft.com/office/drawing/2014/main" id="{6E107C03-0A3E-6145-69F4-827FBF47AFA3}"/>
              </a:ext>
            </a:extLst>
          </p:cNvPr>
          <p:cNvSpPr txBox="1"/>
          <p:nvPr/>
        </p:nvSpPr>
        <p:spPr>
          <a:xfrm>
            <a:off x="198409" y="4975671"/>
            <a:ext cx="4794017"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15 &amp; 16 </a:t>
            </a:r>
            <a:r>
              <a:rPr lang="fr-FR" sz="1600" dirty="0">
                <a:solidFill>
                  <a:srgbClr val="0070C0"/>
                </a:solidFill>
                <a:latin typeface="Calibri" panose="020F0502020204030204" pitchFamily="34" charset="0"/>
                <a:cs typeface="Calibri" panose="020F0502020204030204" pitchFamily="34" charset="0"/>
              </a:rPr>
              <a:t>Quel point commun peut-on établir entre le Procès de Nuremberg et la création de l’ONU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21" name="Organigramme : Procédé 20">
            <a:extLst>
              <a:ext uri="{FF2B5EF4-FFF2-40B4-BE49-F238E27FC236}">
                <a16:creationId xmlns:a16="http://schemas.microsoft.com/office/drawing/2014/main" id="{E747170D-4EF4-BA74-8558-0DC36ADD4B25}"/>
              </a:ext>
            </a:extLst>
          </p:cNvPr>
          <p:cNvSpPr/>
          <p:nvPr/>
        </p:nvSpPr>
        <p:spPr>
          <a:xfrm>
            <a:off x="5986652" y="4821382"/>
            <a:ext cx="1347022" cy="203201"/>
          </a:xfrm>
          <a:prstGeom prst="flowChartProcess">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Organigramme : Procédé 21">
            <a:extLst>
              <a:ext uri="{FF2B5EF4-FFF2-40B4-BE49-F238E27FC236}">
                <a16:creationId xmlns:a16="http://schemas.microsoft.com/office/drawing/2014/main" id="{585942EA-2C68-4B6C-ACC3-3D5A077EC2D0}"/>
              </a:ext>
            </a:extLst>
          </p:cNvPr>
          <p:cNvSpPr/>
          <p:nvPr/>
        </p:nvSpPr>
        <p:spPr>
          <a:xfrm>
            <a:off x="9568874" y="3429000"/>
            <a:ext cx="2326570" cy="930564"/>
          </a:xfrm>
          <a:prstGeom prst="flowChartProcess">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avec flèche 23">
            <a:extLst>
              <a:ext uri="{FF2B5EF4-FFF2-40B4-BE49-F238E27FC236}">
                <a16:creationId xmlns:a16="http://schemas.microsoft.com/office/drawing/2014/main" id="{719F9873-7224-35A5-F908-AB845D80FF18}"/>
              </a:ext>
            </a:extLst>
          </p:cNvPr>
          <p:cNvCxnSpPr>
            <a:cxnSpLocks/>
          </p:cNvCxnSpPr>
          <p:nvPr/>
        </p:nvCxnSpPr>
        <p:spPr>
          <a:xfrm>
            <a:off x="11274687" y="5158544"/>
            <a:ext cx="0" cy="2463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0EFEABE9-AA62-3C06-9A05-3471F8BF6A97}"/>
              </a:ext>
            </a:extLst>
          </p:cNvPr>
          <p:cNvCxnSpPr>
            <a:cxnSpLocks/>
          </p:cNvCxnSpPr>
          <p:nvPr/>
        </p:nvCxnSpPr>
        <p:spPr>
          <a:xfrm>
            <a:off x="10152469" y="5158544"/>
            <a:ext cx="0" cy="2463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F5269973-0848-D33E-B8AF-D1DBE942339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807472" y="5701725"/>
            <a:ext cx="934429" cy="806425"/>
          </a:xfrm>
          <a:prstGeom prst="rect">
            <a:avLst/>
          </a:prstGeom>
        </p:spPr>
      </p:pic>
      <p:pic>
        <p:nvPicPr>
          <p:cNvPr id="28" name="Image 27">
            <a:extLst>
              <a:ext uri="{FF2B5EF4-FFF2-40B4-BE49-F238E27FC236}">
                <a16:creationId xmlns:a16="http://schemas.microsoft.com/office/drawing/2014/main" id="{B1652C01-2EAB-C754-A9AA-E21CEFEAFA23}"/>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9749256" y="5701725"/>
            <a:ext cx="806425" cy="806425"/>
          </a:xfrm>
          <a:prstGeom prst="rect">
            <a:avLst/>
          </a:prstGeom>
        </p:spPr>
      </p:pic>
      <p:sp>
        <p:nvSpPr>
          <p:cNvPr id="30" name="ZoneTexte 29">
            <a:extLst>
              <a:ext uri="{FF2B5EF4-FFF2-40B4-BE49-F238E27FC236}">
                <a16:creationId xmlns:a16="http://schemas.microsoft.com/office/drawing/2014/main" id="{19D3A5A1-101B-9EFF-F380-C813865EE5CB}"/>
              </a:ext>
            </a:extLst>
          </p:cNvPr>
          <p:cNvSpPr txBox="1"/>
          <p:nvPr/>
        </p:nvSpPr>
        <p:spPr>
          <a:xfrm>
            <a:off x="9819959" y="5375482"/>
            <a:ext cx="665018" cy="369332"/>
          </a:xfrm>
          <a:prstGeom prst="rect">
            <a:avLst/>
          </a:prstGeom>
          <a:noFill/>
        </p:spPr>
        <p:txBody>
          <a:bodyPr wrap="square">
            <a:spAutoFit/>
          </a:bodyPr>
          <a:lstStyle/>
          <a:p>
            <a:r>
              <a:rPr lang="fr-FR" sz="1800" dirty="0">
                <a:solidFill>
                  <a:srgbClr val="7030A0"/>
                </a:solidFill>
                <a:latin typeface="Calibri" panose="020F0502020204030204" pitchFamily="34" charset="0"/>
                <a:cs typeface="Calibri" panose="020F0502020204030204" pitchFamily="34" charset="0"/>
              </a:rPr>
              <a:t>1946</a:t>
            </a:r>
            <a:endParaRPr lang="fr-FR" dirty="0">
              <a:solidFill>
                <a:srgbClr val="7030A0"/>
              </a:solidFill>
            </a:endParaRPr>
          </a:p>
        </p:txBody>
      </p:sp>
      <p:sp>
        <p:nvSpPr>
          <p:cNvPr id="31" name="ZoneTexte 30">
            <a:extLst>
              <a:ext uri="{FF2B5EF4-FFF2-40B4-BE49-F238E27FC236}">
                <a16:creationId xmlns:a16="http://schemas.microsoft.com/office/drawing/2014/main" id="{4182B3C5-57BA-A989-0CAE-F6776B0539FA}"/>
              </a:ext>
            </a:extLst>
          </p:cNvPr>
          <p:cNvSpPr txBox="1"/>
          <p:nvPr/>
        </p:nvSpPr>
        <p:spPr>
          <a:xfrm>
            <a:off x="10918509" y="5375836"/>
            <a:ext cx="665018" cy="369332"/>
          </a:xfrm>
          <a:prstGeom prst="rect">
            <a:avLst/>
          </a:prstGeom>
          <a:noFill/>
        </p:spPr>
        <p:txBody>
          <a:bodyPr wrap="square">
            <a:spAutoFit/>
          </a:bodyPr>
          <a:lstStyle/>
          <a:p>
            <a:r>
              <a:rPr lang="fr-FR" sz="1800" dirty="0">
                <a:solidFill>
                  <a:srgbClr val="7030A0"/>
                </a:solidFill>
                <a:latin typeface="Calibri" panose="020F0502020204030204" pitchFamily="34" charset="0"/>
                <a:cs typeface="Calibri" panose="020F0502020204030204" pitchFamily="34" charset="0"/>
              </a:rPr>
              <a:t>2002</a:t>
            </a:r>
            <a:endParaRPr lang="fr-FR" dirty="0">
              <a:solidFill>
                <a:srgbClr val="7030A0"/>
              </a:solidFill>
            </a:endParaRPr>
          </a:p>
        </p:txBody>
      </p:sp>
    </p:spTree>
    <p:extLst>
      <p:ext uri="{BB962C8B-B14F-4D97-AF65-F5344CB8AC3E}">
        <p14:creationId xmlns:p14="http://schemas.microsoft.com/office/powerpoint/2010/main" val="412893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9" grpId="0"/>
      <p:bldP spid="21" grpId="0" animBg="1"/>
      <p:bldP spid="22" grpId="0" animBg="1"/>
      <p:bldP spid="30"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7F66F-532A-A716-08A0-BED784D8A2B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1072C46-6CF0-0E3A-087D-2430DA791712}"/>
              </a:ext>
            </a:extLst>
          </p:cNvPr>
          <p:cNvSpPr txBox="1"/>
          <p:nvPr/>
        </p:nvSpPr>
        <p:spPr>
          <a:xfrm>
            <a:off x="198409" y="97695"/>
            <a:ext cx="10488064" cy="584775"/>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 </a:t>
            </a:r>
          </a:p>
          <a:p>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E5DDC6EE-B26D-4C88-602F-720FA4209F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A99A3A5B-9296-4C77-76C6-88658CD3A148}"/>
              </a:ext>
            </a:extLst>
          </p:cNvPr>
          <p:cNvSpPr txBox="1"/>
          <p:nvPr/>
        </p:nvSpPr>
        <p:spPr>
          <a:xfrm>
            <a:off x="177325" y="381807"/>
            <a:ext cx="8377898" cy="307777"/>
          </a:xfrm>
          <a:prstGeom prst="rect">
            <a:avLst/>
          </a:prstGeom>
          <a:noFill/>
        </p:spPr>
        <p:txBody>
          <a:bodyPr wrap="square">
            <a:spAutoFit/>
          </a:bodyPr>
          <a:lstStyle/>
          <a:p>
            <a:r>
              <a:rPr lang="fr-FR" sz="1300" b="1" dirty="0">
                <a:solidFill>
                  <a:srgbClr val="FF0000"/>
                </a:solidFill>
              </a:rPr>
              <a:t>Problématique de la séance 4 : </a:t>
            </a:r>
            <a:r>
              <a:rPr lang="fr-FR" sz="1400" i="1" dirty="0">
                <a:solidFill>
                  <a:schemeClr val="accent4">
                    <a:lumMod val="50000"/>
                  </a:schemeClr>
                </a:solidFill>
              </a:rPr>
              <a:t>Sur quelles </a:t>
            </a:r>
            <a:r>
              <a:rPr lang="fr-FR" sz="1400" i="1" dirty="0">
                <a:solidFill>
                  <a:srgbClr val="FF0000"/>
                </a:solidFill>
              </a:rPr>
              <a:t>nouvelles bases</a:t>
            </a:r>
            <a:r>
              <a:rPr lang="fr-FR" sz="1400" i="1" dirty="0">
                <a:solidFill>
                  <a:schemeClr val="accent4">
                    <a:lumMod val="50000"/>
                  </a:schemeClr>
                </a:solidFill>
              </a:rPr>
              <a:t> se construit l’</a:t>
            </a:r>
            <a:r>
              <a:rPr lang="fr-FR" sz="1400" i="1" dirty="0">
                <a:solidFill>
                  <a:srgbClr val="FF0000"/>
                </a:solidFill>
              </a:rPr>
              <a:t>Après Guerre </a:t>
            </a:r>
            <a:r>
              <a:rPr lang="fr-FR" sz="1400" i="1" dirty="0">
                <a:solidFill>
                  <a:schemeClr val="accent4">
                    <a:lumMod val="50000"/>
                  </a:schemeClr>
                </a:solidFill>
              </a:rPr>
              <a:t>? « le monde d’après » ?</a:t>
            </a:r>
            <a:endParaRPr lang="fr-FR" sz="1600" i="1" dirty="0">
              <a:solidFill>
                <a:schemeClr val="accent4">
                  <a:lumMod val="50000"/>
                </a:schemeClr>
              </a:solidFill>
            </a:endParaRPr>
          </a:p>
        </p:txBody>
      </p:sp>
      <p:sp>
        <p:nvSpPr>
          <p:cNvPr id="8" name="ZoneTexte 7">
            <a:extLst>
              <a:ext uri="{FF2B5EF4-FFF2-40B4-BE49-F238E27FC236}">
                <a16:creationId xmlns:a16="http://schemas.microsoft.com/office/drawing/2014/main" id="{11E8A8D3-6ED5-58EE-9548-C8D66B3E200F}"/>
              </a:ext>
            </a:extLst>
          </p:cNvPr>
          <p:cNvSpPr txBox="1"/>
          <p:nvPr/>
        </p:nvSpPr>
        <p:spPr>
          <a:xfrm>
            <a:off x="991729" y="983319"/>
            <a:ext cx="6018671" cy="646331"/>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17 : </a:t>
            </a:r>
            <a:r>
              <a:rPr lang="fr-FR" b="1" dirty="0">
                <a:solidFill>
                  <a:srgbClr val="0070C0"/>
                </a:solidFill>
                <a:latin typeface="Calibri" panose="020F0502020204030204" pitchFamily="34" charset="0"/>
                <a:cs typeface="Calibri" panose="020F0502020204030204" pitchFamily="34" charset="0"/>
              </a:rPr>
              <a:t>Crimes de guerre, Crimes contre l’Humanité,</a:t>
            </a:r>
            <a:br>
              <a:rPr lang="fr-FR" b="1" dirty="0">
                <a:solidFill>
                  <a:srgbClr val="0070C0"/>
                </a:solidFill>
                <a:latin typeface="Calibri" panose="020F0502020204030204" pitchFamily="34" charset="0"/>
                <a:cs typeface="Calibri" panose="020F0502020204030204" pitchFamily="34" charset="0"/>
              </a:rPr>
            </a:br>
            <a:r>
              <a:rPr lang="fr-FR" b="1" dirty="0">
                <a:solidFill>
                  <a:srgbClr val="0070C0"/>
                </a:solidFill>
                <a:latin typeface="Calibri" panose="020F0502020204030204" pitchFamily="34" charset="0"/>
                <a:cs typeface="Calibri" panose="020F0502020204030204" pitchFamily="34" charset="0"/>
              </a:rPr>
              <a:t>le Statut de Rome, en 1998.</a:t>
            </a:r>
          </a:p>
        </p:txBody>
      </p:sp>
      <p:grpSp>
        <p:nvGrpSpPr>
          <p:cNvPr id="11" name="Groupe 10">
            <a:extLst>
              <a:ext uri="{FF2B5EF4-FFF2-40B4-BE49-F238E27FC236}">
                <a16:creationId xmlns:a16="http://schemas.microsoft.com/office/drawing/2014/main" id="{FAD0E8FC-AF70-BE03-D594-C85897E5690A}"/>
              </a:ext>
            </a:extLst>
          </p:cNvPr>
          <p:cNvGrpSpPr/>
          <p:nvPr/>
        </p:nvGrpSpPr>
        <p:grpSpPr>
          <a:xfrm>
            <a:off x="2667000" y="207027"/>
            <a:ext cx="8305027" cy="1099457"/>
            <a:chOff x="2667000" y="207027"/>
            <a:chExt cx="8305027" cy="1099457"/>
          </a:xfrm>
        </p:grpSpPr>
        <p:pic>
          <p:nvPicPr>
            <p:cNvPr id="7" name="Image 6">
              <a:hlinkClick r:id="rId4"/>
              <a:extLst>
                <a:ext uri="{FF2B5EF4-FFF2-40B4-BE49-F238E27FC236}">
                  <a16:creationId xmlns:a16="http://schemas.microsoft.com/office/drawing/2014/main" id="{02B56ED4-EB9A-E19E-7D57-7A955467D7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343624" y="207027"/>
              <a:ext cx="628403" cy="628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e 24">
              <a:extLst>
                <a:ext uri="{FF2B5EF4-FFF2-40B4-BE49-F238E27FC236}">
                  <a16:creationId xmlns:a16="http://schemas.microsoft.com/office/drawing/2014/main" id="{2672E14F-CA4F-5C49-386B-F4241C65F40E}"/>
                </a:ext>
              </a:extLst>
            </p:cNvPr>
            <p:cNvGrpSpPr/>
            <p:nvPr/>
          </p:nvGrpSpPr>
          <p:grpSpPr>
            <a:xfrm>
              <a:off x="2667000" y="501880"/>
              <a:ext cx="8019473" cy="804604"/>
              <a:chOff x="2667000" y="501880"/>
              <a:chExt cx="8019473" cy="804604"/>
            </a:xfrm>
          </p:grpSpPr>
          <p:cxnSp>
            <p:nvCxnSpPr>
              <p:cNvPr id="10" name="Connecteur droit avec flèche 9">
                <a:extLst>
                  <a:ext uri="{FF2B5EF4-FFF2-40B4-BE49-F238E27FC236}">
                    <a16:creationId xmlns:a16="http://schemas.microsoft.com/office/drawing/2014/main" id="{F20C8E38-BF1B-0B5E-A625-9A6C9A8EC643}"/>
                  </a:ext>
                </a:extLst>
              </p:cNvPr>
              <p:cNvCxnSpPr>
                <a:cxnSpLocks/>
              </p:cNvCxnSpPr>
              <p:nvPr/>
            </p:nvCxnSpPr>
            <p:spPr>
              <a:xfrm flipV="1">
                <a:off x="10686473" y="835430"/>
                <a:ext cx="0" cy="4710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25D56E8-C04F-476E-A6ED-219C9980A636}"/>
                  </a:ext>
                </a:extLst>
              </p:cNvPr>
              <p:cNvCxnSpPr>
                <a:cxnSpLocks/>
              </p:cNvCxnSpPr>
              <p:nvPr/>
            </p:nvCxnSpPr>
            <p:spPr>
              <a:xfrm>
                <a:off x="2667000" y="1297011"/>
                <a:ext cx="80194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090D44BC-54E4-06C4-BFCD-FFD47CE661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4096" y="729236"/>
                <a:ext cx="628403" cy="413137"/>
              </a:xfrm>
              <a:prstGeom prst="rect">
                <a:avLst/>
              </a:prstGeom>
            </p:spPr>
          </p:pic>
          <p:pic>
            <p:nvPicPr>
              <p:cNvPr id="20" name="Image 19">
                <a:extLst>
                  <a:ext uri="{FF2B5EF4-FFF2-40B4-BE49-F238E27FC236}">
                    <a16:creationId xmlns:a16="http://schemas.microsoft.com/office/drawing/2014/main" id="{22B3B824-B8CB-FFEF-75AA-D03CFBBFFE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90219" y="501880"/>
                <a:ext cx="511365" cy="628309"/>
              </a:xfrm>
              <a:prstGeom prst="rect">
                <a:avLst/>
              </a:prstGeom>
            </p:spPr>
          </p:pic>
          <p:sp>
            <p:nvSpPr>
              <p:cNvPr id="21" name="ZoneTexte 20">
                <a:extLst>
                  <a:ext uri="{FF2B5EF4-FFF2-40B4-BE49-F238E27FC236}">
                    <a16:creationId xmlns:a16="http://schemas.microsoft.com/office/drawing/2014/main" id="{497E80EF-7207-A129-A042-FCF78390563D}"/>
                  </a:ext>
                </a:extLst>
              </p:cNvPr>
              <p:cNvSpPr txBox="1"/>
              <p:nvPr/>
            </p:nvSpPr>
            <p:spPr>
              <a:xfrm>
                <a:off x="9742190" y="816034"/>
                <a:ext cx="915635" cy="307777"/>
              </a:xfrm>
              <a:prstGeom prst="rect">
                <a:avLst/>
              </a:prstGeom>
              <a:noFill/>
            </p:spPr>
            <p:txBody>
              <a:bodyPr wrap="none" rtlCol="0">
                <a:spAutoFit/>
              </a:bodyPr>
              <a:lstStyle/>
              <a:p>
                <a:r>
                  <a:rPr lang="fr-FR" sz="1400" b="1" dirty="0">
                    <a:latin typeface="Comic Sans MS" panose="030F0702030302020204" pitchFamily="66" charset="0"/>
                  </a:rPr>
                  <a:t>exercice</a:t>
                </a:r>
              </a:p>
            </p:txBody>
          </p:sp>
          <p:sp>
            <p:nvSpPr>
              <p:cNvPr id="22" name="ZoneTexte 21">
                <a:extLst>
                  <a:ext uri="{FF2B5EF4-FFF2-40B4-BE49-F238E27FC236}">
                    <a16:creationId xmlns:a16="http://schemas.microsoft.com/office/drawing/2014/main" id="{7D58A8AB-CAEF-D83A-D397-C5E829A6BA46}"/>
                  </a:ext>
                </a:extLst>
              </p:cNvPr>
              <p:cNvSpPr txBox="1"/>
              <p:nvPr/>
            </p:nvSpPr>
            <p:spPr>
              <a:xfrm>
                <a:off x="8748823" y="745486"/>
                <a:ext cx="312906" cy="400110"/>
              </a:xfrm>
              <a:prstGeom prst="rect">
                <a:avLst/>
              </a:prstGeom>
              <a:noFill/>
            </p:spPr>
            <p:txBody>
              <a:bodyPr wrap="none" rtlCol="0">
                <a:spAutoFit/>
              </a:bodyPr>
              <a:lstStyle/>
              <a:p>
                <a:r>
                  <a:rPr lang="fr-FR" sz="2000" dirty="0">
                    <a:solidFill>
                      <a:srgbClr val="FF0000"/>
                    </a:solidFill>
                  </a:rPr>
                  <a:t>&gt;</a:t>
                </a:r>
              </a:p>
            </p:txBody>
          </p:sp>
          <p:sp>
            <p:nvSpPr>
              <p:cNvPr id="24" name="ZoneTexte 23">
                <a:extLst>
                  <a:ext uri="{FF2B5EF4-FFF2-40B4-BE49-F238E27FC236}">
                    <a16:creationId xmlns:a16="http://schemas.microsoft.com/office/drawing/2014/main" id="{B33433A6-E4F4-4457-FD74-633788956BEC}"/>
                  </a:ext>
                </a:extLst>
              </p:cNvPr>
              <p:cNvSpPr txBox="1"/>
              <p:nvPr/>
            </p:nvSpPr>
            <p:spPr>
              <a:xfrm>
                <a:off x="9520003" y="742263"/>
                <a:ext cx="312906" cy="400110"/>
              </a:xfrm>
              <a:prstGeom prst="rect">
                <a:avLst/>
              </a:prstGeom>
              <a:noFill/>
            </p:spPr>
            <p:txBody>
              <a:bodyPr wrap="none" rtlCol="0">
                <a:spAutoFit/>
              </a:bodyPr>
              <a:lstStyle/>
              <a:p>
                <a:r>
                  <a:rPr lang="fr-FR" sz="2000" dirty="0">
                    <a:solidFill>
                      <a:srgbClr val="FF0000"/>
                    </a:solidFill>
                  </a:rPr>
                  <a:t>&gt;</a:t>
                </a:r>
              </a:p>
            </p:txBody>
          </p:sp>
        </p:grpSp>
      </p:grpSp>
      <p:grpSp>
        <p:nvGrpSpPr>
          <p:cNvPr id="30" name="Groupe 29">
            <a:extLst>
              <a:ext uri="{FF2B5EF4-FFF2-40B4-BE49-F238E27FC236}">
                <a16:creationId xmlns:a16="http://schemas.microsoft.com/office/drawing/2014/main" id="{C0FCF1D8-222F-D267-1FC5-FE8914776559}"/>
              </a:ext>
            </a:extLst>
          </p:cNvPr>
          <p:cNvGrpSpPr/>
          <p:nvPr/>
        </p:nvGrpSpPr>
        <p:grpSpPr>
          <a:xfrm>
            <a:off x="278084" y="817814"/>
            <a:ext cx="713645" cy="468741"/>
            <a:chOff x="278084" y="817814"/>
            <a:chExt cx="713645" cy="468741"/>
          </a:xfrm>
        </p:grpSpPr>
        <p:pic>
          <p:nvPicPr>
            <p:cNvPr id="6" name="Image 5">
              <a:hlinkClick r:id="rId8"/>
              <a:extLst>
                <a:ext uri="{FF2B5EF4-FFF2-40B4-BE49-F238E27FC236}">
                  <a16:creationId xmlns:a16="http://schemas.microsoft.com/office/drawing/2014/main" id="{D868778B-A127-F032-BCF7-9C904406E1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8084" y="817814"/>
              <a:ext cx="713645" cy="468741"/>
            </a:xfrm>
            <a:prstGeom prst="rect">
              <a:avLst/>
            </a:prstGeom>
          </p:spPr>
        </p:pic>
        <p:pic>
          <p:nvPicPr>
            <p:cNvPr id="29" name="Image 28">
              <a:hlinkClick r:id="rId8"/>
              <a:extLst>
                <a:ext uri="{FF2B5EF4-FFF2-40B4-BE49-F238E27FC236}">
                  <a16:creationId xmlns:a16="http://schemas.microsoft.com/office/drawing/2014/main" id="{F039165E-D82E-71E4-9324-95A9902A7A6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0620" y="847889"/>
              <a:ext cx="390117" cy="390117"/>
            </a:xfrm>
            <a:prstGeom prst="rect">
              <a:avLst/>
            </a:prstGeom>
          </p:spPr>
        </p:pic>
      </p:grpSp>
      <p:sp>
        <p:nvSpPr>
          <p:cNvPr id="31" name="ZoneTexte 30">
            <a:extLst>
              <a:ext uri="{FF2B5EF4-FFF2-40B4-BE49-F238E27FC236}">
                <a16:creationId xmlns:a16="http://schemas.microsoft.com/office/drawing/2014/main" id="{F655622A-9ACA-0F4F-FEDC-16185F92044B}"/>
              </a:ext>
            </a:extLst>
          </p:cNvPr>
          <p:cNvSpPr txBox="1"/>
          <p:nvPr/>
        </p:nvSpPr>
        <p:spPr>
          <a:xfrm>
            <a:off x="278084" y="2389394"/>
            <a:ext cx="6599198" cy="3170099"/>
          </a:xfrm>
          <a:prstGeom prst="rect">
            <a:avLst/>
          </a:prstGeom>
          <a:noFill/>
        </p:spPr>
        <p:txBody>
          <a:bodyPr wrap="square">
            <a:spAutoFit/>
          </a:bodyPr>
          <a:lstStyle/>
          <a:p>
            <a:pPr algn="just"/>
            <a:r>
              <a:rPr lang="fr-FR" sz="1300" b="1" dirty="0"/>
              <a:t>Article 3 :</a:t>
            </a:r>
            <a:r>
              <a:rPr lang="fr-FR" sz="1300" dirty="0"/>
              <a:t> La Cour a son siège à </a:t>
            </a:r>
            <a:r>
              <a:rPr lang="fr-FR" sz="1300" b="1" dirty="0">
                <a:solidFill>
                  <a:srgbClr val="0070C0"/>
                </a:solidFill>
              </a:rPr>
              <a:t>La Haye</a:t>
            </a:r>
            <a:r>
              <a:rPr lang="fr-FR" sz="1300" dirty="0"/>
              <a:t>, aux </a:t>
            </a:r>
            <a:r>
              <a:rPr lang="fr-FR" sz="1300" b="1" dirty="0">
                <a:solidFill>
                  <a:srgbClr val="0070C0"/>
                </a:solidFill>
              </a:rPr>
              <a:t>Pays-Bas</a:t>
            </a:r>
            <a:r>
              <a:rPr lang="fr-FR" sz="1300" dirty="0"/>
              <a:t> (« l’État hôte »).</a:t>
            </a:r>
          </a:p>
          <a:p>
            <a:pPr algn="just"/>
            <a:r>
              <a:rPr lang="fr-FR" sz="1300" b="1" dirty="0"/>
              <a:t>Article 5 : </a:t>
            </a:r>
            <a:r>
              <a:rPr lang="fr-FR" sz="1300" dirty="0"/>
              <a:t>La compétence de la Cour est limitée aux </a:t>
            </a:r>
            <a:r>
              <a:rPr lang="fr-FR" sz="1300" b="1" dirty="0">
                <a:solidFill>
                  <a:srgbClr val="0070C0"/>
                </a:solidFill>
              </a:rPr>
              <a:t>crimes les plus graves</a:t>
            </a:r>
            <a:r>
              <a:rPr lang="fr-FR" sz="1300" dirty="0"/>
              <a:t> qui touchent l'ensemble de la communauté internationale.</a:t>
            </a:r>
          </a:p>
          <a:p>
            <a:pPr algn="just"/>
            <a:r>
              <a:rPr lang="fr-FR" sz="1300" dirty="0"/>
              <a:t>En vertu du présent Statut, la Cour a compétence à l'égard des crimes suivants :</a:t>
            </a:r>
          </a:p>
          <a:p>
            <a:pPr algn="just"/>
            <a:r>
              <a:rPr lang="fr-FR" sz="1300" dirty="0"/>
              <a:t>a) Le </a:t>
            </a:r>
            <a:r>
              <a:rPr lang="fr-FR" sz="1300" b="1" dirty="0">
                <a:solidFill>
                  <a:srgbClr val="0070C0"/>
                </a:solidFill>
              </a:rPr>
              <a:t>crime de génocide</a:t>
            </a:r>
            <a:r>
              <a:rPr lang="fr-FR" sz="1300" dirty="0"/>
              <a:t> ;</a:t>
            </a:r>
          </a:p>
          <a:p>
            <a:pPr algn="just"/>
            <a:r>
              <a:rPr lang="fr-FR" sz="1300" dirty="0"/>
              <a:t>b) Les </a:t>
            </a:r>
            <a:r>
              <a:rPr lang="fr-FR" sz="1300" b="1" dirty="0">
                <a:solidFill>
                  <a:srgbClr val="0070C0"/>
                </a:solidFill>
              </a:rPr>
              <a:t>crimes contre l'humanité</a:t>
            </a:r>
            <a:r>
              <a:rPr lang="fr-FR" sz="1300" dirty="0"/>
              <a:t> ;</a:t>
            </a:r>
          </a:p>
          <a:p>
            <a:pPr algn="just"/>
            <a:r>
              <a:rPr lang="fr-FR" sz="1300" dirty="0"/>
              <a:t>c) Les </a:t>
            </a:r>
            <a:r>
              <a:rPr lang="fr-FR" sz="1300" b="1" dirty="0">
                <a:solidFill>
                  <a:srgbClr val="0070C0"/>
                </a:solidFill>
              </a:rPr>
              <a:t>crimes de guerre</a:t>
            </a:r>
            <a:r>
              <a:rPr lang="fr-FR" sz="1300" dirty="0"/>
              <a:t> ;</a:t>
            </a:r>
          </a:p>
          <a:p>
            <a:pPr algn="just"/>
            <a:r>
              <a:rPr lang="fr-FR" sz="1300" dirty="0"/>
              <a:t>d) Le </a:t>
            </a:r>
            <a:r>
              <a:rPr lang="fr-FR" sz="1300" b="1" dirty="0">
                <a:solidFill>
                  <a:srgbClr val="0070C0"/>
                </a:solidFill>
              </a:rPr>
              <a:t>crime d'agression</a:t>
            </a:r>
            <a:r>
              <a:rPr lang="fr-FR" sz="1300" dirty="0"/>
              <a:t>.</a:t>
            </a:r>
          </a:p>
          <a:p>
            <a:pPr algn="just"/>
            <a:r>
              <a:rPr lang="fr-FR" sz="1300" b="1" dirty="0"/>
              <a:t>Article 59 :</a:t>
            </a:r>
            <a:r>
              <a:rPr lang="fr-FR" sz="1300" dirty="0"/>
              <a:t> L'État Partie</a:t>
            </a:r>
            <a:r>
              <a:rPr lang="fr-FR" sz="1300" b="1" baseline="30000" dirty="0">
                <a:solidFill>
                  <a:srgbClr val="FF0000"/>
                </a:solidFill>
              </a:rPr>
              <a:t> 1</a:t>
            </a:r>
            <a:r>
              <a:rPr lang="fr-FR" sz="1300" dirty="0"/>
              <a:t> qui a reçu une demande d'arrestation provisoire ou d'arrestation et de remise prend immédiatement des mesures pour faire arrêter la personne dont il s'agit conformément à sa législation et aux dispositions du chapitre IX (et notamment son article 86 -  conformément aux dispositions du présent Statut, les États Parties coopèrent pleinement avec la Cour dans les enquêtes et poursuites qu'elle mène pour les crimes relevant de sa compétence.)</a:t>
            </a:r>
          </a:p>
          <a:p>
            <a:pPr algn="just"/>
            <a:r>
              <a:rPr lang="fr-FR" sz="1300" b="1" baseline="30000" dirty="0">
                <a:solidFill>
                  <a:srgbClr val="FF0000"/>
                </a:solidFill>
              </a:rPr>
              <a:t>1</a:t>
            </a:r>
            <a:r>
              <a:rPr lang="fr-FR" dirty="0"/>
              <a:t> </a:t>
            </a:r>
            <a:r>
              <a:rPr lang="fr-FR" sz="1100" b="1" dirty="0"/>
              <a:t>État Partie :</a:t>
            </a:r>
            <a:r>
              <a:rPr lang="fr-FR" sz="1100" dirty="0"/>
              <a:t> Pays qui s’est engagé à respecter et à faire respecter le Statut de Rome.</a:t>
            </a:r>
          </a:p>
        </p:txBody>
      </p:sp>
      <p:sp>
        <p:nvSpPr>
          <p:cNvPr id="32" name="ZoneTexte 31">
            <a:extLst>
              <a:ext uri="{FF2B5EF4-FFF2-40B4-BE49-F238E27FC236}">
                <a16:creationId xmlns:a16="http://schemas.microsoft.com/office/drawing/2014/main" id="{5EA7E622-336A-BB9D-FD7A-00F67831E41E}"/>
              </a:ext>
            </a:extLst>
          </p:cNvPr>
          <p:cNvSpPr txBox="1"/>
          <p:nvPr/>
        </p:nvSpPr>
        <p:spPr>
          <a:xfrm>
            <a:off x="278084" y="1657240"/>
            <a:ext cx="6682714" cy="692497"/>
          </a:xfrm>
          <a:prstGeom prst="rect">
            <a:avLst/>
          </a:prstGeom>
          <a:noFill/>
        </p:spPr>
        <p:txBody>
          <a:bodyPr wrap="square">
            <a:spAutoFit/>
          </a:bodyPr>
          <a:lstStyle/>
          <a:p>
            <a:pPr algn="just"/>
            <a:r>
              <a:rPr lang="fr-FR" sz="1300" i="1" dirty="0"/>
              <a:t>Le statut de Rome de 1998 crée, en 2002,  la CPI (Cour Pénale Internationale), appelée tout simplement « La Cour. » Elle est chargée de juger les personnes ayant commis des crimes, atrocités dans le cadre de conflits.</a:t>
            </a:r>
            <a:endParaRPr lang="fr-FR" sz="1100" i="1" dirty="0"/>
          </a:p>
        </p:txBody>
      </p:sp>
      <p:grpSp>
        <p:nvGrpSpPr>
          <p:cNvPr id="15" name="Groupe 14">
            <a:extLst>
              <a:ext uri="{FF2B5EF4-FFF2-40B4-BE49-F238E27FC236}">
                <a16:creationId xmlns:a16="http://schemas.microsoft.com/office/drawing/2014/main" id="{6428AF7F-8D01-192D-52BF-2E3E35B7BAEF}"/>
              </a:ext>
            </a:extLst>
          </p:cNvPr>
          <p:cNvGrpSpPr/>
          <p:nvPr/>
        </p:nvGrpSpPr>
        <p:grpSpPr>
          <a:xfrm>
            <a:off x="10443272" y="1309998"/>
            <a:ext cx="1748728" cy="1981719"/>
            <a:chOff x="10443272" y="1128201"/>
            <a:chExt cx="1748728" cy="1981719"/>
          </a:xfrm>
        </p:grpSpPr>
        <p:pic>
          <p:nvPicPr>
            <p:cNvPr id="34" name="Image 33">
              <a:extLst>
                <a:ext uri="{FF2B5EF4-FFF2-40B4-BE49-F238E27FC236}">
                  <a16:creationId xmlns:a16="http://schemas.microsoft.com/office/drawing/2014/main" id="{62B42D8D-0574-A0AE-A084-5E7480C2E6C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43272" y="1361192"/>
              <a:ext cx="1748728" cy="1748728"/>
            </a:xfrm>
            <a:prstGeom prst="rect">
              <a:avLst/>
            </a:prstGeom>
          </p:spPr>
        </p:pic>
        <p:cxnSp>
          <p:nvCxnSpPr>
            <p:cNvPr id="35" name="Connecteur droit avec flèche 34">
              <a:extLst>
                <a:ext uri="{FF2B5EF4-FFF2-40B4-BE49-F238E27FC236}">
                  <a16:creationId xmlns:a16="http://schemas.microsoft.com/office/drawing/2014/main" id="{43AE1487-DC4B-5AD0-CB5C-ADD45E9C464C}"/>
                </a:ext>
              </a:extLst>
            </p:cNvPr>
            <p:cNvCxnSpPr>
              <a:cxnSpLocks/>
            </p:cNvCxnSpPr>
            <p:nvPr/>
          </p:nvCxnSpPr>
          <p:spPr>
            <a:xfrm flipH="1">
              <a:off x="11090848" y="1379664"/>
              <a:ext cx="12149" cy="8294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681F37A5-E3D2-0C7E-65DF-A9F48D5C9A85}"/>
                </a:ext>
              </a:extLst>
            </p:cNvPr>
            <p:cNvSpPr txBox="1"/>
            <p:nvPr/>
          </p:nvSpPr>
          <p:spPr>
            <a:xfrm>
              <a:off x="10716296" y="1128201"/>
              <a:ext cx="823741" cy="307777"/>
            </a:xfrm>
            <a:prstGeom prst="rect">
              <a:avLst/>
            </a:prstGeom>
            <a:noFill/>
          </p:spPr>
          <p:txBody>
            <a:bodyPr wrap="square">
              <a:spAutoFit/>
            </a:bodyPr>
            <a:lstStyle/>
            <a:p>
              <a:r>
                <a:rPr lang="fr-FR" sz="1400" dirty="0">
                  <a:latin typeface="Calibri" panose="020F0502020204030204" pitchFamily="34" charset="0"/>
                  <a:cs typeface="Calibri" panose="020F0502020204030204" pitchFamily="34" charset="0"/>
                </a:rPr>
                <a:t>Pays-Bas</a:t>
              </a:r>
              <a:endParaRPr lang="fr-FR" sz="1400" dirty="0"/>
            </a:p>
          </p:txBody>
        </p:sp>
      </p:grpSp>
      <p:sp>
        <p:nvSpPr>
          <p:cNvPr id="39" name="ZoneTexte 38">
            <a:extLst>
              <a:ext uri="{FF2B5EF4-FFF2-40B4-BE49-F238E27FC236}">
                <a16:creationId xmlns:a16="http://schemas.microsoft.com/office/drawing/2014/main" id="{C1AB0AB0-256F-E4BD-EFCC-47A601A4EAD8}"/>
              </a:ext>
            </a:extLst>
          </p:cNvPr>
          <p:cNvSpPr txBox="1"/>
          <p:nvPr/>
        </p:nvSpPr>
        <p:spPr>
          <a:xfrm>
            <a:off x="278083" y="5559493"/>
            <a:ext cx="6599198"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D’après </a:t>
            </a:r>
            <a:r>
              <a:rPr lang="fr-FR" sz="900" b="0" i="1" u="none" strike="noStrike" baseline="0" dirty="0">
                <a:latin typeface="ArialMT"/>
              </a:rPr>
              <a:t>Le </a:t>
            </a:r>
            <a:r>
              <a:rPr lang="fr-FR" sz="900" i="1" dirty="0">
                <a:latin typeface="ArialMT"/>
              </a:rPr>
              <a:t>Statut de Rome de la Cour pénale internationale</a:t>
            </a:r>
            <a:r>
              <a:rPr lang="fr-FR" sz="900" dirty="0">
                <a:latin typeface="ArialMT"/>
              </a:rPr>
              <a:t>, </a:t>
            </a:r>
            <a:r>
              <a:rPr lang="fr-FR" sz="900" b="0" i="0" u="none" strike="noStrike" baseline="0" dirty="0">
                <a:latin typeface="ArialMT"/>
              </a:rPr>
              <a:t>17/07/1998.</a:t>
            </a:r>
            <a:endParaRPr lang="fr-FR" sz="900" dirty="0"/>
          </a:p>
        </p:txBody>
      </p:sp>
      <p:sp>
        <p:nvSpPr>
          <p:cNvPr id="5" name="ZoneTexte 4">
            <a:extLst>
              <a:ext uri="{FF2B5EF4-FFF2-40B4-BE49-F238E27FC236}">
                <a16:creationId xmlns:a16="http://schemas.microsoft.com/office/drawing/2014/main" id="{4B8161FC-B186-4539-96F8-0C52B9BE612E}"/>
              </a:ext>
            </a:extLst>
          </p:cNvPr>
          <p:cNvSpPr txBox="1"/>
          <p:nvPr/>
        </p:nvSpPr>
        <p:spPr>
          <a:xfrm>
            <a:off x="7345181" y="3282245"/>
            <a:ext cx="4794017"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17 </a:t>
            </a:r>
            <a:r>
              <a:rPr lang="fr-FR" sz="1600" dirty="0">
                <a:solidFill>
                  <a:srgbClr val="0070C0"/>
                </a:solidFill>
                <a:latin typeface="Calibri" panose="020F0502020204030204" pitchFamily="34" charset="0"/>
                <a:cs typeface="Calibri" panose="020F0502020204030204" pitchFamily="34" charset="0"/>
              </a:rPr>
              <a:t>Quels sont les intérêts et limites de la CPI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931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ppt_x</p:attrName>
                                        </p:attrNameLst>
                                      </p:cBhvr>
                                      <p:tavLst>
                                        <p:tav tm="0">
                                          <p:val>
                                            <p:strVal val="#ppt_x"/>
                                          </p:val>
                                        </p:tav>
                                        <p:tav tm="100000">
                                          <p:val>
                                            <p:strVal val="#ppt_x"/>
                                          </p:val>
                                        </p:tav>
                                      </p:tavLst>
                                    </p:anim>
                                    <p:anim calcmode="lin" valueType="num">
                                      <p:cBhvr>
                                        <p:cTn id="34" dur="10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9"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3002A-E876-BDE5-A7C7-13E7589FFEF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A51D5D4B-5FDE-3D6F-0AC9-FBDA4E6DA63F}"/>
              </a:ext>
            </a:extLst>
          </p:cNvPr>
          <p:cNvSpPr txBox="1"/>
          <p:nvPr/>
        </p:nvSpPr>
        <p:spPr>
          <a:xfrm>
            <a:off x="198409" y="97695"/>
            <a:ext cx="10488064" cy="584775"/>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 </a:t>
            </a:r>
          </a:p>
          <a:p>
            <a:endParaRPr lang="fr-FR" sz="1400" b="1" dirty="0">
              <a:latin typeface="Calibri" panose="020F0502020204030204" pitchFamily="34" charset="0"/>
              <a:cs typeface="Calibri" panose="020F0502020204030204" pitchFamily="34" charset="0"/>
            </a:endParaRPr>
          </a:p>
        </p:txBody>
      </p:sp>
      <p:pic>
        <p:nvPicPr>
          <p:cNvPr id="3" name="Image 2">
            <a:hlinkClick r:id="rId2" action="ppaction://hlinksldjump"/>
            <a:extLst>
              <a:ext uri="{FF2B5EF4-FFF2-40B4-BE49-F238E27FC236}">
                <a16:creationId xmlns:a16="http://schemas.microsoft.com/office/drawing/2014/main" id="{77486596-8F74-3390-A8BA-F58F14452F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844479CE-DB6D-2410-0903-05CFBC64714E}"/>
              </a:ext>
            </a:extLst>
          </p:cNvPr>
          <p:cNvSpPr txBox="1"/>
          <p:nvPr/>
        </p:nvSpPr>
        <p:spPr>
          <a:xfrm>
            <a:off x="177325" y="381807"/>
            <a:ext cx="11275766" cy="553998"/>
          </a:xfrm>
          <a:prstGeom prst="rect">
            <a:avLst/>
          </a:prstGeom>
          <a:noFill/>
        </p:spPr>
        <p:txBody>
          <a:bodyPr wrap="square">
            <a:spAutoFit/>
          </a:bodyPr>
          <a:lstStyle/>
          <a:p>
            <a:r>
              <a:rPr lang="fr-FR" sz="1300" b="1" dirty="0">
                <a:solidFill>
                  <a:srgbClr val="FF0000"/>
                </a:solidFill>
              </a:rPr>
              <a:t>Problématique de la séance 4 : </a:t>
            </a:r>
            <a:r>
              <a:rPr lang="fr-FR" sz="1400" i="1" dirty="0">
                <a:solidFill>
                  <a:schemeClr val="accent4">
                    <a:lumMod val="50000"/>
                  </a:schemeClr>
                </a:solidFill>
              </a:rPr>
              <a:t>Sur quelles </a:t>
            </a:r>
            <a:r>
              <a:rPr lang="fr-FR" sz="1400" i="1" dirty="0">
                <a:solidFill>
                  <a:srgbClr val="FF0000"/>
                </a:solidFill>
              </a:rPr>
              <a:t>nouvelles bases</a:t>
            </a:r>
            <a:r>
              <a:rPr lang="fr-FR" sz="1400" i="1" dirty="0">
                <a:solidFill>
                  <a:schemeClr val="accent4">
                    <a:lumMod val="50000"/>
                  </a:schemeClr>
                </a:solidFill>
              </a:rPr>
              <a:t> se construit l’</a:t>
            </a:r>
            <a:r>
              <a:rPr lang="fr-FR" sz="1400" i="1" dirty="0">
                <a:solidFill>
                  <a:srgbClr val="FF0000"/>
                </a:solidFill>
              </a:rPr>
              <a:t>Après Guerre </a:t>
            </a:r>
            <a:r>
              <a:rPr lang="fr-FR" sz="1400" i="1" dirty="0">
                <a:solidFill>
                  <a:schemeClr val="accent4">
                    <a:lumMod val="50000"/>
                  </a:schemeClr>
                </a:solidFill>
              </a:rPr>
              <a:t>? « le monde d’après » ?</a:t>
            </a:r>
          </a:p>
          <a:p>
            <a:endParaRPr lang="fr-FR" sz="1600" i="1" dirty="0">
              <a:solidFill>
                <a:schemeClr val="accent4">
                  <a:lumMod val="50000"/>
                </a:schemeClr>
              </a:solidFill>
            </a:endParaRPr>
          </a:p>
        </p:txBody>
      </p:sp>
      <p:sp>
        <p:nvSpPr>
          <p:cNvPr id="8" name="ZoneTexte 7">
            <a:extLst>
              <a:ext uri="{FF2B5EF4-FFF2-40B4-BE49-F238E27FC236}">
                <a16:creationId xmlns:a16="http://schemas.microsoft.com/office/drawing/2014/main" id="{41E7CFE2-C157-D494-F015-41237DB6B5A5}"/>
              </a:ext>
            </a:extLst>
          </p:cNvPr>
          <p:cNvSpPr txBox="1"/>
          <p:nvPr/>
        </p:nvSpPr>
        <p:spPr>
          <a:xfrm>
            <a:off x="198409" y="783294"/>
            <a:ext cx="471812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17 : </a:t>
            </a:r>
            <a:r>
              <a:rPr lang="fr-FR" b="1" dirty="0">
                <a:solidFill>
                  <a:srgbClr val="0070C0"/>
                </a:solidFill>
                <a:latin typeface="Calibri" panose="020F0502020204030204" pitchFamily="34" charset="0"/>
                <a:cs typeface="Calibri" panose="020F0502020204030204" pitchFamily="34" charset="0"/>
              </a:rPr>
              <a:t>Quelques « Faiseurs de Paix »</a:t>
            </a:r>
            <a:endParaRPr lang="fr-FR" sz="1400" b="1" cap="small" dirty="0">
              <a:solidFill>
                <a:srgbClr val="FF0000"/>
              </a:solidFill>
              <a:highlight>
                <a:srgbClr val="FFFF00"/>
              </a:highlight>
              <a:latin typeface="Calibri" panose="020F0502020204030204" pitchFamily="34" charset="0"/>
              <a:cs typeface="Calibri" panose="020F0502020204030204" pitchFamily="34" charset="0"/>
            </a:endParaRPr>
          </a:p>
        </p:txBody>
      </p:sp>
      <p:pic>
        <p:nvPicPr>
          <p:cNvPr id="11" name="Image 10">
            <a:hlinkClick r:id="rId4"/>
            <a:extLst>
              <a:ext uri="{FF2B5EF4-FFF2-40B4-BE49-F238E27FC236}">
                <a16:creationId xmlns:a16="http://schemas.microsoft.com/office/drawing/2014/main" id="{D150C47E-799B-72C6-F583-B77645B8C2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2934" y="690712"/>
            <a:ext cx="559507" cy="373005"/>
          </a:xfrm>
          <a:prstGeom prst="rect">
            <a:avLst/>
          </a:prstGeom>
        </p:spPr>
      </p:pic>
      <p:pic>
        <p:nvPicPr>
          <p:cNvPr id="12" name="Image 11">
            <a:extLst>
              <a:ext uri="{FF2B5EF4-FFF2-40B4-BE49-F238E27FC236}">
                <a16:creationId xmlns:a16="http://schemas.microsoft.com/office/drawing/2014/main" id="{5896D23E-51B4-3789-D34C-BA042AA5F77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66257" y="1794846"/>
            <a:ext cx="774331" cy="771049"/>
          </a:xfrm>
          <a:prstGeom prst="rect">
            <a:avLst/>
          </a:prstGeom>
        </p:spPr>
      </p:pic>
      <p:sp>
        <p:nvSpPr>
          <p:cNvPr id="13" name="ZoneTexte 12">
            <a:extLst>
              <a:ext uri="{FF2B5EF4-FFF2-40B4-BE49-F238E27FC236}">
                <a16:creationId xmlns:a16="http://schemas.microsoft.com/office/drawing/2014/main" id="{5F30F113-E8CB-F13E-AAFC-0C28B2441766}"/>
              </a:ext>
            </a:extLst>
          </p:cNvPr>
          <p:cNvSpPr txBox="1"/>
          <p:nvPr/>
        </p:nvSpPr>
        <p:spPr>
          <a:xfrm>
            <a:off x="0" y="2598203"/>
            <a:ext cx="1992918" cy="1046440"/>
          </a:xfrm>
          <a:prstGeom prst="rect">
            <a:avLst/>
          </a:prstGeom>
          <a:noFill/>
        </p:spPr>
        <p:txBody>
          <a:bodyPr wrap="square" rtlCol="0">
            <a:spAutoFit/>
          </a:bodyPr>
          <a:lstStyle/>
          <a:p>
            <a:pPr algn="ctr"/>
            <a:r>
              <a:rPr lang="fr-FR" sz="1400" b="1" dirty="0">
                <a:solidFill>
                  <a:srgbClr val="FF0000"/>
                </a:solidFill>
              </a:rPr>
              <a:t>Albert SCHWEITZER</a:t>
            </a:r>
          </a:p>
          <a:p>
            <a:pPr algn="ctr"/>
            <a:r>
              <a:rPr lang="fr-FR" sz="1200" dirty="0"/>
              <a:t>(1875-1965)</a:t>
            </a:r>
          </a:p>
          <a:p>
            <a:pPr algn="ctr"/>
            <a:r>
              <a:rPr lang="fr-FR" sz="1200" i="1" dirty="0"/>
              <a:t>Médecin, pasteur, Théologien alsacien ayant fondé un hôpital au Gabon</a:t>
            </a:r>
          </a:p>
        </p:txBody>
      </p:sp>
      <p:pic>
        <p:nvPicPr>
          <p:cNvPr id="14" name="Image 13">
            <a:extLst>
              <a:ext uri="{FF2B5EF4-FFF2-40B4-BE49-F238E27FC236}">
                <a16:creationId xmlns:a16="http://schemas.microsoft.com/office/drawing/2014/main" id="{F8A056F7-C356-F5D0-9588-767CFDA05C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5095" y="1877611"/>
            <a:ext cx="512080" cy="340663"/>
          </a:xfrm>
          <a:prstGeom prst="rect">
            <a:avLst/>
          </a:prstGeom>
        </p:spPr>
      </p:pic>
      <p:grpSp>
        <p:nvGrpSpPr>
          <p:cNvPr id="15" name="Groupe 14">
            <a:extLst>
              <a:ext uri="{FF2B5EF4-FFF2-40B4-BE49-F238E27FC236}">
                <a16:creationId xmlns:a16="http://schemas.microsoft.com/office/drawing/2014/main" id="{0234EA9B-82A5-DFDB-D192-1BC2EB811F35}"/>
              </a:ext>
            </a:extLst>
          </p:cNvPr>
          <p:cNvGrpSpPr/>
          <p:nvPr/>
        </p:nvGrpSpPr>
        <p:grpSpPr>
          <a:xfrm>
            <a:off x="342266" y="3646103"/>
            <a:ext cx="1094771" cy="1275416"/>
            <a:chOff x="370622" y="4756278"/>
            <a:chExt cx="1167232" cy="1359834"/>
          </a:xfrm>
        </p:grpSpPr>
        <p:pic>
          <p:nvPicPr>
            <p:cNvPr id="16" name="Image 15">
              <a:extLst>
                <a:ext uri="{FF2B5EF4-FFF2-40B4-BE49-F238E27FC236}">
                  <a16:creationId xmlns:a16="http://schemas.microsoft.com/office/drawing/2014/main" id="{396CA7C9-5E90-7640-6AF0-D5C4C1A6A9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17" name="Rectangle 16">
              <a:extLst>
                <a:ext uri="{FF2B5EF4-FFF2-40B4-BE49-F238E27FC236}">
                  <a16:creationId xmlns:a16="http://schemas.microsoft.com/office/drawing/2014/main" id="{2F98B00F-ADDB-462D-CC3E-C4501B9DA751}"/>
                </a:ext>
              </a:extLst>
            </p:cNvPr>
            <p:cNvSpPr/>
            <p:nvPr/>
          </p:nvSpPr>
          <p:spPr>
            <a:xfrm>
              <a:off x="987702" y="5808335"/>
              <a:ext cx="550152"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1952</a:t>
              </a:r>
            </a:p>
          </p:txBody>
        </p:sp>
      </p:grpSp>
      <p:pic>
        <p:nvPicPr>
          <p:cNvPr id="18" name="Image 17">
            <a:extLst>
              <a:ext uri="{FF2B5EF4-FFF2-40B4-BE49-F238E27FC236}">
                <a16:creationId xmlns:a16="http://schemas.microsoft.com/office/drawing/2014/main" id="{75F0B983-B703-17CC-2B98-C8FBBAC7A58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5096" y="1537333"/>
            <a:ext cx="515362" cy="340663"/>
          </a:xfrm>
          <a:prstGeom prst="rect">
            <a:avLst/>
          </a:prstGeom>
        </p:spPr>
      </p:pic>
      <p:pic>
        <p:nvPicPr>
          <p:cNvPr id="19" name="Image 18">
            <a:extLst>
              <a:ext uri="{FF2B5EF4-FFF2-40B4-BE49-F238E27FC236}">
                <a16:creationId xmlns:a16="http://schemas.microsoft.com/office/drawing/2014/main" id="{75167205-4445-2672-B8CA-890466FC712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509941" y="1793205"/>
            <a:ext cx="774331" cy="774331"/>
          </a:xfrm>
          <a:prstGeom prst="rect">
            <a:avLst/>
          </a:prstGeom>
        </p:spPr>
      </p:pic>
      <p:sp>
        <p:nvSpPr>
          <p:cNvPr id="20" name="ZoneTexte 19">
            <a:extLst>
              <a:ext uri="{FF2B5EF4-FFF2-40B4-BE49-F238E27FC236}">
                <a16:creationId xmlns:a16="http://schemas.microsoft.com/office/drawing/2014/main" id="{54EA3ACF-268D-9DC1-8BA5-F84A9CD12F58}"/>
              </a:ext>
            </a:extLst>
          </p:cNvPr>
          <p:cNvSpPr txBox="1"/>
          <p:nvPr/>
        </p:nvSpPr>
        <p:spPr>
          <a:xfrm>
            <a:off x="1947131" y="2586646"/>
            <a:ext cx="1951952" cy="1046440"/>
          </a:xfrm>
          <a:prstGeom prst="rect">
            <a:avLst/>
          </a:prstGeom>
          <a:noFill/>
        </p:spPr>
        <p:txBody>
          <a:bodyPr wrap="square" rtlCol="0">
            <a:spAutoFit/>
          </a:bodyPr>
          <a:lstStyle/>
          <a:p>
            <a:pPr algn="ctr"/>
            <a:r>
              <a:rPr lang="fr-FR" sz="1400" b="1" dirty="0">
                <a:solidFill>
                  <a:srgbClr val="FF0000"/>
                </a:solidFill>
              </a:rPr>
              <a:t>Martin LUTHER-KING</a:t>
            </a:r>
            <a:endParaRPr lang="fr-FR" sz="1200" dirty="0"/>
          </a:p>
          <a:p>
            <a:pPr algn="ctr"/>
            <a:r>
              <a:rPr lang="fr-FR" sz="1200" i="1" dirty="0"/>
              <a:t>(1929-1968)</a:t>
            </a:r>
          </a:p>
          <a:p>
            <a:pPr algn="ctr"/>
            <a:r>
              <a:rPr lang="fr-FR" sz="1200" i="1" dirty="0"/>
              <a:t>Pasteur, Militant non-violent du Mouvement américain pour les droits civiques  </a:t>
            </a:r>
          </a:p>
        </p:txBody>
      </p:sp>
      <p:grpSp>
        <p:nvGrpSpPr>
          <p:cNvPr id="22" name="Groupe 21">
            <a:extLst>
              <a:ext uri="{FF2B5EF4-FFF2-40B4-BE49-F238E27FC236}">
                <a16:creationId xmlns:a16="http://schemas.microsoft.com/office/drawing/2014/main" id="{5D14EB65-4FCC-B313-5196-E4A354D0E965}"/>
              </a:ext>
            </a:extLst>
          </p:cNvPr>
          <p:cNvGrpSpPr/>
          <p:nvPr/>
        </p:nvGrpSpPr>
        <p:grpSpPr>
          <a:xfrm>
            <a:off x="2390922" y="3646103"/>
            <a:ext cx="1089799" cy="1275416"/>
            <a:chOff x="370622" y="4756278"/>
            <a:chExt cx="1167232" cy="1359834"/>
          </a:xfrm>
        </p:grpSpPr>
        <p:pic>
          <p:nvPicPr>
            <p:cNvPr id="23" name="Image 22">
              <a:extLst>
                <a:ext uri="{FF2B5EF4-FFF2-40B4-BE49-F238E27FC236}">
                  <a16:creationId xmlns:a16="http://schemas.microsoft.com/office/drawing/2014/main" id="{34C8D4F6-BFFA-932C-15E8-4383279B41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24" name="Rectangle 23">
              <a:extLst>
                <a:ext uri="{FF2B5EF4-FFF2-40B4-BE49-F238E27FC236}">
                  <a16:creationId xmlns:a16="http://schemas.microsoft.com/office/drawing/2014/main" id="{4248A57A-B4F8-E6E3-040C-6866C753FB2B}"/>
                </a:ext>
              </a:extLst>
            </p:cNvPr>
            <p:cNvSpPr/>
            <p:nvPr/>
          </p:nvSpPr>
          <p:spPr>
            <a:xfrm>
              <a:off x="987702" y="5808335"/>
              <a:ext cx="550152"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1964</a:t>
              </a:r>
            </a:p>
          </p:txBody>
        </p:sp>
      </p:grpSp>
      <p:pic>
        <p:nvPicPr>
          <p:cNvPr id="26" name="Image 25">
            <a:extLst>
              <a:ext uri="{FF2B5EF4-FFF2-40B4-BE49-F238E27FC236}">
                <a16:creationId xmlns:a16="http://schemas.microsoft.com/office/drawing/2014/main" id="{09D66565-9701-C112-9B18-0B1801E84F7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866138" y="1793205"/>
            <a:ext cx="774331" cy="774331"/>
          </a:xfrm>
          <a:prstGeom prst="rect">
            <a:avLst/>
          </a:prstGeom>
        </p:spPr>
      </p:pic>
      <p:sp>
        <p:nvSpPr>
          <p:cNvPr id="27" name="ZoneTexte 26">
            <a:extLst>
              <a:ext uri="{FF2B5EF4-FFF2-40B4-BE49-F238E27FC236}">
                <a16:creationId xmlns:a16="http://schemas.microsoft.com/office/drawing/2014/main" id="{43F2DD3A-F2AE-2A2F-C440-BB0CA7F530F0}"/>
              </a:ext>
            </a:extLst>
          </p:cNvPr>
          <p:cNvSpPr txBox="1"/>
          <p:nvPr/>
        </p:nvSpPr>
        <p:spPr>
          <a:xfrm>
            <a:off x="3911093" y="2582194"/>
            <a:ext cx="2734945" cy="1046440"/>
          </a:xfrm>
          <a:prstGeom prst="rect">
            <a:avLst/>
          </a:prstGeom>
          <a:noFill/>
        </p:spPr>
        <p:txBody>
          <a:bodyPr wrap="square" rtlCol="0">
            <a:spAutoFit/>
          </a:bodyPr>
          <a:lstStyle/>
          <a:p>
            <a:pPr algn="ctr"/>
            <a:r>
              <a:rPr lang="fr-FR" sz="1400" b="1" dirty="0">
                <a:solidFill>
                  <a:srgbClr val="FF0000"/>
                </a:solidFill>
              </a:rPr>
              <a:t>Mère TERESA</a:t>
            </a:r>
          </a:p>
          <a:p>
            <a:pPr algn="ctr"/>
            <a:r>
              <a:rPr lang="fr-FR" sz="1200" dirty="0"/>
              <a:t>(1910-1997)</a:t>
            </a:r>
          </a:p>
          <a:p>
            <a:pPr algn="ctr"/>
            <a:r>
              <a:rPr lang="fr-FR" sz="1200" i="1" dirty="0"/>
              <a:t>Religieuse, Fondatrice des Missionnaires de la Charité (en 1950) pour porter secours aux pauvres de Calcutta (Inde)</a:t>
            </a:r>
          </a:p>
        </p:txBody>
      </p:sp>
      <p:grpSp>
        <p:nvGrpSpPr>
          <p:cNvPr id="29" name="Groupe 28">
            <a:extLst>
              <a:ext uri="{FF2B5EF4-FFF2-40B4-BE49-F238E27FC236}">
                <a16:creationId xmlns:a16="http://schemas.microsoft.com/office/drawing/2014/main" id="{9262D009-3B34-DE60-597F-B8D90C916678}"/>
              </a:ext>
            </a:extLst>
          </p:cNvPr>
          <p:cNvGrpSpPr/>
          <p:nvPr/>
        </p:nvGrpSpPr>
        <p:grpSpPr>
          <a:xfrm>
            <a:off x="4695117" y="3646103"/>
            <a:ext cx="1141801" cy="1301502"/>
            <a:chOff x="370622" y="4756278"/>
            <a:chExt cx="1167232" cy="1359834"/>
          </a:xfrm>
        </p:grpSpPr>
        <p:pic>
          <p:nvPicPr>
            <p:cNvPr id="30" name="Image 29">
              <a:extLst>
                <a:ext uri="{FF2B5EF4-FFF2-40B4-BE49-F238E27FC236}">
                  <a16:creationId xmlns:a16="http://schemas.microsoft.com/office/drawing/2014/main" id="{C4B8F408-D0C7-B2CD-C5E9-7E8FAAC721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31" name="Rectangle 30">
              <a:extLst>
                <a:ext uri="{FF2B5EF4-FFF2-40B4-BE49-F238E27FC236}">
                  <a16:creationId xmlns:a16="http://schemas.microsoft.com/office/drawing/2014/main" id="{9E3E9C75-0718-C19C-FDF1-CDCF5B9C5D0B}"/>
                </a:ext>
              </a:extLst>
            </p:cNvPr>
            <p:cNvSpPr/>
            <p:nvPr/>
          </p:nvSpPr>
          <p:spPr>
            <a:xfrm>
              <a:off x="987702" y="5808335"/>
              <a:ext cx="550152"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1979</a:t>
              </a:r>
            </a:p>
          </p:txBody>
        </p:sp>
      </p:grpSp>
      <p:grpSp>
        <p:nvGrpSpPr>
          <p:cNvPr id="33" name="Groupe 32">
            <a:extLst>
              <a:ext uri="{FF2B5EF4-FFF2-40B4-BE49-F238E27FC236}">
                <a16:creationId xmlns:a16="http://schemas.microsoft.com/office/drawing/2014/main" id="{2DAA7B1F-AB2A-590C-A3F5-4E0B872A4FC4}"/>
              </a:ext>
            </a:extLst>
          </p:cNvPr>
          <p:cNvGrpSpPr/>
          <p:nvPr/>
        </p:nvGrpSpPr>
        <p:grpSpPr>
          <a:xfrm>
            <a:off x="396153" y="1230878"/>
            <a:ext cx="713645" cy="468741"/>
            <a:chOff x="6614750" y="3579207"/>
            <a:chExt cx="713645" cy="468741"/>
          </a:xfrm>
        </p:grpSpPr>
        <p:pic>
          <p:nvPicPr>
            <p:cNvPr id="34" name="Image 33">
              <a:hlinkClick r:id="rId12"/>
              <a:extLst>
                <a:ext uri="{FF2B5EF4-FFF2-40B4-BE49-F238E27FC236}">
                  <a16:creationId xmlns:a16="http://schemas.microsoft.com/office/drawing/2014/main" id="{78F379BE-1E8F-972C-2D19-094D97F9E1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35" name="Image 34">
              <a:hlinkClick r:id="rId12"/>
              <a:extLst>
                <a:ext uri="{FF2B5EF4-FFF2-40B4-BE49-F238E27FC236}">
                  <a16:creationId xmlns:a16="http://schemas.microsoft.com/office/drawing/2014/main" id="{79DCF221-EE1E-A8E1-3C33-7C583190A24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6793122" y="3679647"/>
              <a:ext cx="358541" cy="268906"/>
            </a:xfrm>
            <a:prstGeom prst="rect">
              <a:avLst/>
            </a:prstGeom>
          </p:spPr>
        </p:pic>
      </p:grpSp>
      <p:pic>
        <p:nvPicPr>
          <p:cNvPr id="36" name="Image 35">
            <a:extLst>
              <a:ext uri="{FF2B5EF4-FFF2-40B4-BE49-F238E27FC236}">
                <a16:creationId xmlns:a16="http://schemas.microsoft.com/office/drawing/2014/main" id="{19705310-F876-38E1-263A-3A3C34DBCDF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37510" y="1719050"/>
            <a:ext cx="617092" cy="307566"/>
          </a:xfrm>
          <a:prstGeom prst="rect">
            <a:avLst/>
          </a:prstGeom>
        </p:spPr>
      </p:pic>
      <p:pic>
        <p:nvPicPr>
          <p:cNvPr id="37" name="Image 36">
            <a:extLst>
              <a:ext uri="{FF2B5EF4-FFF2-40B4-BE49-F238E27FC236}">
                <a16:creationId xmlns:a16="http://schemas.microsoft.com/office/drawing/2014/main" id="{AFF99D68-38FC-8F64-F61B-5C589A523D8B}"/>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5500245" y="2064491"/>
            <a:ext cx="462328" cy="307566"/>
          </a:xfrm>
          <a:prstGeom prst="rect">
            <a:avLst/>
          </a:prstGeom>
        </p:spPr>
      </p:pic>
      <p:grpSp>
        <p:nvGrpSpPr>
          <p:cNvPr id="43" name="Groupe 42">
            <a:extLst>
              <a:ext uri="{FF2B5EF4-FFF2-40B4-BE49-F238E27FC236}">
                <a16:creationId xmlns:a16="http://schemas.microsoft.com/office/drawing/2014/main" id="{1C85DFA9-7F55-B650-202A-72A4C84A574C}"/>
              </a:ext>
            </a:extLst>
          </p:cNvPr>
          <p:cNvGrpSpPr/>
          <p:nvPr/>
        </p:nvGrpSpPr>
        <p:grpSpPr>
          <a:xfrm>
            <a:off x="2540283" y="1225975"/>
            <a:ext cx="713645" cy="468741"/>
            <a:chOff x="6395036" y="2563857"/>
            <a:chExt cx="713645" cy="468741"/>
          </a:xfrm>
        </p:grpSpPr>
        <p:pic>
          <p:nvPicPr>
            <p:cNvPr id="39" name="Image 38">
              <a:hlinkClick r:id="rId17"/>
              <a:extLst>
                <a:ext uri="{FF2B5EF4-FFF2-40B4-BE49-F238E27FC236}">
                  <a16:creationId xmlns:a16="http://schemas.microsoft.com/office/drawing/2014/main" id="{16710D77-B978-610F-DB4C-652F5FDA029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95036" y="2563857"/>
              <a:ext cx="713645" cy="468741"/>
            </a:xfrm>
            <a:prstGeom prst="rect">
              <a:avLst/>
            </a:prstGeom>
          </p:spPr>
        </p:pic>
        <p:pic>
          <p:nvPicPr>
            <p:cNvPr id="42" name="Image 41">
              <a:hlinkClick r:id="rId17"/>
              <a:extLst>
                <a:ext uri="{FF2B5EF4-FFF2-40B4-BE49-F238E27FC236}">
                  <a16:creationId xmlns:a16="http://schemas.microsoft.com/office/drawing/2014/main" id="{1117680C-D854-F246-7FAA-3146400D710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513687" y="2704715"/>
              <a:ext cx="470096" cy="172040"/>
            </a:xfrm>
            <a:prstGeom prst="rect">
              <a:avLst/>
            </a:prstGeom>
          </p:spPr>
        </p:pic>
      </p:grpSp>
      <p:grpSp>
        <p:nvGrpSpPr>
          <p:cNvPr id="44" name="Groupe 43">
            <a:extLst>
              <a:ext uri="{FF2B5EF4-FFF2-40B4-BE49-F238E27FC236}">
                <a16:creationId xmlns:a16="http://schemas.microsoft.com/office/drawing/2014/main" id="{1681DF23-05A7-D630-3785-8F21AA147CC5}"/>
              </a:ext>
            </a:extLst>
          </p:cNvPr>
          <p:cNvGrpSpPr/>
          <p:nvPr/>
        </p:nvGrpSpPr>
        <p:grpSpPr>
          <a:xfrm>
            <a:off x="7156440" y="1231776"/>
            <a:ext cx="713645" cy="468741"/>
            <a:chOff x="6614750" y="3579207"/>
            <a:chExt cx="713645" cy="468741"/>
          </a:xfrm>
        </p:grpSpPr>
        <p:pic>
          <p:nvPicPr>
            <p:cNvPr id="45" name="Image 44">
              <a:hlinkClick r:id="rId19"/>
              <a:extLst>
                <a:ext uri="{FF2B5EF4-FFF2-40B4-BE49-F238E27FC236}">
                  <a16:creationId xmlns:a16="http://schemas.microsoft.com/office/drawing/2014/main" id="{EF7272AD-C40B-D483-7CFB-6695FAB2480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14750" y="3579207"/>
              <a:ext cx="713645" cy="468741"/>
            </a:xfrm>
            <a:prstGeom prst="rect">
              <a:avLst/>
            </a:prstGeom>
          </p:spPr>
        </p:pic>
        <p:pic>
          <p:nvPicPr>
            <p:cNvPr id="46" name="Image 45">
              <a:hlinkClick r:id="rId19"/>
              <a:extLst>
                <a:ext uri="{FF2B5EF4-FFF2-40B4-BE49-F238E27FC236}">
                  <a16:creationId xmlns:a16="http://schemas.microsoft.com/office/drawing/2014/main" id="{EF9EB12F-1965-B831-8625-B20A53B1DE2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745346" y="3744712"/>
              <a:ext cx="430167" cy="122905"/>
            </a:xfrm>
            <a:prstGeom prst="rect">
              <a:avLst/>
            </a:prstGeom>
          </p:spPr>
        </p:pic>
      </p:grpSp>
      <p:pic>
        <p:nvPicPr>
          <p:cNvPr id="47" name="Image 46">
            <a:extLst>
              <a:ext uri="{FF2B5EF4-FFF2-40B4-BE49-F238E27FC236}">
                <a16:creationId xmlns:a16="http://schemas.microsoft.com/office/drawing/2014/main" id="{87DB9C4D-4051-CF3C-EE05-D03D5905ABFA}"/>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083096" y="1799006"/>
            <a:ext cx="774331" cy="774331"/>
          </a:xfrm>
          <a:prstGeom prst="rect">
            <a:avLst/>
          </a:prstGeom>
        </p:spPr>
      </p:pic>
      <p:sp>
        <p:nvSpPr>
          <p:cNvPr id="48" name="ZoneTexte 47">
            <a:extLst>
              <a:ext uri="{FF2B5EF4-FFF2-40B4-BE49-F238E27FC236}">
                <a16:creationId xmlns:a16="http://schemas.microsoft.com/office/drawing/2014/main" id="{052E36FA-BE32-4B3F-4D88-7221B229A6C7}"/>
              </a:ext>
            </a:extLst>
          </p:cNvPr>
          <p:cNvSpPr txBox="1"/>
          <p:nvPr/>
        </p:nvSpPr>
        <p:spPr>
          <a:xfrm>
            <a:off x="6604669" y="2587995"/>
            <a:ext cx="2078180" cy="1046440"/>
          </a:xfrm>
          <a:prstGeom prst="rect">
            <a:avLst/>
          </a:prstGeom>
          <a:noFill/>
        </p:spPr>
        <p:txBody>
          <a:bodyPr wrap="square" rtlCol="0">
            <a:spAutoFit/>
          </a:bodyPr>
          <a:lstStyle/>
          <a:p>
            <a:pPr algn="ctr"/>
            <a:r>
              <a:rPr lang="fr-FR" sz="1400" b="1" dirty="0">
                <a:solidFill>
                  <a:srgbClr val="FF0000"/>
                </a:solidFill>
              </a:rPr>
              <a:t>Nelson MANDELA</a:t>
            </a:r>
          </a:p>
          <a:p>
            <a:pPr algn="ctr"/>
            <a:r>
              <a:rPr lang="fr-FR" sz="1200" dirty="0"/>
              <a:t>(1918-2013)</a:t>
            </a:r>
          </a:p>
          <a:p>
            <a:pPr algn="ctr"/>
            <a:r>
              <a:rPr lang="fr-FR" sz="1200" i="1" dirty="0"/>
              <a:t>Homme d’État, Président de la République d’Afrique du Sud (1994-1999)</a:t>
            </a:r>
          </a:p>
        </p:txBody>
      </p:sp>
      <p:grpSp>
        <p:nvGrpSpPr>
          <p:cNvPr id="49" name="Groupe 48">
            <a:extLst>
              <a:ext uri="{FF2B5EF4-FFF2-40B4-BE49-F238E27FC236}">
                <a16:creationId xmlns:a16="http://schemas.microsoft.com/office/drawing/2014/main" id="{A95F5FA2-D84D-89CB-D7D3-561B411BD7C4}"/>
              </a:ext>
            </a:extLst>
          </p:cNvPr>
          <p:cNvGrpSpPr/>
          <p:nvPr/>
        </p:nvGrpSpPr>
        <p:grpSpPr>
          <a:xfrm>
            <a:off x="7902143" y="3644462"/>
            <a:ext cx="1116925" cy="1222244"/>
            <a:chOff x="370622" y="4756278"/>
            <a:chExt cx="1167232" cy="1359834"/>
          </a:xfrm>
        </p:grpSpPr>
        <p:pic>
          <p:nvPicPr>
            <p:cNvPr id="50" name="Image 49">
              <a:extLst>
                <a:ext uri="{FF2B5EF4-FFF2-40B4-BE49-F238E27FC236}">
                  <a16:creationId xmlns:a16="http://schemas.microsoft.com/office/drawing/2014/main" id="{6D0ED718-EFCF-50F4-1888-CD46E08347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51" name="Rectangle 50">
              <a:extLst>
                <a:ext uri="{FF2B5EF4-FFF2-40B4-BE49-F238E27FC236}">
                  <a16:creationId xmlns:a16="http://schemas.microsoft.com/office/drawing/2014/main" id="{8D509609-5DCB-7052-77A3-DE33FEA0ECE6}"/>
                </a:ext>
              </a:extLst>
            </p:cNvPr>
            <p:cNvSpPr/>
            <p:nvPr/>
          </p:nvSpPr>
          <p:spPr>
            <a:xfrm>
              <a:off x="987702" y="5808335"/>
              <a:ext cx="550152"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1993</a:t>
              </a:r>
            </a:p>
          </p:txBody>
        </p:sp>
      </p:grpSp>
      <p:pic>
        <p:nvPicPr>
          <p:cNvPr id="52" name="Image 51">
            <a:extLst>
              <a:ext uri="{FF2B5EF4-FFF2-40B4-BE49-F238E27FC236}">
                <a16:creationId xmlns:a16="http://schemas.microsoft.com/office/drawing/2014/main" id="{F7210D6A-582A-A8E6-ED91-29493C8168A0}"/>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7717203" y="1742315"/>
            <a:ext cx="462328" cy="307566"/>
          </a:xfrm>
          <a:prstGeom prst="rect">
            <a:avLst/>
          </a:prstGeom>
        </p:spPr>
      </p:pic>
      <p:pic>
        <p:nvPicPr>
          <p:cNvPr id="53" name="Image 52">
            <a:extLst>
              <a:ext uri="{FF2B5EF4-FFF2-40B4-BE49-F238E27FC236}">
                <a16:creationId xmlns:a16="http://schemas.microsoft.com/office/drawing/2014/main" id="{C59461D2-658E-B19D-6961-8D4A965F3A99}"/>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5508234" y="1764659"/>
            <a:ext cx="462328" cy="307565"/>
          </a:xfrm>
          <a:prstGeom prst="rect">
            <a:avLst/>
          </a:prstGeom>
        </p:spPr>
      </p:pic>
      <p:pic>
        <p:nvPicPr>
          <p:cNvPr id="57" name="Image 56">
            <a:extLst>
              <a:ext uri="{FF2B5EF4-FFF2-40B4-BE49-F238E27FC236}">
                <a16:creationId xmlns:a16="http://schemas.microsoft.com/office/drawing/2014/main" id="{791677E1-3D8D-8B4B-DD97-A5B62AC9003B}"/>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10743428" y="1791564"/>
            <a:ext cx="774331" cy="774331"/>
          </a:xfrm>
          <a:prstGeom prst="rect">
            <a:avLst/>
          </a:prstGeom>
        </p:spPr>
      </p:pic>
      <p:sp>
        <p:nvSpPr>
          <p:cNvPr id="58" name="ZoneTexte 57">
            <a:extLst>
              <a:ext uri="{FF2B5EF4-FFF2-40B4-BE49-F238E27FC236}">
                <a16:creationId xmlns:a16="http://schemas.microsoft.com/office/drawing/2014/main" id="{42C2BE35-5543-376B-60E3-902A5D89E672}"/>
              </a:ext>
            </a:extLst>
          </p:cNvPr>
          <p:cNvSpPr txBox="1"/>
          <p:nvPr/>
        </p:nvSpPr>
        <p:spPr>
          <a:xfrm>
            <a:off x="10069983" y="2580553"/>
            <a:ext cx="2133600" cy="1046440"/>
          </a:xfrm>
          <a:prstGeom prst="rect">
            <a:avLst/>
          </a:prstGeom>
          <a:noFill/>
        </p:spPr>
        <p:txBody>
          <a:bodyPr wrap="square" rtlCol="0">
            <a:spAutoFit/>
          </a:bodyPr>
          <a:lstStyle/>
          <a:p>
            <a:pPr algn="ctr"/>
            <a:r>
              <a:rPr lang="fr-FR" sz="1400" b="1" dirty="0" err="1">
                <a:solidFill>
                  <a:srgbClr val="FF0000"/>
                </a:solidFill>
              </a:rPr>
              <a:t>Wangari</a:t>
            </a:r>
            <a:r>
              <a:rPr lang="fr-FR" sz="1400" b="1" dirty="0">
                <a:solidFill>
                  <a:srgbClr val="FF0000"/>
                </a:solidFill>
              </a:rPr>
              <a:t> MAATHAI</a:t>
            </a:r>
          </a:p>
          <a:p>
            <a:pPr algn="ctr"/>
            <a:r>
              <a:rPr lang="fr-FR" sz="1200" dirty="0"/>
              <a:t>(1940-2011)</a:t>
            </a:r>
          </a:p>
          <a:p>
            <a:pPr algn="ctr"/>
            <a:r>
              <a:rPr lang="fr-FR" sz="1200" i="1" dirty="0"/>
              <a:t>Biologiste, Militante politique, Combattante du droit des femmes &amp; Écologiste kenyane</a:t>
            </a:r>
          </a:p>
        </p:txBody>
      </p:sp>
      <p:grpSp>
        <p:nvGrpSpPr>
          <p:cNvPr id="59" name="Groupe 58">
            <a:extLst>
              <a:ext uri="{FF2B5EF4-FFF2-40B4-BE49-F238E27FC236}">
                <a16:creationId xmlns:a16="http://schemas.microsoft.com/office/drawing/2014/main" id="{C2A5E446-9922-16BC-F30B-5D8167FAEE95}"/>
              </a:ext>
            </a:extLst>
          </p:cNvPr>
          <p:cNvGrpSpPr/>
          <p:nvPr/>
        </p:nvGrpSpPr>
        <p:grpSpPr>
          <a:xfrm>
            <a:off x="10621619" y="3644462"/>
            <a:ext cx="1092590" cy="1303143"/>
            <a:chOff x="370622" y="4756278"/>
            <a:chExt cx="1167232" cy="1359834"/>
          </a:xfrm>
        </p:grpSpPr>
        <p:pic>
          <p:nvPicPr>
            <p:cNvPr id="60" name="Image 59">
              <a:extLst>
                <a:ext uri="{FF2B5EF4-FFF2-40B4-BE49-F238E27FC236}">
                  <a16:creationId xmlns:a16="http://schemas.microsoft.com/office/drawing/2014/main" id="{1777C322-94E4-A3E2-832C-B38B15F265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61" name="Rectangle 60">
              <a:extLst>
                <a:ext uri="{FF2B5EF4-FFF2-40B4-BE49-F238E27FC236}">
                  <a16:creationId xmlns:a16="http://schemas.microsoft.com/office/drawing/2014/main" id="{B054AAA6-ED43-89FF-74F9-4E61743C6635}"/>
                </a:ext>
              </a:extLst>
            </p:cNvPr>
            <p:cNvSpPr/>
            <p:nvPr/>
          </p:nvSpPr>
          <p:spPr>
            <a:xfrm>
              <a:off x="987702" y="5808335"/>
              <a:ext cx="550152"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2004</a:t>
              </a:r>
            </a:p>
          </p:txBody>
        </p:sp>
      </p:grpSp>
      <p:pic>
        <p:nvPicPr>
          <p:cNvPr id="62" name="Image 61">
            <a:extLst>
              <a:ext uri="{FF2B5EF4-FFF2-40B4-BE49-F238E27FC236}">
                <a16:creationId xmlns:a16="http://schemas.microsoft.com/office/drawing/2014/main" id="{270559C6-4B2D-F66C-157D-00F94805D989}"/>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11378998" y="1734873"/>
            <a:ext cx="459402" cy="307566"/>
          </a:xfrm>
          <a:prstGeom prst="rect">
            <a:avLst/>
          </a:prstGeom>
        </p:spPr>
      </p:pic>
      <p:grpSp>
        <p:nvGrpSpPr>
          <p:cNvPr id="63" name="Groupe 62">
            <a:extLst>
              <a:ext uri="{FF2B5EF4-FFF2-40B4-BE49-F238E27FC236}">
                <a16:creationId xmlns:a16="http://schemas.microsoft.com/office/drawing/2014/main" id="{03BB1E56-2D66-1739-063A-F892FD783F61}"/>
              </a:ext>
            </a:extLst>
          </p:cNvPr>
          <p:cNvGrpSpPr/>
          <p:nvPr/>
        </p:nvGrpSpPr>
        <p:grpSpPr>
          <a:xfrm>
            <a:off x="10813779" y="1218721"/>
            <a:ext cx="713645" cy="468741"/>
            <a:chOff x="6395036" y="2563857"/>
            <a:chExt cx="713645" cy="468741"/>
          </a:xfrm>
        </p:grpSpPr>
        <p:pic>
          <p:nvPicPr>
            <p:cNvPr id="64" name="Image 63">
              <a:hlinkClick r:id="rId26"/>
              <a:extLst>
                <a:ext uri="{FF2B5EF4-FFF2-40B4-BE49-F238E27FC236}">
                  <a16:creationId xmlns:a16="http://schemas.microsoft.com/office/drawing/2014/main" id="{FC3CA544-2064-BF8D-5C7C-236BE7F56B5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95036" y="2563857"/>
              <a:ext cx="713645" cy="468741"/>
            </a:xfrm>
            <a:prstGeom prst="rect">
              <a:avLst/>
            </a:prstGeom>
          </p:spPr>
        </p:pic>
        <p:pic>
          <p:nvPicPr>
            <p:cNvPr id="65" name="Image 64">
              <a:hlinkClick r:id="rId26"/>
              <a:extLst>
                <a:ext uri="{FF2B5EF4-FFF2-40B4-BE49-F238E27FC236}">
                  <a16:creationId xmlns:a16="http://schemas.microsoft.com/office/drawing/2014/main" id="{AABC742C-409B-E096-6E0D-13D85BFF743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513687" y="2704715"/>
              <a:ext cx="470096" cy="172040"/>
            </a:xfrm>
            <a:prstGeom prst="rect">
              <a:avLst/>
            </a:prstGeom>
          </p:spPr>
        </p:pic>
      </p:grpSp>
      <p:grpSp>
        <p:nvGrpSpPr>
          <p:cNvPr id="68" name="Groupe 67">
            <a:extLst>
              <a:ext uri="{FF2B5EF4-FFF2-40B4-BE49-F238E27FC236}">
                <a16:creationId xmlns:a16="http://schemas.microsoft.com/office/drawing/2014/main" id="{8D7B433E-03F8-B220-119E-E905A83A3127}"/>
              </a:ext>
            </a:extLst>
          </p:cNvPr>
          <p:cNvGrpSpPr/>
          <p:nvPr/>
        </p:nvGrpSpPr>
        <p:grpSpPr>
          <a:xfrm>
            <a:off x="4939482" y="1225975"/>
            <a:ext cx="713645" cy="468741"/>
            <a:chOff x="5319835" y="1426000"/>
            <a:chExt cx="713645" cy="468741"/>
          </a:xfrm>
        </p:grpSpPr>
        <p:pic>
          <p:nvPicPr>
            <p:cNvPr id="6" name="Image 5">
              <a:hlinkClick r:id="rId27"/>
              <a:extLst>
                <a:ext uri="{FF2B5EF4-FFF2-40B4-BE49-F238E27FC236}">
                  <a16:creationId xmlns:a16="http://schemas.microsoft.com/office/drawing/2014/main" id="{124E70D1-F8E6-0534-25CC-0497387BBB2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19835" y="1426000"/>
              <a:ext cx="713645" cy="468741"/>
            </a:xfrm>
            <a:prstGeom prst="rect">
              <a:avLst/>
            </a:prstGeom>
          </p:spPr>
        </p:pic>
        <p:pic>
          <p:nvPicPr>
            <p:cNvPr id="67" name="Image 66">
              <a:hlinkClick r:id="rId27"/>
              <a:extLst>
                <a:ext uri="{FF2B5EF4-FFF2-40B4-BE49-F238E27FC236}">
                  <a16:creationId xmlns:a16="http://schemas.microsoft.com/office/drawing/2014/main" id="{48D76A09-D1C5-0D22-0066-403055C5B39A}"/>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5462779" y="1447471"/>
              <a:ext cx="423795" cy="423795"/>
            </a:xfrm>
            <a:prstGeom prst="rect">
              <a:avLst/>
            </a:prstGeom>
          </p:spPr>
        </p:pic>
      </p:grpSp>
      <p:sp>
        <p:nvSpPr>
          <p:cNvPr id="69" name="ZoneTexte 68">
            <a:extLst>
              <a:ext uri="{FF2B5EF4-FFF2-40B4-BE49-F238E27FC236}">
                <a16:creationId xmlns:a16="http://schemas.microsoft.com/office/drawing/2014/main" id="{02255A2C-12D5-F867-9EF0-F104F81B20EB}"/>
              </a:ext>
            </a:extLst>
          </p:cNvPr>
          <p:cNvSpPr txBox="1"/>
          <p:nvPr/>
        </p:nvSpPr>
        <p:spPr>
          <a:xfrm>
            <a:off x="256023" y="5121755"/>
            <a:ext cx="7430652"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17 </a:t>
            </a:r>
            <a:r>
              <a:rPr lang="fr-FR" sz="1600" dirty="0">
                <a:solidFill>
                  <a:srgbClr val="0070C0"/>
                </a:solidFill>
                <a:latin typeface="Calibri" panose="020F0502020204030204" pitchFamily="34" charset="0"/>
                <a:cs typeface="Calibri" panose="020F0502020204030204" pitchFamily="34" charset="0"/>
              </a:rPr>
              <a:t>Donner quelques points à communs à toutes ces grandes personnalités…</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grpSp>
        <p:nvGrpSpPr>
          <p:cNvPr id="76" name="Groupe 75">
            <a:extLst>
              <a:ext uri="{FF2B5EF4-FFF2-40B4-BE49-F238E27FC236}">
                <a16:creationId xmlns:a16="http://schemas.microsoft.com/office/drawing/2014/main" id="{23AC48E2-DCE8-3560-A9BA-08558C2A65C1}"/>
              </a:ext>
            </a:extLst>
          </p:cNvPr>
          <p:cNvGrpSpPr/>
          <p:nvPr/>
        </p:nvGrpSpPr>
        <p:grpSpPr>
          <a:xfrm>
            <a:off x="6641522" y="628215"/>
            <a:ext cx="650410" cy="796494"/>
            <a:chOff x="7054032" y="694080"/>
            <a:chExt cx="650410" cy="796494"/>
          </a:xfrm>
        </p:grpSpPr>
        <p:pic>
          <p:nvPicPr>
            <p:cNvPr id="72" name="Image 71">
              <a:hlinkClick r:id="rId29" action="ppaction://hlinksldjump"/>
              <a:extLst>
                <a:ext uri="{FF2B5EF4-FFF2-40B4-BE49-F238E27FC236}">
                  <a16:creationId xmlns:a16="http://schemas.microsoft.com/office/drawing/2014/main" id="{2FA3D88A-F6DA-85E4-AE7A-CB0CAA9C5921}"/>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rot="10800000">
              <a:off x="7227672" y="1182795"/>
              <a:ext cx="275110" cy="307779"/>
            </a:xfrm>
            <a:prstGeom prst="rect">
              <a:avLst/>
            </a:prstGeom>
          </p:spPr>
        </p:pic>
        <p:pic>
          <p:nvPicPr>
            <p:cNvPr id="74" name="Image 73">
              <a:hlinkClick r:id="rId29" action="ppaction://hlinksldjump"/>
              <a:extLst>
                <a:ext uri="{FF2B5EF4-FFF2-40B4-BE49-F238E27FC236}">
                  <a16:creationId xmlns:a16="http://schemas.microsoft.com/office/drawing/2014/main" id="{098AD45C-9CBB-6A44-AAF9-2ADF74CED013}"/>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7200634" y="993895"/>
              <a:ext cx="329186" cy="329186"/>
            </a:xfrm>
            <a:prstGeom prst="rect">
              <a:avLst/>
            </a:prstGeom>
          </p:spPr>
        </p:pic>
        <p:pic>
          <p:nvPicPr>
            <p:cNvPr id="75" name="Image 74">
              <a:hlinkClick r:id="rId29" action="ppaction://hlinksldjump"/>
              <a:extLst>
                <a:ext uri="{FF2B5EF4-FFF2-40B4-BE49-F238E27FC236}">
                  <a16:creationId xmlns:a16="http://schemas.microsoft.com/office/drawing/2014/main" id="{396FD79D-D29A-2FFC-DEB6-02A0CE4A4DCF}"/>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rot="1183512">
              <a:off x="7054032" y="694080"/>
              <a:ext cx="650410" cy="410098"/>
            </a:xfrm>
            <a:prstGeom prst="rect">
              <a:avLst/>
            </a:prstGeom>
          </p:spPr>
        </p:pic>
      </p:grpSp>
      <p:pic>
        <p:nvPicPr>
          <p:cNvPr id="77" name="Image 76">
            <a:extLst>
              <a:ext uri="{FF2B5EF4-FFF2-40B4-BE49-F238E27FC236}">
                <a16:creationId xmlns:a16="http://schemas.microsoft.com/office/drawing/2014/main" id="{0513D659-6B9A-2E69-6A99-FD7246BFB265}"/>
              </a:ext>
            </a:extLst>
          </p:cNvPr>
          <p:cNvPicPr>
            <a:picLocks noChangeAspect="1"/>
          </p:cNvPicPr>
          <p:nvPr/>
        </p:nvPicPr>
        <p:blipFill>
          <a:blip r:embed="rId33">
            <a:extLst>
              <a:ext uri="{28A0092B-C50C-407E-A947-70E740481C1C}">
                <a14:useLocalDpi xmlns:a14="http://schemas.microsoft.com/office/drawing/2010/main" val="0"/>
              </a:ext>
            </a:extLst>
          </a:blip>
          <a:srcRect/>
          <a:stretch/>
        </p:blipFill>
        <p:spPr>
          <a:xfrm>
            <a:off x="8410578" y="809815"/>
            <a:ext cx="774331" cy="774331"/>
          </a:xfrm>
          <a:prstGeom prst="rect">
            <a:avLst/>
          </a:prstGeom>
        </p:spPr>
      </p:pic>
      <p:sp>
        <p:nvSpPr>
          <p:cNvPr id="78" name="ZoneTexte 77">
            <a:extLst>
              <a:ext uri="{FF2B5EF4-FFF2-40B4-BE49-F238E27FC236}">
                <a16:creationId xmlns:a16="http://schemas.microsoft.com/office/drawing/2014/main" id="{8B463F24-2ABE-F5C4-4EDC-D93358BB0ACD}"/>
              </a:ext>
            </a:extLst>
          </p:cNvPr>
          <p:cNvSpPr txBox="1"/>
          <p:nvPr/>
        </p:nvSpPr>
        <p:spPr>
          <a:xfrm>
            <a:off x="8208707" y="1598804"/>
            <a:ext cx="1977455" cy="1046440"/>
          </a:xfrm>
          <a:prstGeom prst="rect">
            <a:avLst/>
          </a:prstGeom>
          <a:noFill/>
        </p:spPr>
        <p:txBody>
          <a:bodyPr wrap="square" rtlCol="0">
            <a:spAutoFit/>
          </a:bodyPr>
          <a:lstStyle/>
          <a:p>
            <a:pPr algn="ctr"/>
            <a:r>
              <a:rPr lang="fr-FR" sz="1400" b="1" dirty="0">
                <a:solidFill>
                  <a:srgbClr val="FF0000"/>
                </a:solidFill>
              </a:rPr>
              <a:t>Frederik DE KLERK</a:t>
            </a:r>
          </a:p>
          <a:p>
            <a:pPr algn="ctr"/>
            <a:r>
              <a:rPr lang="fr-FR" sz="1200" dirty="0"/>
              <a:t>(1936-2021)</a:t>
            </a:r>
          </a:p>
          <a:p>
            <a:pPr algn="ctr"/>
            <a:r>
              <a:rPr lang="fr-FR" sz="1200" i="1" dirty="0"/>
              <a:t>Homme d’État, dernier Chef d’État de l’Apartheid</a:t>
            </a:r>
            <a:br>
              <a:rPr lang="fr-FR" sz="1200" i="1" dirty="0"/>
            </a:br>
            <a:r>
              <a:rPr lang="fr-FR" sz="1200" i="1" dirty="0"/>
              <a:t>(1989-1994)</a:t>
            </a:r>
          </a:p>
        </p:txBody>
      </p:sp>
      <p:pic>
        <p:nvPicPr>
          <p:cNvPr id="79" name="Image 78">
            <a:extLst>
              <a:ext uri="{FF2B5EF4-FFF2-40B4-BE49-F238E27FC236}">
                <a16:creationId xmlns:a16="http://schemas.microsoft.com/office/drawing/2014/main" id="{9E151E6D-0C3F-0588-AC13-8C68198A373A}"/>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9044685" y="753124"/>
            <a:ext cx="462328" cy="307566"/>
          </a:xfrm>
          <a:prstGeom prst="rect">
            <a:avLst/>
          </a:prstGeom>
        </p:spPr>
      </p:pic>
      <p:cxnSp>
        <p:nvCxnSpPr>
          <p:cNvPr id="80" name="Connecteur droit avec flèche 79">
            <a:extLst>
              <a:ext uri="{FF2B5EF4-FFF2-40B4-BE49-F238E27FC236}">
                <a16:creationId xmlns:a16="http://schemas.microsoft.com/office/drawing/2014/main" id="{BE8FF686-54A6-914A-96C3-159CAC6186DE}"/>
              </a:ext>
            </a:extLst>
          </p:cNvPr>
          <p:cNvCxnSpPr>
            <a:cxnSpLocks/>
          </p:cNvCxnSpPr>
          <p:nvPr/>
        </p:nvCxnSpPr>
        <p:spPr>
          <a:xfrm flipH="1">
            <a:off x="8971294" y="3982671"/>
            <a:ext cx="29934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21AB950A-E8DF-2E53-C035-4B06DDECC7B4}"/>
              </a:ext>
            </a:extLst>
          </p:cNvPr>
          <p:cNvCxnSpPr>
            <a:cxnSpLocks/>
          </p:cNvCxnSpPr>
          <p:nvPr/>
        </p:nvCxnSpPr>
        <p:spPr>
          <a:xfrm>
            <a:off x="9273443" y="2752725"/>
            <a:ext cx="0" cy="12299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6C02DB8C-B44F-4246-55DA-8FFCB2BE8344}"/>
              </a:ext>
            </a:extLst>
          </p:cNvPr>
          <p:cNvCxnSpPr>
            <a:cxnSpLocks/>
          </p:cNvCxnSpPr>
          <p:nvPr/>
        </p:nvCxnSpPr>
        <p:spPr>
          <a:xfrm flipV="1">
            <a:off x="7686675" y="3982671"/>
            <a:ext cx="29934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90">
            <a:extLst>
              <a:ext uri="{FF2B5EF4-FFF2-40B4-BE49-F238E27FC236}">
                <a16:creationId xmlns:a16="http://schemas.microsoft.com/office/drawing/2014/main" id="{A3894AF1-6262-F3DB-0876-1B7A91D3C40B}"/>
              </a:ext>
            </a:extLst>
          </p:cNvPr>
          <p:cNvCxnSpPr>
            <a:cxnSpLocks/>
          </p:cNvCxnSpPr>
          <p:nvPr/>
        </p:nvCxnSpPr>
        <p:spPr>
          <a:xfrm>
            <a:off x="7692293" y="3615133"/>
            <a:ext cx="0" cy="3675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89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1000"/>
                                        <p:tgtEl>
                                          <p:spTgt spid="76"/>
                                        </p:tgtEl>
                                      </p:cBhvr>
                                    </p:animEffect>
                                    <p:anim calcmode="lin" valueType="num">
                                      <p:cBhvr>
                                        <p:cTn id="18" dur="1000" fill="hold"/>
                                        <p:tgtEl>
                                          <p:spTgt spid="76"/>
                                        </p:tgtEl>
                                        <p:attrNameLst>
                                          <p:attrName>ppt_x</p:attrName>
                                        </p:attrNameLst>
                                      </p:cBhvr>
                                      <p:tavLst>
                                        <p:tav tm="0">
                                          <p:val>
                                            <p:strVal val="#ppt_x"/>
                                          </p:val>
                                        </p:tav>
                                        <p:tav tm="100000">
                                          <p:val>
                                            <p:strVal val="#ppt_x"/>
                                          </p:val>
                                        </p:tav>
                                      </p:tavLst>
                                    </p:anim>
                                    <p:anim calcmode="lin" valueType="num">
                                      <p:cBhvr>
                                        <p:cTn id="19"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1000"/>
                                        <p:tgtEl>
                                          <p:spTgt spid="43"/>
                                        </p:tgtEl>
                                      </p:cBhvr>
                                    </p:animEffect>
                                    <p:anim calcmode="lin" valueType="num">
                                      <p:cBhvr>
                                        <p:cTn id="57" dur="1000" fill="hold"/>
                                        <p:tgtEl>
                                          <p:spTgt spid="43"/>
                                        </p:tgtEl>
                                        <p:attrNameLst>
                                          <p:attrName>ppt_x</p:attrName>
                                        </p:attrNameLst>
                                      </p:cBhvr>
                                      <p:tavLst>
                                        <p:tav tm="0">
                                          <p:val>
                                            <p:strVal val="#ppt_x"/>
                                          </p:val>
                                        </p:tav>
                                        <p:tav tm="100000">
                                          <p:val>
                                            <p:strVal val="#ppt_x"/>
                                          </p:val>
                                        </p:tav>
                                      </p:tavLst>
                                    </p:anim>
                                    <p:anim calcmode="lin" valueType="num">
                                      <p:cBhvr>
                                        <p:cTn id="58" dur="1000" fill="hold"/>
                                        <p:tgtEl>
                                          <p:spTgt spid="43"/>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1000"/>
                                        <p:tgtEl>
                                          <p:spTgt spid="68"/>
                                        </p:tgtEl>
                                      </p:cBhvr>
                                    </p:animEffect>
                                    <p:anim calcmode="lin" valueType="num">
                                      <p:cBhvr>
                                        <p:cTn id="84" dur="1000" fill="hold"/>
                                        <p:tgtEl>
                                          <p:spTgt spid="68"/>
                                        </p:tgtEl>
                                        <p:attrNameLst>
                                          <p:attrName>ppt_x</p:attrName>
                                        </p:attrNameLst>
                                      </p:cBhvr>
                                      <p:tavLst>
                                        <p:tav tm="0">
                                          <p:val>
                                            <p:strVal val="#ppt_x"/>
                                          </p:val>
                                        </p:tav>
                                        <p:tav tm="100000">
                                          <p:val>
                                            <p:strVal val="#ppt_x"/>
                                          </p:val>
                                        </p:tav>
                                      </p:tavLst>
                                    </p:anim>
                                    <p:anim calcmode="lin" valueType="num">
                                      <p:cBhvr>
                                        <p:cTn id="85" dur="1000" fill="hold"/>
                                        <p:tgtEl>
                                          <p:spTgt spid="68"/>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1000"/>
                                        <p:tgtEl>
                                          <p:spTgt spid="53"/>
                                        </p:tgtEl>
                                      </p:cBhvr>
                                    </p:animEffect>
                                    <p:anim calcmode="lin" valueType="num">
                                      <p:cBhvr>
                                        <p:cTn id="89" dur="1000" fill="hold"/>
                                        <p:tgtEl>
                                          <p:spTgt spid="53"/>
                                        </p:tgtEl>
                                        <p:attrNameLst>
                                          <p:attrName>ppt_x</p:attrName>
                                        </p:attrNameLst>
                                      </p:cBhvr>
                                      <p:tavLst>
                                        <p:tav tm="0">
                                          <p:val>
                                            <p:strVal val="#ppt_x"/>
                                          </p:val>
                                        </p:tav>
                                        <p:tav tm="100000">
                                          <p:val>
                                            <p:strVal val="#ppt_x"/>
                                          </p:val>
                                        </p:tav>
                                      </p:tavLst>
                                    </p:anim>
                                    <p:anim calcmode="lin" valueType="num">
                                      <p:cBhvr>
                                        <p:cTn id="90" dur="1000" fill="hold"/>
                                        <p:tgtEl>
                                          <p:spTgt spid="5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1000"/>
                                        <p:tgtEl>
                                          <p:spTgt spid="37"/>
                                        </p:tgtEl>
                                      </p:cBhvr>
                                    </p:animEffect>
                                    <p:anim calcmode="lin" valueType="num">
                                      <p:cBhvr>
                                        <p:cTn id="94" dur="1000" fill="hold"/>
                                        <p:tgtEl>
                                          <p:spTgt spid="37"/>
                                        </p:tgtEl>
                                        <p:attrNameLst>
                                          <p:attrName>ppt_x</p:attrName>
                                        </p:attrNameLst>
                                      </p:cBhvr>
                                      <p:tavLst>
                                        <p:tav tm="0">
                                          <p:val>
                                            <p:strVal val="#ppt_x"/>
                                          </p:val>
                                        </p:tav>
                                        <p:tav tm="100000">
                                          <p:val>
                                            <p:strVal val="#ppt_x"/>
                                          </p:val>
                                        </p:tav>
                                      </p:tavLst>
                                    </p:anim>
                                    <p:anim calcmode="lin" valueType="num">
                                      <p:cBhvr>
                                        <p:cTn id="95" dur="1000" fill="hold"/>
                                        <p:tgtEl>
                                          <p:spTgt spid="37"/>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1000"/>
                                        <p:tgtEl>
                                          <p:spTgt spid="27"/>
                                        </p:tgtEl>
                                      </p:cBhvr>
                                    </p:animEffect>
                                    <p:anim calcmode="lin" valueType="num">
                                      <p:cBhvr>
                                        <p:cTn id="104" dur="1000" fill="hold"/>
                                        <p:tgtEl>
                                          <p:spTgt spid="27"/>
                                        </p:tgtEl>
                                        <p:attrNameLst>
                                          <p:attrName>ppt_x</p:attrName>
                                        </p:attrNameLst>
                                      </p:cBhvr>
                                      <p:tavLst>
                                        <p:tav tm="0">
                                          <p:val>
                                            <p:strVal val="#ppt_x"/>
                                          </p:val>
                                        </p:tav>
                                        <p:tav tm="100000">
                                          <p:val>
                                            <p:strVal val="#ppt_x"/>
                                          </p:val>
                                        </p:tav>
                                      </p:tavLst>
                                    </p:anim>
                                    <p:anim calcmode="lin" valueType="num">
                                      <p:cBhvr>
                                        <p:cTn id="105" dur="1000" fill="hold"/>
                                        <p:tgtEl>
                                          <p:spTgt spid="27"/>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fade">
                                      <p:cBhvr>
                                        <p:cTn id="108" dur="1000"/>
                                        <p:tgtEl>
                                          <p:spTgt spid="29"/>
                                        </p:tgtEl>
                                      </p:cBhvr>
                                    </p:animEffect>
                                    <p:anim calcmode="lin" valueType="num">
                                      <p:cBhvr>
                                        <p:cTn id="109" dur="1000" fill="hold"/>
                                        <p:tgtEl>
                                          <p:spTgt spid="29"/>
                                        </p:tgtEl>
                                        <p:attrNameLst>
                                          <p:attrName>ppt_x</p:attrName>
                                        </p:attrNameLst>
                                      </p:cBhvr>
                                      <p:tavLst>
                                        <p:tav tm="0">
                                          <p:val>
                                            <p:strVal val="#ppt_x"/>
                                          </p:val>
                                        </p:tav>
                                        <p:tav tm="100000">
                                          <p:val>
                                            <p:strVal val="#ppt_x"/>
                                          </p:val>
                                        </p:tav>
                                      </p:tavLst>
                                    </p:anim>
                                    <p:anim calcmode="lin" valueType="num">
                                      <p:cBhvr>
                                        <p:cTn id="11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nodeType="click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1000"/>
                                        <p:tgtEl>
                                          <p:spTgt spid="44"/>
                                        </p:tgtEl>
                                      </p:cBhvr>
                                    </p:animEffect>
                                    <p:anim calcmode="lin" valueType="num">
                                      <p:cBhvr>
                                        <p:cTn id="116" dur="1000" fill="hold"/>
                                        <p:tgtEl>
                                          <p:spTgt spid="44"/>
                                        </p:tgtEl>
                                        <p:attrNameLst>
                                          <p:attrName>ppt_x</p:attrName>
                                        </p:attrNameLst>
                                      </p:cBhvr>
                                      <p:tavLst>
                                        <p:tav tm="0">
                                          <p:val>
                                            <p:strVal val="#ppt_x"/>
                                          </p:val>
                                        </p:tav>
                                        <p:tav tm="100000">
                                          <p:val>
                                            <p:strVal val="#ppt_x"/>
                                          </p:val>
                                        </p:tav>
                                      </p:tavLst>
                                    </p:anim>
                                    <p:anim calcmode="lin" valueType="num">
                                      <p:cBhvr>
                                        <p:cTn id="117" dur="1000" fill="hold"/>
                                        <p:tgtEl>
                                          <p:spTgt spid="44"/>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52"/>
                                        </p:tgtEl>
                                        <p:attrNameLst>
                                          <p:attrName>style.visibility</p:attrName>
                                        </p:attrNameLst>
                                      </p:cBhvr>
                                      <p:to>
                                        <p:strVal val="visible"/>
                                      </p:to>
                                    </p:set>
                                    <p:animEffect transition="in" filter="fade">
                                      <p:cBhvr>
                                        <p:cTn id="120" dur="1000"/>
                                        <p:tgtEl>
                                          <p:spTgt spid="52"/>
                                        </p:tgtEl>
                                      </p:cBhvr>
                                    </p:animEffect>
                                    <p:anim calcmode="lin" valueType="num">
                                      <p:cBhvr>
                                        <p:cTn id="121" dur="1000" fill="hold"/>
                                        <p:tgtEl>
                                          <p:spTgt spid="52"/>
                                        </p:tgtEl>
                                        <p:attrNameLst>
                                          <p:attrName>ppt_x</p:attrName>
                                        </p:attrNameLst>
                                      </p:cBhvr>
                                      <p:tavLst>
                                        <p:tav tm="0">
                                          <p:val>
                                            <p:strVal val="#ppt_x"/>
                                          </p:val>
                                        </p:tav>
                                        <p:tav tm="100000">
                                          <p:val>
                                            <p:strVal val="#ppt_x"/>
                                          </p:val>
                                        </p:tav>
                                      </p:tavLst>
                                    </p:anim>
                                    <p:anim calcmode="lin" valueType="num">
                                      <p:cBhvr>
                                        <p:cTn id="122" dur="1000" fill="hold"/>
                                        <p:tgtEl>
                                          <p:spTgt spid="52"/>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47"/>
                                        </p:tgtEl>
                                        <p:attrNameLst>
                                          <p:attrName>style.visibility</p:attrName>
                                        </p:attrNameLst>
                                      </p:cBhvr>
                                      <p:to>
                                        <p:strVal val="visible"/>
                                      </p:to>
                                    </p:set>
                                    <p:animEffect transition="in" filter="fade">
                                      <p:cBhvr>
                                        <p:cTn id="125" dur="1000"/>
                                        <p:tgtEl>
                                          <p:spTgt spid="47"/>
                                        </p:tgtEl>
                                      </p:cBhvr>
                                    </p:animEffect>
                                    <p:anim calcmode="lin" valueType="num">
                                      <p:cBhvr>
                                        <p:cTn id="126" dur="1000" fill="hold"/>
                                        <p:tgtEl>
                                          <p:spTgt spid="47"/>
                                        </p:tgtEl>
                                        <p:attrNameLst>
                                          <p:attrName>ppt_x</p:attrName>
                                        </p:attrNameLst>
                                      </p:cBhvr>
                                      <p:tavLst>
                                        <p:tav tm="0">
                                          <p:val>
                                            <p:strVal val="#ppt_x"/>
                                          </p:val>
                                        </p:tav>
                                        <p:tav tm="100000">
                                          <p:val>
                                            <p:strVal val="#ppt_x"/>
                                          </p:val>
                                        </p:tav>
                                      </p:tavLst>
                                    </p:anim>
                                    <p:anim calcmode="lin" valueType="num">
                                      <p:cBhvr>
                                        <p:cTn id="127" dur="1000" fill="hold"/>
                                        <p:tgtEl>
                                          <p:spTgt spid="47"/>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fade">
                                      <p:cBhvr>
                                        <p:cTn id="130" dur="1000"/>
                                        <p:tgtEl>
                                          <p:spTgt spid="48"/>
                                        </p:tgtEl>
                                      </p:cBhvr>
                                    </p:animEffect>
                                    <p:anim calcmode="lin" valueType="num">
                                      <p:cBhvr>
                                        <p:cTn id="131" dur="1000" fill="hold"/>
                                        <p:tgtEl>
                                          <p:spTgt spid="48"/>
                                        </p:tgtEl>
                                        <p:attrNameLst>
                                          <p:attrName>ppt_x</p:attrName>
                                        </p:attrNameLst>
                                      </p:cBhvr>
                                      <p:tavLst>
                                        <p:tav tm="0">
                                          <p:val>
                                            <p:strVal val="#ppt_x"/>
                                          </p:val>
                                        </p:tav>
                                        <p:tav tm="100000">
                                          <p:val>
                                            <p:strVal val="#ppt_x"/>
                                          </p:val>
                                        </p:tav>
                                      </p:tavLst>
                                    </p:anim>
                                    <p:anim calcmode="lin" valueType="num">
                                      <p:cBhvr>
                                        <p:cTn id="132" dur="1000" fill="hold"/>
                                        <p:tgtEl>
                                          <p:spTgt spid="48"/>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91"/>
                                        </p:tgtEl>
                                        <p:attrNameLst>
                                          <p:attrName>style.visibility</p:attrName>
                                        </p:attrNameLst>
                                      </p:cBhvr>
                                      <p:to>
                                        <p:strVal val="visible"/>
                                      </p:to>
                                    </p:set>
                                    <p:animEffect transition="in" filter="fade">
                                      <p:cBhvr>
                                        <p:cTn id="135" dur="1000"/>
                                        <p:tgtEl>
                                          <p:spTgt spid="91"/>
                                        </p:tgtEl>
                                      </p:cBhvr>
                                    </p:animEffect>
                                    <p:anim calcmode="lin" valueType="num">
                                      <p:cBhvr>
                                        <p:cTn id="136" dur="1000" fill="hold"/>
                                        <p:tgtEl>
                                          <p:spTgt spid="91"/>
                                        </p:tgtEl>
                                        <p:attrNameLst>
                                          <p:attrName>ppt_x</p:attrName>
                                        </p:attrNameLst>
                                      </p:cBhvr>
                                      <p:tavLst>
                                        <p:tav tm="0">
                                          <p:val>
                                            <p:strVal val="#ppt_x"/>
                                          </p:val>
                                        </p:tav>
                                        <p:tav tm="100000">
                                          <p:val>
                                            <p:strVal val="#ppt_x"/>
                                          </p:val>
                                        </p:tav>
                                      </p:tavLst>
                                    </p:anim>
                                    <p:anim calcmode="lin" valueType="num">
                                      <p:cBhvr>
                                        <p:cTn id="137" dur="1000" fill="hold"/>
                                        <p:tgtEl>
                                          <p:spTgt spid="91"/>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89"/>
                                        </p:tgtEl>
                                        <p:attrNameLst>
                                          <p:attrName>style.visibility</p:attrName>
                                        </p:attrNameLst>
                                      </p:cBhvr>
                                      <p:to>
                                        <p:strVal val="visible"/>
                                      </p:to>
                                    </p:set>
                                    <p:animEffect transition="in" filter="fade">
                                      <p:cBhvr>
                                        <p:cTn id="140" dur="1000"/>
                                        <p:tgtEl>
                                          <p:spTgt spid="89"/>
                                        </p:tgtEl>
                                      </p:cBhvr>
                                    </p:animEffect>
                                    <p:anim calcmode="lin" valueType="num">
                                      <p:cBhvr>
                                        <p:cTn id="141" dur="1000" fill="hold"/>
                                        <p:tgtEl>
                                          <p:spTgt spid="89"/>
                                        </p:tgtEl>
                                        <p:attrNameLst>
                                          <p:attrName>ppt_x</p:attrName>
                                        </p:attrNameLst>
                                      </p:cBhvr>
                                      <p:tavLst>
                                        <p:tav tm="0">
                                          <p:val>
                                            <p:strVal val="#ppt_x"/>
                                          </p:val>
                                        </p:tav>
                                        <p:tav tm="100000">
                                          <p:val>
                                            <p:strVal val="#ppt_x"/>
                                          </p:val>
                                        </p:tav>
                                      </p:tavLst>
                                    </p:anim>
                                    <p:anim calcmode="lin" valueType="num">
                                      <p:cBhvr>
                                        <p:cTn id="142" dur="1000" fill="hold"/>
                                        <p:tgtEl>
                                          <p:spTgt spid="89"/>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0"/>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1000"/>
                                        <p:tgtEl>
                                          <p:spTgt spid="49"/>
                                        </p:tgtEl>
                                      </p:cBhvr>
                                    </p:animEffect>
                                    <p:anim calcmode="lin" valueType="num">
                                      <p:cBhvr>
                                        <p:cTn id="146" dur="1000" fill="hold"/>
                                        <p:tgtEl>
                                          <p:spTgt spid="49"/>
                                        </p:tgtEl>
                                        <p:attrNameLst>
                                          <p:attrName>ppt_x</p:attrName>
                                        </p:attrNameLst>
                                      </p:cBhvr>
                                      <p:tavLst>
                                        <p:tav tm="0">
                                          <p:val>
                                            <p:strVal val="#ppt_x"/>
                                          </p:val>
                                        </p:tav>
                                        <p:tav tm="100000">
                                          <p:val>
                                            <p:strVal val="#ppt_x"/>
                                          </p:val>
                                        </p:tav>
                                      </p:tavLst>
                                    </p:anim>
                                    <p:anim calcmode="lin" valueType="num">
                                      <p:cBhvr>
                                        <p:cTn id="147" dur="1000" fill="hold"/>
                                        <p:tgtEl>
                                          <p:spTgt spid="49"/>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0"/>
                                  </p:stCondLst>
                                  <p:childTnLst>
                                    <p:set>
                                      <p:cBhvr>
                                        <p:cTn id="149" dur="1" fill="hold">
                                          <p:stCondLst>
                                            <p:cond delay="0"/>
                                          </p:stCondLst>
                                        </p:cTn>
                                        <p:tgtEl>
                                          <p:spTgt spid="80"/>
                                        </p:tgtEl>
                                        <p:attrNameLst>
                                          <p:attrName>style.visibility</p:attrName>
                                        </p:attrNameLst>
                                      </p:cBhvr>
                                      <p:to>
                                        <p:strVal val="visible"/>
                                      </p:to>
                                    </p:set>
                                    <p:animEffect transition="in" filter="fade">
                                      <p:cBhvr>
                                        <p:cTn id="150" dur="1000"/>
                                        <p:tgtEl>
                                          <p:spTgt spid="80"/>
                                        </p:tgtEl>
                                      </p:cBhvr>
                                    </p:animEffect>
                                    <p:anim calcmode="lin" valueType="num">
                                      <p:cBhvr>
                                        <p:cTn id="151" dur="1000" fill="hold"/>
                                        <p:tgtEl>
                                          <p:spTgt spid="80"/>
                                        </p:tgtEl>
                                        <p:attrNameLst>
                                          <p:attrName>ppt_x</p:attrName>
                                        </p:attrNameLst>
                                      </p:cBhvr>
                                      <p:tavLst>
                                        <p:tav tm="0">
                                          <p:val>
                                            <p:strVal val="#ppt_x"/>
                                          </p:val>
                                        </p:tav>
                                        <p:tav tm="100000">
                                          <p:val>
                                            <p:strVal val="#ppt_x"/>
                                          </p:val>
                                        </p:tav>
                                      </p:tavLst>
                                    </p:anim>
                                    <p:anim calcmode="lin" valueType="num">
                                      <p:cBhvr>
                                        <p:cTn id="152" dur="1000" fill="hold"/>
                                        <p:tgtEl>
                                          <p:spTgt spid="80"/>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0"/>
                                  </p:stCondLst>
                                  <p:childTnLst>
                                    <p:set>
                                      <p:cBhvr>
                                        <p:cTn id="154" dur="1" fill="hold">
                                          <p:stCondLst>
                                            <p:cond delay="0"/>
                                          </p:stCondLst>
                                        </p:cTn>
                                        <p:tgtEl>
                                          <p:spTgt spid="81"/>
                                        </p:tgtEl>
                                        <p:attrNameLst>
                                          <p:attrName>style.visibility</p:attrName>
                                        </p:attrNameLst>
                                      </p:cBhvr>
                                      <p:to>
                                        <p:strVal val="visible"/>
                                      </p:to>
                                    </p:set>
                                    <p:animEffect transition="in" filter="fade">
                                      <p:cBhvr>
                                        <p:cTn id="155" dur="1000"/>
                                        <p:tgtEl>
                                          <p:spTgt spid="81"/>
                                        </p:tgtEl>
                                      </p:cBhvr>
                                    </p:animEffect>
                                    <p:anim calcmode="lin" valueType="num">
                                      <p:cBhvr>
                                        <p:cTn id="156" dur="1000" fill="hold"/>
                                        <p:tgtEl>
                                          <p:spTgt spid="81"/>
                                        </p:tgtEl>
                                        <p:attrNameLst>
                                          <p:attrName>ppt_x</p:attrName>
                                        </p:attrNameLst>
                                      </p:cBhvr>
                                      <p:tavLst>
                                        <p:tav tm="0">
                                          <p:val>
                                            <p:strVal val="#ppt_x"/>
                                          </p:val>
                                        </p:tav>
                                        <p:tav tm="100000">
                                          <p:val>
                                            <p:strVal val="#ppt_x"/>
                                          </p:val>
                                        </p:tav>
                                      </p:tavLst>
                                    </p:anim>
                                    <p:anim calcmode="lin" valueType="num">
                                      <p:cBhvr>
                                        <p:cTn id="157" dur="1000" fill="hold"/>
                                        <p:tgtEl>
                                          <p:spTgt spid="81"/>
                                        </p:tgtEl>
                                        <p:attrNameLst>
                                          <p:attrName>ppt_y</p:attrName>
                                        </p:attrNameLst>
                                      </p:cBhvr>
                                      <p:tavLst>
                                        <p:tav tm="0">
                                          <p:val>
                                            <p:strVal val="#ppt_y+.1"/>
                                          </p:val>
                                        </p:tav>
                                        <p:tav tm="100000">
                                          <p:val>
                                            <p:strVal val="#ppt_y"/>
                                          </p:val>
                                        </p:tav>
                                      </p:tavLst>
                                    </p:anim>
                                  </p:childTnLst>
                                </p:cTn>
                              </p:par>
                              <p:par>
                                <p:cTn id="158" presetID="42" presetClass="entr" presetSubtype="0" fill="hold" grpId="0" nodeType="withEffect">
                                  <p:stCondLst>
                                    <p:cond delay="0"/>
                                  </p:stCondLst>
                                  <p:childTnLst>
                                    <p:set>
                                      <p:cBhvr>
                                        <p:cTn id="159" dur="1" fill="hold">
                                          <p:stCondLst>
                                            <p:cond delay="0"/>
                                          </p:stCondLst>
                                        </p:cTn>
                                        <p:tgtEl>
                                          <p:spTgt spid="78"/>
                                        </p:tgtEl>
                                        <p:attrNameLst>
                                          <p:attrName>style.visibility</p:attrName>
                                        </p:attrNameLst>
                                      </p:cBhvr>
                                      <p:to>
                                        <p:strVal val="visible"/>
                                      </p:to>
                                    </p:set>
                                    <p:animEffect transition="in" filter="fade">
                                      <p:cBhvr>
                                        <p:cTn id="160" dur="1000"/>
                                        <p:tgtEl>
                                          <p:spTgt spid="78"/>
                                        </p:tgtEl>
                                      </p:cBhvr>
                                    </p:animEffect>
                                    <p:anim calcmode="lin" valueType="num">
                                      <p:cBhvr>
                                        <p:cTn id="161" dur="1000" fill="hold"/>
                                        <p:tgtEl>
                                          <p:spTgt spid="78"/>
                                        </p:tgtEl>
                                        <p:attrNameLst>
                                          <p:attrName>ppt_x</p:attrName>
                                        </p:attrNameLst>
                                      </p:cBhvr>
                                      <p:tavLst>
                                        <p:tav tm="0">
                                          <p:val>
                                            <p:strVal val="#ppt_x"/>
                                          </p:val>
                                        </p:tav>
                                        <p:tav tm="100000">
                                          <p:val>
                                            <p:strVal val="#ppt_x"/>
                                          </p:val>
                                        </p:tav>
                                      </p:tavLst>
                                    </p:anim>
                                    <p:anim calcmode="lin" valueType="num">
                                      <p:cBhvr>
                                        <p:cTn id="162" dur="1000" fill="hold"/>
                                        <p:tgtEl>
                                          <p:spTgt spid="78"/>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0"/>
                                  </p:stCondLst>
                                  <p:childTnLst>
                                    <p:set>
                                      <p:cBhvr>
                                        <p:cTn id="164" dur="1" fill="hold">
                                          <p:stCondLst>
                                            <p:cond delay="0"/>
                                          </p:stCondLst>
                                        </p:cTn>
                                        <p:tgtEl>
                                          <p:spTgt spid="77"/>
                                        </p:tgtEl>
                                        <p:attrNameLst>
                                          <p:attrName>style.visibility</p:attrName>
                                        </p:attrNameLst>
                                      </p:cBhvr>
                                      <p:to>
                                        <p:strVal val="visible"/>
                                      </p:to>
                                    </p:set>
                                    <p:animEffect transition="in" filter="fade">
                                      <p:cBhvr>
                                        <p:cTn id="165" dur="1000"/>
                                        <p:tgtEl>
                                          <p:spTgt spid="77"/>
                                        </p:tgtEl>
                                      </p:cBhvr>
                                    </p:animEffect>
                                    <p:anim calcmode="lin" valueType="num">
                                      <p:cBhvr>
                                        <p:cTn id="166" dur="1000" fill="hold"/>
                                        <p:tgtEl>
                                          <p:spTgt spid="77"/>
                                        </p:tgtEl>
                                        <p:attrNameLst>
                                          <p:attrName>ppt_x</p:attrName>
                                        </p:attrNameLst>
                                      </p:cBhvr>
                                      <p:tavLst>
                                        <p:tav tm="0">
                                          <p:val>
                                            <p:strVal val="#ppt_x"/>
                                          </p:val>
                                        </p:tav>
                                        <p:tav tm="100000">
                                          <p:val>
                                            <p:strVal val="#ppt_x"/>
                                          </p:val>
                                        </p:tav>
                                      </p:tavLst>
                                    </p:anim>
                                    <p:anim calcmode="lin" valueType="num">
                                      <p:cBhvr>
                                        <p:cTn id="167" dur="1000" fill="hold"/>
                                        <p:tgtEl>
                                          <p:spTgt spid="77"/>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0"/>
                                  </p:stCondLst>
                                  <p:childTnLst>
                                    <p:set>
                                      <p:cBhvr>
                                        <p:cTn id="169" dur="1" fill="hold">
                                          <p:stCondLst>
                                            <p:cond delay="0"/>
                                          </p:stCondLst>
                                        </p:cTn>
                                        <p:tgtEl>
                                          <p:spTgt spid="79"/>
                                        </p:tgtEl>
                                        <p:attrNameLst>
                                          <p:attrName>style.visibility</p:attrName>
                                        </p:attrNameLst>
                                      </p:cBhvr>
                                      <p:to>
                                        <p:strVal val="visible"/>
                                      </p:to>
                                    </p:set>
                                    <p:animEffect transition="in" filter="fade">
                                      <p:cBhvr>
                                        <p:cTn id="170" dur="1000"/>
                                        <p:tgtEl>
                                          <p:spTgt spid="79"/>
                                        </p:tgtEl>
                                      </p:cBhvr>
                                    </p:animEffect>
                                    <p:anim calcmode="lin" valueType="num">
                                      <p:cBhvr>
                                        <p:cTn id="171" dur="1000" fill="hold"/>
                                        <p:tgtEl>
                                          <p:spTgt spid="79"/>
                                        </p:tgtEl>
                                        <p:attrNameLst>
                                          <p:attrName>ppt_x</p:attrName>
                                        </p:attrNameLst>
                                      </p:cBhvr>
                                      <p:tavLst>
                                        <p:tav tm="0">
                                          <p:val>
                                            <p:strVal val="#ppt_x"/>
                                          </p:val>
                                        </p:tav>
                                        <p:tav tm="100000">
                                          <p:val>
                                            <p:strVal val="#ppt_x"/>
                                          </p:val>
                                        </p:tav>
                                      </p:tavLst>
                                    </p:anim>
                                    <p:anim calcmode="lin" valueType="num">
                                      <p:cBhvr>
                                        <p:cTn id="172"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nodeType="clickEffect">
                                  <p:stCondLst>
                                    <p:cond delay="0"/>
                                  </p:stCondLst>
                                  <p:childTnLst>
                                    <p:set>
                                      <p:cBhvr>
                                        <p:cTn id="176" dur="1" fill="hold">
                                          <p:stCondLst>
                                            <p:cond delay="0"/>
                                          </p:stCondLst>
                                        </p:cTn>
                                        <p:tgtEl>
                                          <p:spTgt spid="63"/>
                                        </p:tgtEl>
                                        <p:attrNameLst>
                                          <p:attrName>style.visibility</p:attrName>
                                        </p:attrNameLst>
                                      </p:cBhvr>
                                      <p:to>
                                        <p:strVal val="visible"/>
                                      </p:to>
                                    </p:set>
                                    <p:animEffect transition="in" filter="fade">
                                      <p:cBhvr>
                                        <p:cTn id="177" dur="1000"/>
                                        <p:tgtEl>
                                          <p:spTgt spid="63"/>
                                        </p:tgtEl>
                                      </p:cBhvr>
                                    </p:animEffect>
                                    <p:anim calcmode="lin" valueType="num">
                                      <p:cBhvr>
                                        <p:cTn id="178" dur="1000" fill="hold"/>
                                        <p:tgtEl>
                                          <p:spTgt spid="63"/>
                                        </p:tgtEl>
                                        <p:attrNameLst>
                                          <p:attrName>ppt_x</p:attrName>
                                        </p:attrNameLst>
                                      </p:cBhvr>
                                      <p:tavLst>
                                        <p:tav tm="0">
                                          <p:val>
                                            <p:strVal val="#ppt_x"/>
                                          </p:val>
                                        </p:tav>
                                        <p:tav tm="100000">
                                          <p:val>
                                            <p:strVal val="#ppt_x"/>
                                          </p:val>
                                        </p:tav>
                                      </p:tavLst>
                                    </p:anim>
                                    <p:anim calcmode="lin" valueType="num">
                                      <p:cBhvr>
                                        <p:cTn id="179" dur="1000" fill="hold"/>
                                        <p:tgtEl>
                                          <p:spTgt spid="63"/>
                                        </p:tgtEl>
                                        <p:attrNameLst>
                                          <p:attrName>ppt_y</p:attrName>
                                        </p:attrNameLst>
                                      </p:cBhvr>
                                      <p:tavLst>
                                        <p:tav tm="0">
                                          <p:val>
                                            <p:strVal val="#ppt_y+.1"/>
                                          </p:val>
                                        </p:tav>
                                        <p:tav tm="100000">
                                          <p:val>
                                            <p:strVal val="#ppt_y"/>
                                          </p:val>
                                        </p:tav>
                                      </p:tavLst>
                                    </p:anim>
                                  </p:childTnLst>
                                </p:cTn>
                              </p:par>
                              <p:par>
                                <p:cTn id="180" presetID="42" presetClass="entr" presetSubtype="0" fill="hold" nodeType="with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1000"/>
                                        <p:tgtEl>
                                          <p:spTgt spid="62"/>
                                        </p:tgtEl>
                                      </p:cBhvr>
                                    </p:animEffect>
                                    <p:anim calcmode="lin" valueType="num">
                                      <p:cBhvr>
                                        <p:cTn id="183" dur="1000" fill="hold"/>
                                        <p:tgtEl>
                                          <p:spTgt spid="62"/>
                                        </p:tgtEl>
                                        <p:attrNameLst>
                                          <p:attrName>ppt_x</p:attrName>
                                        </p:attrNameLst>
                                      </p:cBhvr>
                                      <p:tavLst>
                                        <p:tav tm="0">
                                          <p:val>
                                            <p:strVal val="#ppt_x"/>
                                          </p:val>
                                        </p:tav>
                                        <p:tav tm="100000">
                                          <p:val>
                                            <p:strVal val="#ppt_x"/>
                                          </p:val>
                                        </p:tav>
                                      </p:tavLst>
                                    </p:anim>
                                    <p:anim calcmode="lin" valueType="num">
                                      <p:cBhvr>
                                        <p:cTn id="184" dur="1000" fill="hold"/>
                                        <p:tgtEl>
                                          <p:spTgt spid="62"/>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57"/>
                                        </p:tgtEl>
                                        <p:attrNameLst>
                                          <p:attrName>style.visibility</p:attrName>
                                        </p:attrNameLst>
                                      </p:cBhvr>
                                      <p:to>
                                        <p:strVal val="visible"/>
                                      </p:to>
                                    </p:set>
                                    <p:animEffect transition="in" filter="fade">
                                      <p:cBhvr>
                                        <p:cTn id="187" dur="1000"/>
                                        <p:tgtEl>
                                          <p:spTgt spid="57"/>
                                        </p:tgtEl>
                                      </p:cBhvr>
                                    </p:animEffect>
                                    <p:anim calcmode="lin" valueType="num">
                                      <p:cBhvr>
                                        <p:cTn id="188" dur="1000" fill="hold"/>
                                        <p:tgtEl>
                                          <p:spTgt spid="57"/>
                                        </p:tgtEl>
                                        <p:attrNameLst>
                                          <p:attrName>ppt_x</p:attrName>
                                        </p:attrNameLst>
                                      </p:cBhvr>
                                      <p:tavLst>
                                        <p:tav tm="0">
                                          <p:val>
                                            <p:strVal val="#ppt_x"/>
                                          </p:val>
                                        </p:tav>
                                        <p:tav tm="100000">
                                          <p:val>
                                            <p:strVal val="#ppt_x"/>
                                          </p:val>
                                        </p:tav>
                                      </p:tavLst>
                                    </p:anim>
                                    <p:anim calcmode="lin" valueType="num">
                                      <p:cBhvr>
                                        <p:cTn id="189" dur="1000" fill="hold"/>
                                        <p:tgtEl>
                                          <p:spTgt spid="57"/>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8"/>
                                        </p:tgtEl>
                                        <p:attrNameLst>
                                          <p:attrName>style.visibility</p:attrName>
                                        </p:attrNameLst>
                                      </p:cBhvr>
                                      <p:to>
                                        <p:strVal val="visible"/>
                                      </p:to>
                                    </p:set>
                                    <p:animEffect transition="in" filter="fade">
                                      <p:cBhvr>
                                        <p:cTn id="192" dur="1000"/>
                                        <p:tgtEl>
                                          <p:spTgt spid="58"/>
                                        </p:tgtEl>
                                      </p:cBhvr>
                                    </p:animEffect>
                                    <p:anim calcmode="lin" valueType="num">
                                      <p:cBhvr>
                                        <p:cTn id="193" dur="1000" fill="hold"/>
                                        <p:tgtEl>
                                          <p:spTgt spid="58"/>
                                        </p:tgtEl>
                                        <p:attrNameLst>
                                          <p:attrName>ppt_x</p:attrName>
                                        </p:attrNameLst>
                                      </p:cBhvr>
                                      <p:tavLst>
                                        <p:tav tm="0">
                                          <p:val>
                                            <p:strVal val="#ppt_x"/>
                                          </p:val>
                                        </p:tav>
                                        <p:tav tm="100000">
                                          <p:val>
                                            <p:strVal val="#ppt_x"/>
                                          </p:val>
                                        </p:tav>
                                      </p:tavLst>
                                    </p:anim>
                                    <p:anim calcmode="lin" valueType="num">
                                      <p:cBhvr>
                                        <p:cTn id="194" dur="1000" fill="hold"/>
                                        <p:tgtEl>
                                          <p:spTgt spid="58"/>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0"/>
                                  </p:stCondLst>
                                  <p:childTnLst>
                                    <p:set>
                                      <p:cBhvr>
                                        <p:cTn id="196" dur="1" fill="hold">
                                          <p:stCondLst>
                                            <p:cond delay="0"/>
                                          </p:stCondLst>
                                        </p:cTn>
                                        <p:tgtEl>
                                          <p:spTgt spid="59"/>
                                        </p:tgtEl>
                                        <p:attrNameLst>
                                          <p:attrName>style.visibility</p:attrName>
                                        </p:attrNameLst>
                                      </p:cBhvr>
                                      <p:to>
                                        <p:strVal val="visible"/>
                                      </p:to>
                                    </p:set>
                                    <p:animEffect transition="in" filter="fade">
                                      <p:cBhvr>
                                        <p:cTn id="197" dur="1000"/>
                                        <p:tgtEl>
                                          <p:spTgt spid="59"/>
                                        </p:tgtEl>
                                      </p:cBhvr>
                                    </p:animEffect>
                                    <p:anim calcmode="lin" valueType="num">
                                      <p:cBhvr>
                                        <p:cTn id="198" dur="1000" fill="hold"/>
                                        <p:tgtEl>
                                          <p:spTgt spid="59"/>
                                        </p:tgtEl>
                                        <p:attrNameLst>
                                          <p:attrName>ppt_x</p:attrName>
                                        </p:attrNameLst>
                                      </p:cBhvr>
                                      <p:tavLst>
                                        <p:tav tm="0">
                                          <p:val>
                                            <p:strVal val="#ppt_x"/>
                                          </p:val>
                                        </p:tav>
                                        <p:tav tm="100000">
                                          <p:val>
                                            <p:strVal val="#ppt_x"/>
                                          </p:val>
                                        </p:tav>
                                      </p:tavLst>
                                    </p:anim>
                                    <p:anim calcmode="lin" valueType="num">
                                      <p:cBhvr>
                                        <p:cTn id="19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00" fill="hold">
                      <p:stCondLst>
                        <p:cond delay="indefinite"/>
                      </p:stCondLst>
                      <p:childTnLst>
                        <p:par>
                          <p:cTn id="201" fill="hold">
                            <p:stCondLst>
                              <p:cond delay="0"/>
                            </p:stCondLst>
                            <p:childTnLst>
                              <p:par>
                                <p:cTn id="202" presetID="42" presetClass="entr" presetSubtype="0" fill="hold" grpId="0" nodeType="clickEffect">
                                  <p:stCondLst>
                                    <p:cond delay="0"/>
                                  </p:stCondLst>
                                  <p:childTnLst>
                                    <p:set>
                                      <p:cBhvr>
                                        <p:cTn id="203" dur="1" fill="hold">
                                          <p:stCondLst>
                                            <p:cond delay="0"/>
                                          </p:stCondLst>
                                        </p:cTn>
                                        <p:tgtEl>
                                          <p:spTgt spid="69"/>
                                        </p:tgtEl>
                                        <p:attrNameLst>
                                          <p:attrName>style.visibility</p:attrName>
                                        </p:attrNameLst>
                                      </p:cBhvr>
                                      <p:to>
                                        <p:strVal val="visible"/>
                                      </p:to>
                                    </p:set>
                                    <p:animEffect transition="in" filter="fade">
                                      <p:cBhvr>
                                        <p:cTn id="204" dur="1000"/>
                                        <p:tgtEl>
                                          <p:spTgt spid="69"/>
                                        </p:tgtEl>
                                      </p:cBhvr>
                                    </p:animEffect>
                                    <p:anim calcmode="lin" valueType="num">
                                      <p:cBhvr>
                                        <p:cTn id="205" dur="1000" fill="hold"/>
                                        <p:tgtEl>
                                          <p:spTgt spid="69"/>
                                        </p:tgtEl>
                                        <p:attrNameLst>
                                          <p:attrName>ppt_x</p:attrName>
                                        </p:attrNameLst>
                                      </p:cBhvr>
                                      <p:tavLst>
                                        <p:tav tm="0">
                                          <p:val>
                                            <p:strVal val="#ppt_x"/>
                                          </p:val>
                                        </p:tav>
                                        <p:tav tm="100000">
                                          <p:val>
                                            <p:strVal val="#ppt_x"/>
                                          </p:val>
                                        </p:tav>
                                      </p:tavLst>
                                    </p:anim>
                                    <p:anim calcmode="lin" valueType="num">
                                      <p:cBhvr>
                                        <p:cTn id="206"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20" grpId="0"/>
      <p:bldP spid="27" grpId="0"/>
      <p:bldP spid="48" grpId="0"/>
      <p:bldP spid="58" grpId="0"/>
      <p:bldP spid="69" grpId="0"/>
      <p:bldP spid="7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ZoneTexte 98">
            <a:extLst>
              <a:ext uri="{FF2B5EF4-FFF2-40B4-BE49-F238E27FC236}">
                <a16:creationId xmlns:a16="http://schemas.microsoft.com/office/drawing/2014/main" id="{C6A456F1-A386-D2B8-D24E-45B8231C3FD3}"/>
              </a:ext>
            </a:extLst>
          </p:cNvPr>
          <p:cNvSpPr txBox="1"/>
          <p:nvPr/>
        </p:nvSpPr>
        <p:spPr>
          <a:xfrm>
            <a:off x="7081600" y="3941051"/>
            <a:ext cx="4942599" cy="2893100"/>
          </a:xfrm>
          <a:prstGeom prst="rect">
            <a:avLst/>
          </a:prstGeom>
          <a:noFill/>
          <a:ln w="38100">
            <a:solidFill>
              <a:srgbClr val="7030A0"/>
            </a:solidFill>
          </a:ln>
        </p:spPr>
        <p:txBody>
          <a:bodyPr wrap="square">
            <a:spAutoFit/>
          </a:bodyPr>
          <a:lstStyle/>
          <a:p>
            <a:pPr marL="285750" indent="-285750">
              <a:buFont typeface="Wingdings" panose="05000000000000000000" pitchFamily="2" charset="2"/>
              <a:buChar char="q"/>
            </a:pPr>
            <a:endParaRPr lang="fr-FR" sz="1300" dirty="0"/>
          </a:p>
          <a:p>
            <a:pPr marL="285750" indent="-285750">
              <a:buFont typeface="Wingdings" panose="05000000000000000000" pitchFamily="2" charset="2"/>
              <a:buChar char="q"/>
            </a:pPr>
            <a:endParaRPr lang="fr-FR" sz="1300" dirty="0"/>
          </a:p>
          <a:p>
            <a:pPr marL="285750" indent="-285750">
              <a:buFont typeface="Wingdings" panose="05000000000000000000" pitchFamily="2" charset="2"/>
              <a:buChar char="q"/>
            </a:pPr>
            <a:endParaRPr lang="fr-FR" sz="1300" dirty="0"/>
          </a:p>
          <a:p>
            <a:pPr marL="285750" indent="-285750">
              <a:buFont typeface="Wingdings" panose="05000000000000000000" pitchFamily="2" charset="2"/>
              <a:buChar char="q"/>
            </a:pPr>
            <a:endParaRPr lang="fr-FR" sz="1300" dirty="0"/>
          </a:p>
          <a:p>
            <a:pPr marL="285750" indent="-285750">
              <a:buFont typeface="Wingdings" panose="05000000000000000000" pitchFamily="2" charset="2"/>
              <a:buChar char="q"/>
            </a:pPr>
            <a:endParaRPr lang="fr-FR" sz="1300" dirty="0"/>
          </a:p>
          <a:p>
            <a:pPr marL="285750" indent="-285750">
              <a:buFont typeface="Wingdings" panose="05000000000000000000" pitchFamily="2" charset="2"/>
              <a:buChar char="q"/>
            </a:pPr>
            <a:r>
              <a:rPr lang="fr-FR" sz="1300" dirty="0"/>
              <a:t>Matérialiser des </a:t>
            </a:r>
            <a:r>
              <a:rPr lang="fr-FR" sz="1300" b="1" dirty="0"/>
              <a:t>alinéas</a:t>
            </a:r>
            <a:r>
              <a:rPr lang="fr-FR" sz="1300" dirty="0"/>
              <a:t> (retraits par rapport à la marge) pour bien matérialiser les paragraphes ;</a:t>
            </a:r>
          </a:p>
          <a:p>
            <a:pPr marL="285750" indent="-285750">
              <a:buFont typeface="Wingdings" panose="05000000000000000000" pitchFamily="2" charset="2"/>
              <a:buChar char="q"/>
            </a:pPr>
            <a:r>
              <a:rPr lang="fr-FR" sz="1300" dirty="0"/>
              <a:t>Rédiger à la </a:t>
            </a:r>
            <a:r>
              <a:rPr lang="fr-FR" sz="1300" b="1" dirty="0"/>
              <a:t>3</a:t>
            </a:r>
            <a:r>
              <a:rPr lang="fr-FR" sz="1300" b="1" baseline="30000" dirty="0"/>
              <a:t>ème</a:t>
            </a:r>
            <a:r>
              <a:rPr lang="fr-FR" sz="1300" b="1" dirty="0"/>
              <a:t> personne</a:t>
            </a:r>
            <a:r>
              <a:rPr lang="fr-FR" sz="1300" dirty="0"/>
              <a:t> ;</a:t>
            </a:r>
          </a:p>
          <a:p>
            <a:pPr marL="285750" indent="-285750">
              <a:buFont typeface="Wingdings" panose="05000000000000000000" pitchFamily="2" charset="2"/>
              <a:buChar char="q"/>
            </a:pPr>
            <a:r>
              <a:rPr lang="fr-FR" sz="1300" dirty="0"/>
              <a:t>Rédiger au </a:t>
            </a:r>
            <a:r>
              <a:rPr lang="fr-FR" sz="1300" b="1" dirty="0"/>
              <a:t>passé simple</a:t>
            </a:r>
            <a:r>
              <a:rPr lang="fr-FR" sz="1300" dirty="0"/>
              <a:t> / </a:t>
            </a:r>
            <a:r>
              <a:rPr lang="fr-FR" sz="1300" b="1" dirty="0"/>
              <a:t>imparfait</a:t>
            </a:r>
            <a:r>
              <a:rPr lang="fr-FR" sz="1300" dirty="0"/>
              <a:t> ou au </a:t>
            </a:r>
            <a:r>
              <a:rPr lang="fr-FR" sz="1300" b="1" dirty="0"/>
              <a:t>présent de narration</a:t>
            </a:r>
            <a:r>
              <a:rPr lang="fr-FR" sz="1300" dirty="0"/>
              <a:t> ;</a:t>
            </a:r>
          </a:p>
          <a:p>
            <a:pPr marL="285750" indent="-285750">
              <a:buFont typeface="Wingdings" panose="05000000000000000000" pitchFamily="2" charset="2"/>
              <a:buChar char="q"/>
            </a:pPr>
            <a:r>
              <a:rPr lang="fr-FR" sz="1300" dirty="0"/>
              <a:t>Rédiger des </a:t>
            </a:r>
            <a:r>
              <a:rPr lang="fr-FR" sz="1300" b="1" dirty="0"/>
              <a:t>phrases courtes</a:t>
            </a:r>
            <a:r>
              <a:rPr lang="fr-FR" sz="1300" dirty="0"/>
              <a:t> (pas plus de 3 propositions) ;</a:t>
            </a:r>
          </a:p>
          <a:p>
            <a:pPr marL="285750" indent="-285750">
              <a:buFont typeface="Wingdings" panose="05000000000000000000" pitchFamily="2" charset="2"/>
              <a:buChar char="q"/>
            </a:pPr>
            <a:r>
              <a:rPr lang="fr-FR" sz="1300" dirty="0"/>
              <a:t>Utiliser un </a:t>
            </a:r>
            <a:r>
              <a:rPr lang="fr-FR" sz="1300" b="1" dirty="0"/>
              <a:t>vocabulaire précis</a:t>
            </a:r>
            <a:r>
              <a:rPr lang="fr-FR" sz="1300" dirty="0"/>
              <a:t> ;</a:t>
            </a:r>
          </a:p>
          <a:p>
            <a:pPr marL="285750" indent="-285750">
              <a:buFont typeface="Wingdings" panose="05000000000000000000" pitchFamily="2" charset="2"/>
              <a:buChar char="q"/>
            </a:pPr>
            <a:r>
              <a:rPr lang="fr-FR" sz="1300" dirty="0"/>
              <a:t>Éviter les </a:t>
            </a:r>
            <a:r>
              <a:rPr lang="fr-FR" sz="1300" b="1" strike="sngStrike" dirty="0">
                <a:highlight>
                  <a:srgbClr val="FFFF00"/>
                </a:highlight>
              </a:rPr>
              <a:t>répétitions</a:t>
            </a:r>
            <a:r>
              <a:rPr lang="fr-FR" sz="1300" dirty="0"/>
              <a:t> ;</a:t>
            </a:r>
          </a:p>
          <a:p>
            <a:pPr marL="285750" indent="-285750">
              <a:buFont typeface="Wingdings" panose="05000000000000000000" pitchFamily="2" charset="2"/>
              <a:buChar char="q"/>
            </a:pPr>
            <a:r>
              <a:rPr lang="fr-FR" sz="1300" dirty="0"/>
              <a:t>Éviter les </a:t>
            </a:r>
            <a:r>
              <a:rPr lang="fr-FR" sz="1300" b="1" strike="sngStrike" dirty="0">
                <a:highlight>
                  <a:srgbClr val="FFFF00"/>
                </a:highlight>
              </a:rPr>
              <a:t>jugements personnels</a:t>
            </a:r>
            <a:r>
              <a:rPr lang="fr-FR" sz="1300" dirty="0"/>
              <a:t> – Rester </a:t>
            </a:r>
            <a:r>
              <a:rPr lang="fr-FR" sz="1300" b="1" dirty="0"/>
              <a:t>factuel</a:t>
            </a:r>
            <a:r>
              <a:rPr lang="fr-FR" sz="1300" dirty="0"/>
              <a:t> </a:t>
            </a:r>
            <a:r>
              <a:rPr lang="fr-FR" sz="1100" dirty="0"/>
              <a:t>(près des faits) </a:t>
            </a:r>
            <a:r>
              <a:rPr lang="fr-FR" sz="1300" dirty="0"/>
              <a:t>;</a:t>
            </a:r>
          </a:p>
          <a:p>
            <a:pPr marL="285750" indent="-285750">
              <a:buFont typeface="Wingdings" panose="05000000000000000000" pitchFamily="2" charset="2"/>
              <a:buChar char="q"/>
            </a:pPr>
            <a:r>
              <a:rPr lang="fr-FR" sz="1300" dirty="0"/>
              <a:t>S’appuyer sur les </a:t>
            </a:r>
            <a:r>
              <a:rPr lang="fr-FR" sz="1300" b="1" dirty="0"/>
              <a:t>repères historiques</a:t>
            </a:r>
            <a:r>
              <a:rPr lang="fr-FR" sz="1300" dirty="0"/>
              <a:t> (années importantes).</a:t>
            </a:r>
            <a:endParaRPr lang="fr-FR" sz="1300" i="1" dirty="0"/>
          </a:p>
        </p:txBody>
      </p:sp>
      <p:pic>
        <p:nvPicPr>
          <p:cNvPr id="8" name="Image 7">
            <a:hlinkClick r:id="rId2" action="ppaction://hlinksldjump"/>
            <a:extLst>
              <a:ext uri="{FF2B5EF4-FFF2-40B4-BE49-F238E27FC236}">
                <a16:creationId xmlns:a16="http://schemas.microsoft.com/office/drawing/2014/main" id="{1B5B5A3E-F498-F9AA-2255-97E658B830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DEAAC3D7-0676-7543-3DB4-C64162820066}"/>
              </a:ext>
            </a:extLst>
          </p:cNvPr>
          <p:cNvSpPr txBox="1"/>
          <p:nvPr/>
        </p:nvSpPr>
        <p:spPr>
          <a:xfrm>
            <a:off x="198409" y="97695"/>
            <a:ext cx="1731991"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Fiche Méthode</a:t>
            </a:r>
            <a:endParaRPr lang="fr-FR" sz="1400" b="1" dirty="0">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904F7032-92D9-948D-73D1-34A692DFB1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8530" y="446851"/>
            <a:ext cx="689621" cy="904169"/>
          </a:xfrm>
          <a:prstGeom prst="rect">
            <a:avLst/>
          </a:prstGeom>
        </p:spPr>
      </p:pic>
      <p:sp>
        <p:nvSpPr>
          <p:cNvPr id="13" name="ZoneTexte 12">
            <a:extLst>
              <a:ext uri="{FF2B5EF4-FFF2-40B4-BE49-F238E27FC236}">
                <a16:creationId xmlns:a16="http://schemas.microsoft.com/office/drawing/2014/main" id="{522FCF3D-9CE6-15B5-EC88-698F5C93E987}"/>
              </a:ext>
            </a:extLst>
          </p:cNvPr>
          <p:cNvSpPr txBox="1"/>
          <p:nvPr/>
        </p:nvSpPr>
        <p:spPr>
          <a:xfrm>
            <a:off x="1847273" y="97695"/>
            <a:ext cx="9274196" cy="369332"/>
          </a:xfrm>
          <a:prstGeom prst="rect">
            <a:avLst/>
          </a:prstGeom>
          <a:noFill/>
        </p:spPr>
        <p:txBody>
          <a:bodyPr wrap="square">
            <a:spAutoFit/>
          </a:bodyPr>
          <a:lstStyle/>
          <a:p>
            <a:r>
              <a:rPr lang="fr-FR" b="1" dirty="0">
                <a:solidFill>
                  <a:srgbClr val="0070C0"/>
                </a:solidFill>
              </a:rPr>
              <a:t>LE RÉCIT en HISTOIRE</a:t>
            </a:r>
            <a:r>
              <a:rPr lang="fr-FR" dirty="0"/>
              <a:t> - </a:t>
            </a:r>
            <a:r>
              <a:rPr lang="fr-FR" sz="1400" i="1" dirty="0"/>
              <a:t>Raconter et donner du sens à un </a:t>
            </a:r>
            <a:r>
              <a:rPr lang="fr-FR" sz="1400" b="1" i="1" dirty="0"/>
              <a:t>événement</a:t>
            </a:r>
            <a:r>
              <a:rPr lang="fr-FR" sz="1400" i="1" dirty="0"/>
              <a:t>, une </a:t>
            </a:r>
            <a:r>
              <a:rPr lang="fr-FR" sz="1400" b="1" i="1" dirty="0"/>
              <a:t>période</a:t>
            </a:r>
            <a:r>
              <a:rPr lang="fr-FR" sz="1400" i="1" dirty="0"/>
              <a:t> ou un </a:t>
            </a:r>
            <a:r>
              <a:rPr lang="fr-FR" sz="1400" b="1" i="1" dirty="0"/>
              <a:t>personnage historique</a:t>
            </a:r>
          </a:p>
        </p:txBody>
      </p:sp>
      <p:pic>
        <p:nvPicPr>
          <p:cNvPr id="19" name="Image 18">
            <a:extLst>
              <a:ext uri="{FF2B5EF4-FFF2-40B4-BE49-F238E27FC236}">
                <a16:creationId xmlns:a16="http://schemas.microsoft.com/office/drawing/2014/main" id="{4948FCD1-FFFB-F4DC-8142-2C0277DE86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4241" y="485622"/>
            <a:ext cx="1852317" cy="2073333"/>
          </a:xfrm>
          <a:prstGeom prst="rect">
            <a:avLst/>
          </a:prstGeom>
        </p:spPr>
      </p:pic>
      <p:cxnSp>
        <p:nvCxnSpPr>
          <p:cNvPr id="20" name="Connecteur droit avec flèche 19">
            <a:extLst>
              <a:ext uri="{FF2B5EF4-FFF2-40B4-BE49-F238E27FC236}">
                <a16:creationId xmlns:a16="http://schemas.microsoft.com/office/drawing/2014/main" id="{5B1ADD75-9DFD-1927-E985-85A2BBF9D4F6}"/>
              </a:ext>
            </a:extLst>
          </p:cNvPr>
          <p:cNvCxnSpPr>
            <a:cxnSpLocks/>
          </p:cNvCxnSpPr>
          <p:nvPr/>
        </p:nvCxnSpPr>
        <p:spPr>
          <a:xfrm>
            <a:off x="2856558" y="622487"/>
            <a:ext cx="44082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B153CA2F-D15D-24C7-F408-DE3DF36A54A5}"/>
              </a:ext>
            </a:extLst>
          </p:cNvPr>
          <p:cNvCxnSpPr>
            <a:cxnSpLocks/>
          </p:cNvCxnSpPr>
          <p:nvPr/>
        </p:nvCxnSpPr>
        <p:spPr>
          <a:xfrm>
            <a:off x="2856558" y="941142"/>
            <a:ext cx="44082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43AFD41A-85DB-9408-C17B-34863E3AF81F}"/>
              </a:ext>
            </a:extLst>
          </p:cNvPr>
          <p:cNvCxnSpPr>
            <a:cxnSpLocks/>
          </p:cNvCxnSpPr>
          <p:nvPr/>
        </p:nvCxnSpPr>
        <p:spPr>
          <a:xfrm>
            <a:off x="2856558" y="1255178"/>
            <a:ext cx="44082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9C8BA54A-253B-8722-E479-767373070DF7}"/>
              </a:ext>
            </a:extLst>
          </p:cNvPr>
          <p:cNvCxnSpPr>
            <a:cxnSpLocks/>
          </p:cNvCxnSpPr>
          <p:nvPr/>
        </p:nvCxnSpPr>
        <p:spPr>
          <a:xfrm>
            <a:off x="2846994" y="1556363"/>
            <a:ext cx="45038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30B826F4-9EC6-C596-BCCD-649E13ED0A47}"/>
              </a:ext>
            </a:extLst>
          </p:cNvPr>
          <p:cNvCxnSpPr>
            <a:cxnSpLocks/>
          </p:cNvCxnSpPr>
          <p:nvPr/>
        </p:nvCxnSpPr>
        <p:spPr>
          <a:xfrm>
            <a:off x="2846994" y="1874014"/>
            <a:ext cx="45038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74A3AC59-8F1E-C7B0-5C7C-B58FB62A9892}"/>
              </a:ext>
            </a:extLst>
          </p:cNvPr>
          <p:cNvCxnSpPr>
            <a:cxnSpLocks/>
          </p:cNvCxnSpPr>
          <p:nvPr/>
        </p:nvCxnSpPr>
        <p:spPr>
          <a:xfrm>
            <a:off x="2846994" y="2178814"/>
            <a:ext cx="45038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088AAFAF-6CF9-A425-39A2-6403AD972B77}"/>
              </a:ext>
            </a:extLst>
          </p:cNvPr>
          <p:cNvCxnSpPr>
            <a:cxnSpLocks/>
          </p:cNvCxnSpPr>
          <p:nvPr/>
        </p:nvCxnSpPr>
        <p:spPr>
          <a:xfrm>
            <a:off x="2846994" y="2455905"/>
            <a:ext cx="450388"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CE0BA294-49E7-D768-C63C-828002C176D8}"/>
              </a:ext>
            </a:extLst>
          </p:cNvPr>
          <p:cNvSpPr txBox="1"/>
          <p:nvPr/>
        </p:nvSpPr>
        <p:spPr>
          <a:xfrm>
            <a:off x="3297382" y="446851"/>
            <a:ext cx="1648864"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Q</a:t>
            </a:r>
            <a:r>
              <a:rPr lang="fr-FR" sz="1600" b="1" dirty="0">
                <a:solidFill>
                  <a:srgbClr val="00B0F0"/>
                </a:solidFill>
                <a:latin typeface="Calibri" panose="020F0502020204030204" pitchFamily="34" charset="0"/>
                <a:cs typeface="Calibri" panose="020F0502020204030204" pitchFamily="34" charset="0"/>
              </a:rPr>
              <a:t>ui ou </a:t>
            </a:r>
            <a:r>
              <a:rPr lang="fr-FR" sz="1600" b="1" dirty="0">
                <a:solidFill>
                  <a:srgbClr val="FF0000"/>
                </a:solidFill>
                <a:latin typeface="Calibri" panose="020F0502020204030204" pitchFamily="34" charset="0"/>
                <a:cs typeface="Calibri" panose="020F0502020204030204" pitchFamily="34" charset="0"/>
              </a:rPr>
              <a:t>Q</a:t>
            </a:r>
            <a:r>
              <a:rPr lang="fr-FR" sz="1600" b="1" dirty="0">
                <a:solidFill>
                  <a:srgbClr val="00B0F0"/>
                </a:solidFill>
                <a:latin typeface="Calibri" panose="020F0502020204030204" pitchFamily="34" charset="0"/>
                <a:cs typeface="Calibri" panose="020F0502020204030204" pitchFamily="34" charset="0"/>
              </a:rPr>
              <a:t>uel(le) ?</a:t>
            </a:r>
            <a:endParaRPr lang="fr-FR" sz="1600" b="1" dirty="0">
              <a:solidFill>
                <a:srgbClr val="00B0F0"/>
              </a:solidFill>
            </a:endParaRPr>
          </a:p>
        </p:txBody>
      </p:sp>
      <p:sp>
        <p:nvSpPr>
          <p:cNvPr id="30" name="ZoneTexte 29">
            <a:extLst>
              <a:ext uri="{FF2B5EF4-FFF2-40B4-BE49-F238E27FC236}">
                <a16:creationId xmlns:a16="http://schemas.microsoft.com/office/drawing/2014/main" id="{EB3F97D9-875F-C4F9-7C4E-45F2A8B42EC4}"/>
              </a:ext>
            </a:extLst>
          </p:cNvPr>
          <p:cNvSpPr txBox="1"/>
          <p:nvPr/>
        </p:nvSpPr>
        <p:spPr>
          <a:xfrm>
            <a:off x="5353360" y="446851"/>
            <a:ext cx="4341091" cy="338554"/>
          </a:xfrm>
          <a:prstGeom prst="rect">
            <a:avLst/>
          </a:prstGeom>
          <a:noFill/>
        </p:spPr>
        <p:txBody>
          <a:bodyPr wrap="square">
            <a:spAutoFit/>
          </a:bodyPr>
          <a:lstStyle/>
          <a:p>
            <a:r>
              <a:rPr lang="fr-FR" sz="1600" b="1" dirty="0"/>
              <a:t>Personnage</a:t>
            </a:r>
            <a:r>
              <a:rPr lang="fr-FR" sz="1600" dirty="0"/>
              <a:t> historique, </a:t>
            </a:r>
            <a:r>
              <a:rPr lang="fr-FR" sz="1600" b="1" dirty="0"/>
              <a:t>événement</a:t>
            </a:r>
            <a:r>
              <a:rPr lang="fr-FR" sz="1600" dirty="0"/>
              <a:t>, </a:t>
            </a:r>
            <a:r>
              <a:rPr lang="fr-FR" sz="1600" b="1" dirty="0"/>
              <a:t>période</a:t>
            </a:r>
            <a:r>
              <a:rPr lang="fr-FR" sz="1600" dirty="0"/>
              <a:t> </a:t>
            </a:r>
            <a:r>
              <a:rPr lang="fr-FR" sz="1600" dirty="0">
                <a:solidFill>
                  <a:srgbClr val="00B0F0"/>
                </a:solidFill>
              </a:rPr>
              <a:t>?</a:t>
            </a:r>
          </a:p>
        </p:txBody>
      </p:sp>
      <p:sp>
        <p:nvSpPr>
          <p:cNvPr id="31" name="ZoneTexte 30">
            <a:extLst>
              <a:ext uri="{FF2B5EF4-FFF2-40B4-BE49-F238E27FC236}">
                <a16:creationId xmlns:a16="http://schemas.microsoft.com/office/drawing/2014/main" id="{040701F6-4AC8-B3A8-EF2A-5B98638F1DF6}"/>
              </a:ext>
            </a:extLst>
          </p:cNvPr>
          <p:cNvSpPr txBox="1"/>
          <p:nvPr/>
        </p:nvSpPr>
        <p:spPr>
          <a:xfrm>
            <a:off x="5353359" y="753706"/>
            <a:ext cx="2539999" cy="338554"/>
          </a:xfrm>
          <a:prstGeom prst="rect">
            <a:avLst/>
          </a:prstGeom>
          <a:noFill/>
        </p:spPr>
        <p:txBody>
          <a:bodyPr wrap="square">
            <a:spAutoFit/>
          </a:bodyPr>
          <a:lstStyle/>
          <a:p>
            <a:r>
              <a:rPr lang="fr-FR" sz="1600" b="1" dirty="0"/>
              <a:t>Idée principale</a:t>
            </a:r>
            <a:r>
              <a:rPr lang="fr-FR" sz="1600" dirty="0"/>
              <a:t> à retenir </a:t>
            </a:r>
            <a:r>
              <a:rPr lang="fr-FR" sz="1600" dirty="0">
                <a:solidFill>
                  <a:srgbClr val="00B0F0"/>
                </a:solidFill>
              </a:rPr>
              <a:t>?</a:t>
            </a:r>
          </a:p>
        </p:txBody>
      </p:sp>
      <p:sp>
        <p:nvSpPr>
          <p:cNvPr id="32" name="ZoneTexte 31">
            <a:extLst>
              <a:ext uri="{FF2B5EF4-FFF2-40B4-BE49-F238E27FC236}">
                <a16:creationId xmlns:a16="http://schemas.microsoft.com/office/drawing/2014/main" id="{F5008ACF-4E3E-AE91-82FE-4869266B56BE}"/>
              </a:ext>
            </a:extLst>
          </p:cNvPr>
          <p:cNvSpPr txBox="1"/>
          <p:nvPr/>
        </p:nvSpPr>
        <p:spPr>
          <a:xfrm>
            <a:off x="3297382" y="754673"/>
            <a:ext cx="1487054"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Q</a:t>
            </a:r>
            <a:r>
              <a:rPr lang="fr-FR" sz="1600" b="1" dirty="0">
                <a:solidFill>
                  <a:srgbClr val="00B0F0"/>
                </a:solidFill>
                <a:latin typeface="Calibri" panose="020F0502020204030204" pitchFamily="34" charset="0"/>
                <a:cs typeface="Calibri" panose="020F0502020204030204" pitchFamily="34" charset="0"/>
              </a:rPr>
              <a:t>uoi ?</a:t>
            </a:r>
            <a:endParaRPr lang="fr-FR" sz="1600" b="1" dirty="0">
              <a:solidFill>
                <a:srgbClr val="00B0F0"/>
              </a:solidFill>
            </a:endParaRPr>
          </a:p>
        </p:txBody>
      </p:sp>
      <p:sp>
        <p:nvSpPr>
          <p:cNvPr id="33" name="ZoneTexte 32">
            <a:extLst>
              <a:ext uri="{FF2B5EF4-FFF2-40B4-BE49-F238E27FC236}">
                <a16:creationId xmlns:a16="http://schemas.microsoft.com/office/drawing/2014/main" id="{929A7B15-9FBA-5B0B-2960-8C9C3F72545B}"/>
              </a:ext>
            </a:extLst>
          </p:cNvPr>
          <p:cNvSpPr txBox="1"/>
          <p:nvPr/>
        </p:nvSpPr>
        <p:spPr>
          <a:xfrm>
            <a:off x="3297382" y="1073051"/>
            <a:ext cx="1487054"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O</a:t>
            </a:r>
            <a:r>
              <a:rPr lang="fr-FR" sz="1600" b="1" dirty="0">
                <a:solidFill>
                  <a:srgbClr val="00B0F0"/>
                </a:solidFill>
                <a:latin typeface="Calibri" panose="020F0502020204030204" pitchFamily="34" charset="0"/>
                <a:cs typeface="Calibri" panose="020F0502020204030204" pitchFamily="34" charset="0"/>
              </a:rPr>
              <a:t>ù ?</a:t>
            </a:r>
            <a:endParaRPr lang="fr-FR" sz="1600" b="1" dirty="0">
              <a:solidFill>
                <a:srgbClr val="00B0F0"/>
              </a:solidFill>
            </a:endParaRPr>
          </a:p>
        </p:txBody>
      </p:sp>
      <p:sp>
        <p:nvSpPr>
          <p:cNvPr id="34" name="ZoneTexte 33">
            <a:extLst>
              <a:ext uri="{FF2B5EF4-FFF2-40B4-BE49-F238E27FC236}">
                <a16:creationId xmlns:a16="http://schemas.microsoft.com/office/drawing/2014/main" id="{42B4F663-0E5E-DC47-17E1-C03D9AE77B32}"/>
              </a:ext>
            </a:extLst>
          </p:cNvPr>
          <p:cNvSpPr txBox="1"/>
          <p:nvPr/>
        </p:nvSpPr>
        <p:spPr>
          <a:xfrm>
            <a:off x="3297382" y="1387086"/>
            <a:ext cx="1487054"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Q</a:t>
            </a:r>
            <a:r>
              <a:rPr lang="fr-FR" sz="1600" b="1" dirty="0">
                <a:solidFill>
                  <a:srgbClr val="00B0F0"/>
                </a:solidFill>
                <a:latin typeface="Calibri" panose="020F0502020204030204" pitchFamily="34" charset="0"/>
                <a:cs typeface="Calibri" panose="020F0502020204030204" pitchFamily="34" charset="0"/>
              </a:rPr>
              <a:t>uand ?</a:t>
            </a:r>
            <a:endParaRPr lang="fr-FR" sz="1600" b="1" dirty="0">
              <a:solidFill>
                <a:srgbClr val="00B0F0"/>
              </a:solidFill>
            </a:endParaRPr>
          </a:p>
        </p:txBody>
      </p:sp>
      <p:sp>
        <p:nvSpPr>
          <p:cNvPr id="36" name="ZoneTexte 35">
            <a:extLst>
              <a:ext uri="{FF2B5EF4-FFF2-40B4-BE49-F238E27FC236}">
                <a16:creationId xmlns:a16="http://schemas.microsoft.com/office/drawing/2014/main" id="{4A0D8AEE-0DF4-B706-E920-6E46BAF4CBEA}"/>
              </a:ext>
            </a:extLst>
          </p:cNvPr>
          <p:cNvSpPr txBox="1"/>
          <p:nvPr/>
        </p:nvSpPr>
        <p:spPr>
          <a:xfrm>
            <a:off x="3297382" y="1699251"/>
            <a:ext cx="1487054"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C</a:t>
            </a:r>
            <a:r>
              <a:rPr lang="fr-FR" sz="1600" b="1" dirty="0">
                <a:solidFill>
                  <a:srgbClr val="00B0F0"/>
                </a:solidFill>
                <a:latin typeface="Calibri" panose="020F0502020204030204" pitchFamily="34" charset="0"/>
                <a:cs typeface="Calibri" panose="020F0502020204030204" pitchFamily="34" charset="0"/>
              </a:rPr>
              <a:t>omment ?</a:t>
            </a:r>
            <a:endParaRPr lang="fr-FR" sz="1600" b="1" dirty="0">
              <a:solidFill>
                <a:srgbClr val="00B0F0"/>
              </a:solidFill>
            </a:endParaRPr>
          </a:p>
        </p:txBody>
      </p:sp>
      <p:sp>
        <p:nvSpPr>
          <p:cNvPr id="37" name="ZoneTexte 36">
            <a:extLst>
              <a:ext uri="{FF2B5EF4-FFF2-40B4-BE49-F238E27FC236}">
                <a16:creationId xmlns:a16="http://schemas.microsoft.com/office/drawing/2014/main" id="{16618916-4EB3-E805-3D7C-B9332FC2E71A}"/>
              </a:ext>
            </a:extLst>
          </p:cNvPr>
          <p:cNvSpPr txBox="1"/>
          <p:nvPr/>
        </p:nvSpPr>
        <p:spPr>
          <a:xfrm>
            <a:off x="3297382" y="1999600"/>
            <a:ext cx="1487054" cy="338554"/>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P</a:t>
            </a:r>
            <a:r>
              <a:rPr lang="fr-FR" sz="1600" b="1" dirty="0">
                <a:solidFill>
                  <a:srgbClr val="00B0F0"/>
                </a:solidFill>
                <a:latin typeface="Calibri" panose="020F0502020204030204" pitchFamily="34" charset="0"/>
                <a:cs typeface="Calibri" panose="020F0502020204030204" pitchFamily="34" charset="0"/>
              </a:rPr>
              <a:t>ourquoi ?</a:t>
            </a:r>
            <a:endParaRPr lang="fr-FR" sz="1600" b="1" dirty="0">
              <a:solidFill>
                <a:srgbClr val="00B0F0"/>
              </a:solidFill>
            </a:endParaRPr>
          </a:p>
        </p:txBody>
      </p:sp>
      <p:sp>
        <p:nvSpPr>
          <p:cNvPr id="38" name="ZoneTexte 37">
            <a:extLst>
              <a:ext uri="{FF2B5EF4-FFF2-40B4-BE49-F238E27FC236}">
                <a16:creationId xmlns:a16="http://schemas.microsoft.com/office/drawing/2014/main" id="{43E200DB-BDA5-F1FA-D6E1-75C7A0B4CBCE}"/>
              </a:ext>
            </a:extLst>
          </p:cNvPr>
          <p:cNvSpPr txBox="1"/>
          <p:nvPr/>
        </p:nvSpPr>
        <p:spPr>
          <a:xfrm>
            <a:off x="5312351" y="2632642"/>
            <a:ext cx="1551709" cy="400110"/>
          </a:xfrm>
          <a:prstGeom prst="rect">
            <a:avLst/>
          </a:prstGeom>
          <a:noFill/>
        </p:spPr>
        <p:txBody>
          <a:bodyPr wrap="square">
            <a:spAutoFit/>
          </a:bodyPr>
          <a:lstStyle/>
          <a:p>
            <a:r>
              <a:rPr lang="fr-FR" sz="2000" b="1" dirty="0">
                <a:latin typeface="Calibri" panose="020F0502020204030204" pitchFamily="34" charset="0"/>
                <a:cs typeface="Calibri" panose="020F0502020204030204" pitchFamily="34" charset="0"/>
              </a:rPr>
              <a:t>OBJECTIFS…</a:t>
            </a:r>
            <a:endParaRPr lang="fr-FR" sz="2000" b="1" dirty="0"/>
          </a:p>
        </p:txBody>
      </p:sp>
      <p:sp>
        <p:nvSpPr>
          <p:cNvPr id="39" name="ZoneTexte 38">
            <a:extLst>
              <a:ext uri="{FF2B5EF4-FFF2-40B4-BE49-F238E27FC236}">
                <a16:creationId xmlns:a16="http://schemas.microsoft.com/office/drawing/2014/main" id="{EBBEAC83-0144-9027-93EF-01B21C669692}"/>
              </a:ext>
            </a:extLst>
          </p:cNvPr>
          <p:cNvSpPr txBox="1"/>
          <p:nvPr/>
        </p:nvSpPr>
        <p:spPr>
          <a:xfrm>
            <a:off x="5353360" y="1072084"/>
            <a:ext cx="4341091" cy="338554"/>
          </a:xfrm>
          <a:prstGeom prst="rect">
            <a:avLst/>
          </a:prstGeom>
          <a:noFill/>
        </p:spPr>
        <p:txBody>
          <a:bodyPr wrap="square">
            <a:spAutoFit/>
          </a:bodyPr>
          <a:lstStyle/>
          <a:p>
            <a:r>
              <a:rPr lang="fr-FR" sz="1600" dirty="0"/>
              <a:t>Dans quel(s) </a:t>
            </a:r>
            <a:r>
              <a:rPr lang="fr-FR" sz="1600" b="1" dirty="0"/>
              <a:t>lieu(x)</a:t>
            </a:r>
            <a:r>
              <a:rPr lang="fr-FR" sz="1600" dirty="0"/>
              <a:t> </a:t>
            </a:r>
            <a:r>
              <a:rPr lang="fr-FR" sz="1600" dirty="0">
                <a:solidFill>
                  <a:srgbClr val="00B0F0"/>
                </a:solidFill>
              </a:rPr>
              <a:t>?</a:t>
            </a:r>
          </a:p>
        </p:txBody>
      </p:sp>
      <p:sp>
        <p:nvSpPr>
          <p:cNvPr id="40" name="ZoneTexte 39">
            <a:extLst>
              <a:ext uri="{FF2B5EF4-FFF2-40B4-BE49-F238E27FC236}">
                <a16:creationId xmlns:a16="http://schemas.microsoft.com/office/drawing/2014/main" id="{7AEF2BE2-FE0F-A933-9059-4BE1C4D1755C}"/>
              </a:ext>
            </a:extLst>
          </p:cNvPr>
          <p:cNvSpPr txBox="1"/>
          <p:nvPr/>
        </p:nvSpPr>
        <p:spPr>
          <a:xfrm>
            <a:off x="5353359" y="1362896"/>
            <a:ext cx="2214953" cy="338554"/>
          </a:xfrm>
          <a:prstGeom prst="rect">
            <a:avLst/>
          </a:prstGeom>
          <a:noFill/>
        </p:spPr>
        <p:txBody>
          <a:bodyPr wrap="square">
            <a:spAutoFit/>
          </a:bodyPr>
          <a:lstStyle/>
          <a:p>
            <a:r>
              <a:rPr lang="fr-FR" sz="1600" b="1" dirty="0"/>
              <a:t>Année(s)</a:t>
            </a:r>
            <a:r>
              <a:rPr lang="fr-FR" sz="1600" dirty="0"/>
              <a:t>, période(s) </a:t>
            </a:r>
            <a:r>
              <a:rPr lang="fr-FR" sz="1600" dirty="0">
                <a:solidFill>
                  <a:srgbClr val="00B0F0"/>
                </a:solidFill>
              </a:rPr>
              <a:t>?</a:t>
            </a:r>
          </a:p>
        </p:txBody>
      </p:sp>
      <p:sp>
        <p:nvSpPr>
          <p:cNvPr id="41" name="ZoneTexte 40">
            <a:extLst>
              <a:ext uri="{FF2B5EF4-FFF2-40B4-BE49-F238E27FC236}">
                <a16:creationId xmlns:a16="http://schemas.microsoft.com/office/drawing/2014/main" id="{A0BEDE8A-218A-56DD-E6A2-DC89BF90C17D}"/>
              </a:ext>
            </a:extLst>
          </p:cNvPr>
          <p:cNvSpPr txBox="1"/>
          <p:nvPr/>
        </p:nvSpPr>
        <p:spPr>
          <a:xfrm>
            <a:off x="5353359" y="1709950"/>
            <a:ext cx="4341091" cy="338554"/>
          </a:xfrm>
          <a:prstGeom prst="rect">
            <a:avLst/>
          </a:prstGeom>
          <a:noFill/>
        </p:spPr>
        <p:txBody>
          <a:bodyPr wrap="square">
            <a:spAutoFit/>
          </a:bodyPr>
          <a:lstStyle/>
          <a:p>
            <a:r>
              <a:rPr lang="fr-FR" sz="1600" b="1" dirty="0"/>
              <a:t>Déroulement</a:t>
            </a:r>
            <a:r>
              <a:rPr lang="fr-FR" sz="1600" dirty="0"/>
              <a:t> des </a:t>
            </a:r>
            <a:r>
              <a:rPr lang="fr-FR" sz="1600" b="1" dirty="0"/>
              <a:t>faits</a:t>
            </a:r>
            <a:r>
              <a:rPr lang="fr-FR" sz="1600" dirty="0"/>
              <a:t> ou des </a:t>
            </a:r>
            <a:r>
              <a:rPr lang="fr-FR" sz="1600" b="1" dirty="0"/>
              <a:t>événements</a:t>
            </a:r>
            <a:r>
              <a:rPr lang="fr-FR" sz="1600" dirty="0"/>
              <a:t> </a:t>
            </a:r>
            <a:r>
              <a:rPr lang="fr-FR" sz="1600" dirty="0">
                <a:solidFill>
                  <a:srgbClr val="00B0F0"/>
                </a:solidFill>
              </a:rPr>
              <a:t>?</a:t>
            </a:r>
          </a:p>
        </p:txBody>
      </p:sp>
      <p:sp>
        <p:nvSpPr>
          <p:cNvPr id="42" name="ZoneTexte 41">
            <a:extLst>
              <a:ext uri="{FF2B5EF4-FFF2-40B4-BE49-F238E27FC236}">
                <a16:creationId xmlns:a16="http://schemas.microsoft.com/office/drawing/2014/main" id="{232D1869-D955-6E51-A140-2B6B81D07660}"/>
              </a:ext>
            </a:extLst>
          </p:cNvPr>
          <p:cNvSpPr txBox="1"/>
          <p:nvPr/>
        </p:nvSpPr>
        <p:spPr>
          <a:xfrm>
            <a:off x="5353359" y="2009537"/>
            <a:ext cx="3168122" cy="338554"/>
          </a:xfrm>
          <a:prstGeom prst="rect">
            <a:avLst/>
          </a:prstGeom>
          <a:noFill/>
        </p:spPr>
        <p:txBody>
          <a:bodyPr wrap="square">
            <a:spAutoFit/>
          </a:bodyPr>
          <a:lstStyle/>
          <a:p>
            <a:r>
              <a:rPr lang="fr-FR" sz="1600" b="1" dirty="0"/>
              <a:t>Causes</a:t>
            </a:r>
            <a:r>
              <a:rPr lang="fr-FR" sz="1600" dirty="0"/>
              <a:t> immédiates ou profondes </a:t>
            </a:r>
            <a:r>
              <a:rPr lang="fr-FR" sz="1600" dirty="0">
                <a:solidFill>
                  <a:srgbClr val="00B0F0"/>
                </a:solidFill>
              </a:rPr>
              <a:t>?</a:t>
            </a:r>
          </a:p>
        </p:txBody>
      </p:sp>
      <p:sp>
        <p:nvSpPr>
          <p:cNvPr id="43" name="ZoneTexte 42">
            <a:extLst>
              <a:ext uri="{FF2B5EF4-FFF2-40B4-BE49-F238E27FC236}">
                <a16:creationId xmlns:a16="http://schemas.microsoft.com/office/drawing/2014/main" id="{4251E514-D4D0-D700-E749-84B754ED03B1}"/>
              </a:ext>
            </a:extLst>
          </p:cNvPr>
          <p:cNvSpPr txBox="1"/>
          <p:nvPr/>
        </p:nvSpPr>
        <p:spPr>
          <a:xfrm>
            <a:off x="5353358" y="2268105"/>
            <a:ext cx="2950134" cy="338554"/>
          </a:xfrm>
          <a:prstGeom prst="rect">
            <a:avLst/>
          </a:prstGeom>
          <a:noFill/>
        </p:spPr>
        <p:txBody>
          <a:bodyPr wrap="square">
            <a:spAutoFit/>
          </a:bodyPr>
          <a:lstStyle/>
          <a:p>
            <a:r>
              <a:rPr lang="fr-FR" sz="1600" b="1" dirty="0">
                <a:solidFill>
                  <a:srgbClr val="7030A0"/>
                </a:solidFill>
                <a:highlight>
                  <a:srgbClr val="FFFF00"/>
                </a:highlight>
              </a:rPr>
              <a:t>Qu’est-ce qui va changer après</a:t>
            </a:r>
            <a:r>
              <a:rPr lang="fr-FR" sz="1600" dirty="0">
                <a:highlight>
                  <a:srgbClr val="FFFF00"/>
                </a:highlight>
              </a:rPr>
              <a:t> </a:t>
            </a:r>
            <a:r>
              <a:rPr lang="fr-FR" sz="1600" dirty="0">
                <a:solidFill>
                  <a:srgbClr val="00B0F0"/>
                </a:solidFill>
                <a:highlight>
                  <a:srgbClr val="FFFF00"/>
                </a:highlight>
              </a:rPr>
              <a:t>?</a:t>
            </a:r>
          </a:p>
        </p:txBody>
      </p:sp>
      <p:sp>
        <p:nvSpPr>
          <p:cNvPr id="44" name="Rectangle 43">
            <a:extLst>
              <a:ext uri="{FF2B5EF4-FFF2-40B4-BE49-F238E27FC236}">
                <a16:creationId xmlns:a16="http://schemas.microsoft.com/office/drawing/2014/main" id="{12E1BCFC-A492-00A5-37AA-850455657FCC}"/>
              </a:ext>
            </a:extLst>
          </p:cNvPr>
          <p:cNvSpPr/>
          <p:nvPr/>
        </p:nvSpPr>
        <p:spPr>
          <a:xfrm>
            <a:off x="6919582" y="1768629"/>
            <a:ext cx="404854" cy="2409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Rectangle 44">
            <a:extLst>
              <a:ext uri="{FF2B5EF4-FFF2-40B4-BE49-F238E27FC236}">
                <a16:creationId xmlns:a16="http://schemas.microsoft.com/office/drawing/2014/main" id="{476E7EFB-46A3-E988-EAE4-56450E25E734}"/>
              </a:ext>
            </a:extLst>
          </p:cNvPr>
          <p:cNvSpPr/>
          <p:nvPr/>
        </p:nvSpPr>
        <p:spPr>
          <a:xfrm>
            <a:off x="7893358" y="1768629"/>
            <a:ext cx="1102858" cy="2409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6" name="Connecteur droit avec flèche 45">
            <a:extLst>
              <a:ext uri="{FF2B5EF4-FFF2-40B4-BE49-F238E27FC236}">
                <a16:creationId xmlns:a16="http://schemas.microsoft.com/office/drawing/2014/main" id="{1A1240C5-3B17-9FB1-82DB-A9DC8821F74E}"/>
              </a:ext>
            </a:extLst>
          </p:cNvPr>
          <p:cNvCxnSpPr>
            <a:cxnSpLocks/>
          </p:cNvCxnSpPr>
          <p:nvPr/>
        </p:nvCxnSpPr>
        <p:spPr>
          <a:xfrm flipV="1">
            <a:off x="7324436" y="1255178"/>
            <a:ext cx="831272" cy="5134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FA93B4D7-3398-B457-E82B-789FB0BABE16}"/>
              </a:ext>
            </a:extLst>
          </p:cNvPr>
          <p:cNvCxnSpPr>
            <a:cxnSpLocks/>
          </p:cNvCxnSpPr>
          <p:nvPr/>
        </p:nvCxnSpPr>
        <p:spPr>
          <a:xfrm>
            <a:off x="8996216" y="2009537"/>
            <a:ext cx="138498" cy="19091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6F7D4A13-81CD-FA45-ED40-D1EB3DA0F3D8}"/>
              </a:ext>
            </a:extLst>
          </p:cNvPr>
          <p:cNvSpPr txBox="1"/>
          <p:nvPr/>
        </p:nvSpPr>
        <p:spPr>
          <a:xfrm>
            <a:off x="8137236" y="973344"/>
            <a:ext cx="3261859" cy="492443"/>
          </a:xfrm>
          <a:prstGeom prst="rect">
            <a:avLst/>
          </a:prstGeom>
          <a:noFill/>
        </p:spPr>
        <p:txBody>
          <a:bodyPr wrap="square">
            <a:spAutoFit/>
          </a:bodyPr>
          <a:lstStyle/>
          <a:p>
            <a:r>
              <a:rPr lang="fr-FR" sz="1300" b="1" i="1" dirty="0"/>
              <a:t>acte</a:t>
            </a:r>
            <a:r>
              <a:rPr lang="fr-FR" sz="1300" i="1" dirty="0"/>
              <a:t>, </a:t>
            </a:r>
            <a:r>
              <a:rPr lang="fr-FR" sz="1300" b="1" i="1" dirty="0"/>
              <a:t>action</a:t>
            </a:r>
            <a:r>
              <a:rPr lang="fr-FR" sz="1300" i="1" dirty="0"/>
              <a:t>, </a:t>
            </a:r>
            <a:r>
              <a:rPr lang="fr-FR" sz="1300" b="1" i="1" dirty="0"/>
              <a:t>phénomène</a:t>
            </a:r>
            <a:r>
              <a:rPr lang="fr-FR" sz="1300" i="1" dirty="0"/>
              <a:t>  qui s’est réellement passé, car </a:t>
            </a:r>
            <a:r>
              <a:rPr lang="fr-FR" sz="1300" b="1" i="1" dirty="0"/>
              <a:t>vérifiable</a:t>
            </a:r>
            <a:r>
              <a:rPr lang="fr-FR" sz="1300" i="1" dirty="0"/>
              <a:t>, de </a:t>
            </a:r>
            <a:r>
              <a:rPr lang="fr-FR" sz="1300" i="1" dirty="0">
                <a:highlight>
                  <a:srgbClr val="FFFF00"/>
                </a:highlight>
              </a:rPr>
              <a:t>manière objective</a:t>
            </a:r>
            <a:r>
              <a:rPr lang="fr-FR" sz="1300" i="1" dirty="0"/>
              <a:t>.</a:t>
            </a:r>
          </a:p>
        </p:txBody>
      </p:sp>
      <p:sp>
        <p:nvSpPr>
          <p:cNvPr id="52" name="ZoneTexte 51">
            <a:extLst>
              <a:ext uri="{FF2B5EF4-FFF2-40B4-BE49-F238E27FC236}">
                <a16:creationId xmlns:a16="http://schemas.microsoft.com/office/drawing/2014/main" id="{044F46F3-5BF9-E6F0-62A4-5DEF88005322}"/>
              </a:ext>
            </a:extLst>
          </p:cNvPr>
          <p:cNvSpPr txBox="1"/>
          <p:nvPr/>
        </p:nvSpPr>
        <p:spPr>
          <a:xfrm>
            <a:off x="9116242" y="1914162"/>
            <a:ext cx="3168122" cy="692497"/>
          </a:xfrm>
          <a:prstGeom prst="rect">
            <a:avLst/>
          </a:prstGeom>
          <a:noFill/>
        </p:spPr>
        <p:txBody>
          <a:bodyPr wrap="square">
            <a:spAutoFit/>
          </a:bodyPr>
          <a:lstStyle/>
          <a:p>
            <a:r>
              <a:rPr lang="fr-FR" sz="1300" b="1" i="1" dirty="0"/>
              <a:t>fait majeur</a:t>
            </a:r>
            <a:r>
              <a:rPr lang="fr-FR" sz="1300" i="1" dirty="0"/>
              <a:t> mis en récit et </a:t>
            </a:r>
            <a:r>
              <a:rPr lang="fr-FR" sz="1300" b="1" i="1" dirty="0"/>
              <a:t>interprété</a:t>
            </a:r>
            <a:r>
              <a:rPr lang="fr-FR" sz="1300" i="1" dirty="0"/>
              <a:t>, de </a:t>
            </a:r>
            <a:r>
              <a:rPr lang="fr-FR" sz="1300" i="1" dirty="0">
                <a:highlight>
                  <a:srgbClr val="FFFF00"/>
                </a:highlight>
              </a:rPr>
              <a:t>manière subjective</a:t>
            </a:r>
            <a:r>
              <a:rPr lang="fr-FR" sz="1300" i="1" dirty="0"/>
              <a:t>, </a:t>
            </a:r>
            <a:r>
              <a:rPr lang="fr-FR" sz="1300" b="1" i="1" dirty="0"/>
              <a:t>jugé important</a:t>
            </a:r>
            <a:r>
              <a:rPr lang="fr-FR" sz="1300" i="1" dirty="0"/>
              <a:t>, car </a:t>
            </a:r>
            <a:r>
              <a:rPr lang="fr-FR" sz="1300" b="1" i="1" dirty="0"/>
              <a:t>marquant</a:t>
            </a:r>
            <a:r>
              <a:rPr lang="fr-FR" sz="1300" i="1" dirty="0"/>
              <a:t> ou </a:t>
            </a:r>
            <a:r>
              <a:rPr lang="fr-FR" sz="1300" b="1" i="1" dirty="0"/>
              <a:t>révélateur d’un changement</a:t>
            </a:r>
            <a:r>
              <a:rPr lang="fr-FR" sz="1300" i="1" dirty="0"/>
              <a:t>.</a:t>
            </a:r>
          </a:p>
        </p:txBody>
      </p:sp>
      <p:sp>
        <p:nvSpPr>
          <p:cNvPr id="67" name="Content Placeholder 2">
            <a:extLst>
              <a:ext uri="{FF2B5EF4-FFF2-40B4-BE49-F238E27FC236}">
                <a16:creationId xmlns:a16="http://schemas.microsoft.com/office/drawing/2014/main" id="{2C444E8F-249B-8D21-3289-6810C6647DB3}"/>
              </a:ext>
            </a:extLst>
          </p:cNvPr>
          <p:cNvSpPr txBox="1">
            <a:spLocks/>
          </p:cNvSpPr>
          <p:nvPr/>
        </p:nvSpPr>
        <p:spPr>
          <a:xfrm>
            <a:off x="7251303" y="2807253"/>
            <a:ext cx="4878258" cy="1123703"/>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fr-FR" sz="1400" dirty="0">
                <a:solidFill>
                  <a:schemeClr val="tx1"/>
                </a:solidFill>
              </a:rPr>
              <a:t>Pas seulement raconter, mais </a:t>
            </a:r>
            <a:r>
              <a:rPr lang="fr-FR" sz="1400" b="1" dirty="0">
                <a:solidFill>
                  <a:schemeClr val="tx1"/>
                </a:solidFill>
              </a:rPr>
              <a:t>comprendre</a:t>
            </a:r>
            <a:r>
              <a:rPr lang="fr-FR" sz="1400" dirty="0">
                <a:solidFill>
                  <a:schemeClr val="tx1"/>
                </a:solidFill>
              </a:rPr>
              <a:t> ;</a:t>
            </a:r>
          </a:p>
          <a:p>
            <a:pPr marL="285750" indent="-285750" algn="l">
              <a:buFont typeface="Arial" panose="020B0604020202020204" pitchFamily="34" charset="0"/>
              <a:buChar char="•"/>
            </a:pPr>
            <a:r>
              <a:rPr lang="fr-FR" sz="1400" b="1" dirty="0">
                <a:solidFill>
                  <a:schemeClr val="tx1"/>
                </a:solidFill>
              </a:rPr>
              <a:t>Relier aux notions historiques</a:t>
            </a:r>
            <a:r>
              <a:rPr lang="fr-FR" sz="1400" dirty="0">
                <a:solidFill>
                  <a:schemeClr val="tx1"/>
                </a:solidFill>
              </a:rPr>
              <a:t> (révolution, progrès…) ;</a:t>
            </a:r>
          </a:p>
          <a:p>
            <a:pPr marL="285750" indent="-285750" algn="l">
              <a:buFont typeface="Arial" panose="020B0604020202020204" pitchFamily="34" charset="0"/>
              <a:buChar char="•"/>
            </a:pPr>
            <a:r>
              <a:rPr lang="fr-FR" sz="1400" dirty="0">
                <a:solidFill>
                  <a:schemeClr val="tx1"/>
                </a:solidFill>
              </a:rPr>
              <a:t>Montrer les </a:t>
            </a:r>
            <a:r>
              <a:rPr lang="fr-FR" sz="1400" b="1" dirty="0">
                <a:solidFill>
                  <a:schemeClr val="tx1"/>
                </a:solidFill>
              </a:rPr>
              <a:t>évolutions ou ruptures</a:t>
            </a:r>
            <a:r>
              <a:rPr lang="fr-FR" sz="1400" dirty="0">
                <a:solidFill>
                  <a:schemeClr val="tx1"/>
                </a:solidFill>
              </a:rPr>
              <a:t> ;</a:t>
            </a:r>
          </a:p>
          <a:p>
            <a:pPr marL="285750" indent="-285750" algn="l">
              <a:buFont typeface="Arial" panose="020B0604020202020204" pitchFamily="34" charset="0"/>
              <a:buChar char="•"/>
            </a:pPr>
            <a:r>
              <a:rPr lang="fr-FR" sz="1400" dirty="0">
                <a:solidFill>
                  <a:schemeClr val="tx1"/>
                </a:solidFill>
              </a:rPr>
              <a:t>Faire le lien (</a:t>
            </a:r>
            <a:r>
              <a:rPr lang="fr-FR" sz="1400" b="1" dirty="0">
                <a:solidFill>
                  <a:srgbClr val="00B050"/>
                </a:solidFill>
                <a:latin typeface="Calibri" panose="020F0502020204030204" pitchFamily="34" charset="0"/>
                <a:cs typeface="Calibri" panose="020F0502020204030204" pitchFamily="34" charset="0"/>
              </a:rPr>
              <a:t>C</a:t>
            </a:r>
            <a:r>
              <a:rPr lang="fr-FR" sz="1400" b="1" dirty="0">
                <a:solidFill>
                  <a:srgbClr val="00B0F0"/>
                </a:solidFill>
              </a:rPr>
              <a:t>onséquences</a:t>
            </a:r>
            <a:r>
              <a:rPr lang="fr-FR" sz="1400" dirty="0">
                <a:solidFill>
                  <a:schemeClr val="tx1"/>
                </a:solidFill>
              </a:rPr>
              <a:t>)avec les </a:t>
            </a:r>
            <a:r>
              <a:rPr lang="fr-FR" sz="1400" b="1" dirty="0">
                <a:solidFill>
                  <a:schemeClr val="tx1"/>
                </a:solidFill>
              </a:rPr>
              <a:t>enjeux actuels</a:t>
            </a:r>
            <a:r>
              <a:rPr lang="fr-FR" sz="1400" dirty="0">
                <a:solidFill>
                  <a:schemeClr val="tx1"/>
                </a:solidFill>
              </a:rPr>
              <a:t> (actualité).</a:t>
            </a:r>
          </a:p>
        </p:txBody>
      </p:sp>
      <p:grpSp>
        <p:nvGrpSpPr>
          <p:cNvPr id="114" name="Groupe 113">
            <a:extLst>
              <a:ext uri="{FF2B5EF4-FFF2-40B4-BE49-F238E27FC236}">
                <a16:creationId xmlns:a16="http://schemas.microsoft.com/office/drawing/2014/main" id="{51B7103B-A1EA-24BA-E9B9-BBFC4F9706BA}"/>
              </a:ext>
            </a:extLst>
          </p:cNvPr>
          <p:cNvGrpSpPr/>
          <p:nvPr/>
        </p:nvGrpSpPr>
        <p:grpSpPr>
          <a:xfrm>
            <a:off x="2401455" y="2504966"/>
            <a:ext cx="4764796" cy="459903"/>
            <a:chOff x="2401455" y="2504966"/>
            <a:chExt cx="4764796" cy="459903"/>
          </a:xfrm>
        </p:grpSpPr>
        <p:cxnSp>
          <p:nvCxnSpPr>
            <p:cNvPr id="68" name="Connecteur droit 67">
              <a:extLst>
                <a:ext uri="{FF2B5EF4-FFF2-40B4-BE49-F238E27FC236}">
                  <a16:creationId xmlns:a16="http://schemas.microsoft.com/office/drawing/2014/main" id="{7D4EFC6C-F5C7-0E3E-3A0A-BD8DABB664B2}"/>
                </a:ext>
              </a:extLst>
            </p:cNvPr>
            <p:cNvCxnSpPr>
              <a:cxnSpLocks/>
            </p:cNvCxnSpPr>
            <p:nvPr/>
          </p:nvCxnSpPr>
          <p:spPr>
            <a:xfrm flipH="1">
              <a:off x="2401455" y="2741847"/>
              <a:ext cx="254479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848A72B9-1DFF-30D2-EEA3-6EA775455DA7}"/>
                </a:ext>
              </a:extLst>
            </p:cNvPr>
            <p:cNvCxnSpPr>
              <a:cxnSpLocks/>
            </p:cNvCxnSpPr>
            <p:nvPr/>
          </p:nvCxnSpPr>
          <p:spPr>
            <a:xfrm flipV="1">
              <a:off x="2401455" y="2504966"/>
              <a:ext cx="0" cy="2553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Connecteur droit 73">
              <a:extLst>
                <a:ext uri="{FF2B5EF4-FFF2-40B4-BE49-F238E27FC236}">
                  <a16:creationId xmlns:a16="http://schemas.microsoft.com/office/drawing/2014/main" id="{33373D81-563C-AE8C-0964-9B3520453278}"/>
                </a:ext>
              </a:extLst>
            </p:cNvPr>
            <p:cNvCxnSpPr>
              <a:cxnSpLocks/>
            </p:cNvCxnSpPr>
            <p:nvPr/>
          </p:nvCxnSpPr>
          <p:spPr>
            <a:xfrm flipV="1">
              <a:off x="4946246" y="2504966"/>
              <a:ext cx="0" cy="2553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Connecteur droit 75">
              <a:extLst>
                <a:ext uri="{FF2B5EF4-FFF2-40B4-BE49-F238E27FC236}">
                  <a16:creationId xmlns:a16="http://schemas.microsoft.com/office/drawing/2014/main" id="{08A95DED-9CB8-5E13-8964-74AB42F8ADFB}"/>
                </a:ext>
              </a:extLst>
            </p:cNvPr>
            <p:cNvCxnSpPr>
              <a:cxnSpLocks/>
            </p:cNvCxnSpPr>
            <p:nvPr/>
          </p:nvCxnSpPr>
          <p:spPr>
            <a:xfrm flipV="1">
              <a:off x="3007061" y="2760319"/>
              <a:ext cx="0" cy="2045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Connecteur droit avec flèche 77">
              <a:extLst>
                <a:ext uri="{FF2B5EF4-FFF2-40B4-BE49-F238E27FC236}">
                  <a16:creationId xmlns:a16="http://schemas.microsoft.com/office/drawing/2014/main" id="{B830E390-F72B-C8BE-4DA0-6AA2A3373839}"/>
                </a:ext>
              </a:extLst>
            </p:cNvPr>
            <p:cNvCxnSpPr>
              <a:cxnSpLocks/>
            </p:cNvCxnSpPr>
            <p:nvPr/>
          </p:nvCxnSpPr>
          <p:spPr>
            <a:xfrm>
              <a:off x="3007061" y="2964869"/>
              <a:ext cx="41591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84" name="Connecteur droit avec flèche 83">
            <a:extLst>
              <a:ext uri="{FF2B5EF4-FFF2-40B4-BE49-F238E27FC236}">
                <a16:creationId xmlns:a16="http://schemas.microsoft.com/office/drawing/2014/main" id="{F95CA2BA-9276-7508-C75F-5DB121FF5D00}"/>
              </a:ext>
            </a:extLst>
          </p:cNvPr>
          <p:cNvCxnSpPr>
            <a:cxnSpLocks/>
          </p:cNvCxnSpPr>
          <p:nvPr/>
        </p:nvCxnSpPr>
        <p:spPr>
          <a:xfrm>
            <a:off x="4912534" y="639992"/>
            <a:ext cx="3107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932544EB-40E6-445F-FBE5-632D92BDAFA6}"/>
              </a:ext>
            </a:extLst>
          </p:cNvPr>
          <p:cNvCxnSpPr>
            <a:cxnSpLocks/>
          </p:cNvCxnSpPr>
          <p:nvPr/>
        </p:nvCxnSpPr>
        <p:spPr>
          <a:xfrm>
            <a:off x="4912533" y="922983"/>
            <a:ext cx="3107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87">
            <a:extLst>
              <a:ext uri="{FF2B5EF4-FFF2-40B4-BE49-F238E27FC236}">
                <a16:creationId xmlns:a16="http://schemas.microsoft.com/office/drawing/2014/main" id="{A9287EAD-16A2-C28E-5F58-FD42C65508E5}"/>
              </a:ext>
            </a:extLst>
          </p:cNvPr>
          <p:cNvCxnSpPr>
            <a:cxnSpLocks/>
          </p:cNvCxnSpPr>
          <p:nvPr/>
        </p:nvCxnSpPr>
        <p:spPr>
          <a:xfrm>
            <a:off x="4912533" y="1262479"/>
            <a:ext cx="3107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89EC46DD-D910-D3C9-6F83-E8B5A4C7CDD5}"/>
              </a:ext>
            </a:extLst>
          </p:cNvPr>
          <p:cNvCxnSpPr>
            <a:cxnSpLocks/>
          </p:cNvCxnSpPr>
          <p:nvPr/>
        </p:nvCxnSpPr>
        <p:spPr>
          <a:xfrm>
            <a:off x="4912532" y="1556363"/>
            <a:ext cx="3107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89">
            <a:extLst>
              <a:ext uri="{FF2B5EF4-FFF2-40B4-BE49-F238E27FC236}">
                <a16:creationId xmlns:a16="http://schemas.microsoft.com/office/drawing/2014/main" id="{9E200D07-EA6D-DD55-374F-029A9E2DAEA8}"/>
              </a:ext>
            </a:extLst>
          </p:cNvPr>
          <p:cNvCxnSpPr>
            <a:cxnSpLocks/>
          </p:cNvCxnSpPr>
          <p:nvPr/>
        </p:nvCxnSpPr>
        <p:spPr>
          <a:xfrm>
            <a:off x="4912531" y="1879227"/>
            <a:ext cx="3107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90">
            <a:extLst>
              <a:ext uri="{FF2B5EF4-FFF2-40B4-BE49-F238E27FC236}">
                <a16:creationId xmlns:a16="http://schemas.microsoft.com/office/drawing/2014/main" id="{9CB19508-CF2E-99DF-50D5-151E09558A08}"/>
              </a:ext>
            </a:extLst>
          </p:cNvPr>
          <p:cNvCxnSpPr>
            <a:cxnSpLocks/>
          </p:cNvCxnSpPr>
          <p:nvPr/>
        </p:nvCxnSpPr>
        <p:spPr>
          <a:xfrm>
            <a:off x="4912531" y="2186115"/>
            <a:ext cx="3107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Connecteur droit avec flèche 91">
            <a:extLst>
              <a:ext uri="{FF2B5EF4-FFF2-40B4-BE49-F238E27FC236}">
                <a16:creationId xmlns:a16="http://schemas.microsoft.com/office/drawing/2014/main" id="{6CAE7855-D2B6-5F75-73F3-654E5E1A8151}"/>
              </a:ext>
            </a:extLst>
          </p:cNvPr>
          <p:cNvCxnSpPr>
            <a:cxnSpLocks/>
          </p:cNvCxnSpPr>
          <p:nvPr/>
        </p:nvCxnSpPr>
        <p:spPr>
          <a:xfrm>
            <a:off x="4932791" y="2437382"/>
            <a:ext cx="31079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4" name="ZoneTexte 93">
            <a:extLst>
              <a:ext uri="{FF2B5EF4-FFF2-40B4-BE49-F238E27FC236}">
                <a16:creationId xmlns:a16="http://schemas.microsoft.com/office/drawing/2014/main" id="{13FE0423-D3D7-4B51-D1F5-C709A2DF3661}"/>
              </a:ext>
            </a:extLst>
          </p:cNvPr>
          <p:cNvSpPr txBox="1"/>
          <p:nvPr/>
        </p:nvSpPr>
        <p:spPr>
          <a:xfrm>
            <a:off x="3291169" y="2264748"/>
            <a:ext cx="1551708" cy="338554"/>
          </a:xfrm>
          <a:prstGeom prst="rect">
            <a:avLst/>
          </a:prstGeom>
          <a:noFill/>
        </p:spPr>
        <p:txBody>
          <a:bodyPr wrap="square">
            <a:spAutoFit/>
          </a:bodyPr>
          <a:lstStyle/>
          <a:p>
            <a:r>
              <a:rPr lang="fr-FR" sz="1600" b="1" dirty="0">
                <a:solidFill>
                  <a:srgbClr val="00B050"/>
                </a:solidFill>
                <a:latin typeface="Calibri" panose="020F0502020204030204" pitchFamily="34" charset="0"/>
                <a:cs typeface="Calibri" panose="020F0502020204030204" pitchFamily="34" charset="0"/>
              </a:rPr>
              <a:t>C</a:t>
            </a:r>
            <a:r>
              <a:rPr lang="fr-FR" sz="1600" b="1" dirty="0">
                <a:solidFill>
                  <a:srgbClr val="00B0F0"/>
                </a:solidFill>
                <a:latin typeface="Calibri" panose="020F0502020204030204" pitchFamily="34" charset="0"/>
                <a:cs typeface="Calibri" panose="020F0502020204030204" pitchFamily="34" charset="0"/>
              </a:rPr>
              <a:t>onséquences ?</a:t>
            </a:r>
            <a:endParaRPr lang="fr-FR" sz="1600" b="1" dirty="0">
              <a:solidFill>
                <a:srgbClr val="00B0F0"/>
              </a:solidFill>
            </a:endParaRPr>
          </a:p>
        </p:txBody>
      </p:sp>
      <p:pic>
        <p:nvPicPr>
          <p:cNvPr id="98" name="Image 97">
            <a:extLst>
              <a:ext uri="{FF2B5EF4-FFF2-40B4-BE49-F238E27FC236}">
                <a16:creationId xmlns:a16="http://schemas.microsoft.com/office/drawing/2014/main" id="{554A1B28-EE67-AF77-45CA-55165D5A20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77234" y="4077582"/>
            <a:ext cx="767780" cy="767780"/>
          </a:xfrm>
          <a:prstGeom prst="rect">
            <a:avLst/>
          </a:prstGeom>
        </p:spPr>
      </p:pic>
      <p:graphicFrame>
        <p:nvGraphicFramePr>
          <p:cNvPr id="100" name="Tableau 99">
            <a:extLst>
              <a:ext uri="{FF2B5EF4-FFF2-40B4-BE49-F238E27FC236}">
                <a16:creationId xmlns:a16="http://schemas.microsoft.com/office/drawing/2014/main" id="{A642482C-E8D6-882A-A96C-CA27C08390E4}"/>
              </a:ext>
            </a:extLst>
          </p:cNvPr>
          <p:cNvGraphicFramePr>
            <a:graphicFrameLocks noGrp="1"/>
          </p:cNvGraphicFramePr>
          <p:nvPr>
            <p:extLst>
              <p:ext uri="{D42A27DB-BD31-4B8C-83A1-F6EECF244321}">
                <p14:modId xmlns:p14="http://schemas.microsoft.com/office/powerpoint/2010/main" val="824915079"/>
              </p:ext>
            </p:extLst>
          </p:nvPr>
        </p:nvGraphicFramePr>
        <p:xfrm>
          <a:off x="2092224" y="3008730"/>
          <a:ext cx="4878258" cy="3825240"/>
        </p:xfrm>
        <a:graphic>
          <a:graphicData uri="http://schemas.openxmlformats.org/drawingml/2006/table">
            <a:tbl>
              <a:tblPr firstRow="1" firstCol="1" bandRow="1">
                <a:tableStyleId>{5940675A-B579-460E-94D1-54222C63F5DA}</a:tableStyleId>
              </a:tblPr>
              <a:tblGrid>
                <a:gridCol w="4878258">
                  <a:extLst>
                    <a:ext uri="{9D8B030D-6E8A-4147-A177-3AD203B41FA5}">
                      <a16:colId xmlns:a16="http://schemas.microsoft.com/office/drawing/2014/main" val="3891847212"/>
                    </a:ext>
                  </a:extLst>
                </a:gridCol>
              </a:tblGrid>
              <a:tr h="3125921">
                <a:tc>
                  <a:txBody>
                    <a:bodyPr/>
                    <a:lstStyle/>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UI ? </a:t>
                      </a:r>
                      <a:r>
                        <a:rPr lang="fr-FR" sz="1400" b="0" cap="none" baseline="0" dirty="0">
                          <a:effectLst/>
                          <a:latin typeface="Calibri" panose="020F0502020204030204" pitchFamily="34" charset="0"/>
                          <a:ea typeface="Calibri" panose="020F0502020204030204" pitchFamily="34" charset="0"/>
                          <a:cs typeface="Times New Roman" panose="02020603050405020304" pitchFamily="18" charset="0"/>
                        </a:rPr>
                        <a:t>René CASSIN, juriste, diplomate et homme politique français…</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UOI ? </a:t>
                      </a:r>
                      <a:r>
                        <a:rPr lang="fr-FR" sz="1400" b="1" cap="all" dirty="0">
                          <a:effectLst/>
                          <a:latin typeface="Calibri" panose="020F0502020204030204" pitchFamily="34" charset="0"/>
                          <a:ea typeface="Calibri" panose="020F0502020204030204" pitchFamily="34" charset="0"/>
                          <a:cs typeface="Times New Roman" panose="02020603050405020304" pitchFamily="18" charset="0"/>
                        </a:rPr>
                        <a:t>…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résistant auprès de la France Libre de DE GAULLE et un des principaux rédacteurs de la </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éclaration </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niverselle des </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roits de l’</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omme (DUDH) de 1948</a:t>
                      </a:r>
                      <a:r>
                        <a:rPr lang="fr-FR" sz="16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r>
                        <a:rPr lang="fr-FR" sz="1600" b="1" cap="all" dirty="0">
                          <a:effectLst/>
                          <a:latin typeface="Calibri" panose="020F0502020204030204" pitchFamily="34" charset="0"/>
                          <a:ea typeface="Calibri" panose="020F0502020204030204" pitchFamily="34" charset="0"/>
                          <a:cs typeface="Calibri" panose="020F0502020204030204" pitchFamily="34" charset="0"/>
                        </a:rPr>
                        <a:t>Ù</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 ? </a:t>
                      </a:r>
                      <a:r>
                        <a:rPr lang="fr-FR" sz="1400" b="1" cap="all" dirty="0">
                          <a:effectLst/>
                          <a:latin typeface="Calibri" panose="020F0502020204030204" pitchFamily="34" charset="0"/>
                          <a:ea typeface="Calibri" panose="020F0502020204030204" pitchFamily="34" charset="0"/>
                          <a:cs typeface="Times New Roman" panose="02020603050405020304" pitchFamily="18" charset="0"/>
                        </a:rPr>
                        <a:t>…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principalement à Londres et Alger, pendant la guerre puis à l’ONU à New York et à Paris au siège de l’UNESCO </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rganisation des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ations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nies pour l’</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ducation, la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cience et la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ulture)</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institution de l’ONU</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UAND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 XX</a:t>
                      </a:r>
                      <a:r>
                        <a:rPr lang="fr-FR" sz="1400" b="0" kern="1200" cap="none"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siècle…</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OMMENT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 tant que juriste, spécialiste du droit…</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OURQUOI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car il a consacré sa vie à la justice et à la protection des droits fondamentaux de la personne…</a:t>
                      </a:r>
                    </a:p>
                    <a:p>
                      <a:pPr marL="0" marR="0" lvl="0" indent="0" algn="l" defTabSz="457200" rtl="0" eaLnBrk="1" fontAlgn="auto" latinLnBrk="0" hangingPunct="1">
                        <a:lnSpc>
                          <a:spcPct val="100000"/>
                        </a:lnSpc>
                        <a:spcBef>
                          <a:spcPts val="100"/>
                        </a:spcBef>
                        <a:spcAft>
                          <a:spcPts val="100"/>
                        </a:spcAft>
                        <a:buClrTx/>
                        <a:buSzTx/>
                        <a:buFontTx/>
                        <a:buNone/>
                        <a:tabLst>
                          <a:tab pos="6659880" algn="r"/>
                        </a:tabLst>
                        <a:defRPr/>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ONSÉQUENCE(S)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son travail a permis de poser les bases du droit international des droits de l’Homme. (lien à faire avec les enjeux actuels). Prix Nobel de la Paix 1968.</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345" marR="62345" marT="0" marB="0"/>
                </a:tc>
                <a:extLst>
                  <a:ext uri="{0D108BD9-81ED-4DB2-BD59-A6C34878D82A}">
                    <a16:rowId xmlns:a16="http://schemas.microsoft.com/office/drawing/2014/main" val="502371611"/>
                  </a:ext>
                </a:extLst>
              </a:tr>
            </a:tbl>
          </a:graphicData>
        </a:graphic>
      </p:graphicFrame>
      <p:pic>
        <p:nvPicPr>
          <p:cNvPr id="101" name="Image 100">
            <a:extLst>
              <a:ext uri="{FF2B5EF4-FFF2-40B4-BE49-F238E27FC236}">
                <a16:creationId xmlns:a16="http://schemas.microsoft.com/office/drawing/2014/main" id="{6C5E7E85-CBCB-2F35-A5E5-A6F730B00A4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70927" y="3703099"/>
            <a:ext cx="825703" cy="825703"/>
          </a:xfrm>
          <a:prstGeom prst="rect">
            <a:avLst/>
          </a:prstGeom>
        </p:spPr>
      </p:pic>
      <p:sp>
        <p:nvSpPr>
          <p:cNvPr id="102" name="ZoneTexte 101">
            <a:extLst>
              <a:ext uri="{FF2B5EF4-FFF2-40B4-BE49-F238E27FC236}">
                <a16:creationId xmlns:a16="http://schemas.microsoft.com/office/drawing/2014/main" id="{3A77C435-A340-8229-78EA-9DAC27F3E336}"/>
              </a:ext>
            </a:extLst>
          </p:cNvPr>
          <p:cNvSpPr txBox="1"/>
          <p:nvPr/>
        </p:nvSpPr>
        <p:spPr>
          <a:xfrm>
            <a:off x="0" y="4461472"/>
            <a:ext cx="1883047" cy="861774"/>
          </a:xfrm>
          <a:prstGeom prst="rect">
            <a:avLst/>
          </a:prstGeom>
          <a:noFill/>
        </p:spPr>
        <p:txBody>
          <a:bodyPr wrap="square" rtlCol="0">
            <a:spAutoFit/>
          </a:bodyPr>
          <a:lstStyle/>
          <a:p>
            <a:pPr algn="ctr"/>
            <a:r>
              <a:rPr lang="fr-FR" sz="1400" b="1" dirty="0">
                <a:solidFill>
                  <a:srgbClr val="FF0000"/>
                </a:solidFill>
              </a:rPr>
              <a:t>René CASSIN,</a:t>
            </a:r>
            <a:br>
              <a:rPr lang="fr-FR" sz="1400" b="1" dirty="0">
                <a:solidFill>
                  <a:srgbClr val="FF0000"/>
                </a:solidFill>
              </a:rPr>
            </a:br>
            <a:r>
              <a:rPr lang="fr-FR" sz="1200" dirty="0"/>
              <a:t>(1887-1976)</a:t>
            </a:r>
            <a:br>
              <a:rPr lang="fr-FR" sz="1200" dirty="0"/>
            </a:br>
            <a:r>
              <a:rPr lang="fr-FR" sz="1200" dirty="0"/>
              <a:t>Homme politique, juriste, diplomate</a:t>
            </a:r>
            <a:endParaRPr lang="fr-FR" sz="1200" i="1" dirty="0"/>
          </a:p>
        </p:txBody>
      </p:sp>
      <p:pic>
        <p:nvPicPr>
          <p:cNvPr id="106" name="Image 105">
            <a:extLst>
              <a:ext uri="{FF2B5EF4-FFF2-40B4-BE49-F238E27FC236}">
                <a16:creationId xmlns:a16="http://schemas.microsoft.com/office/drawing/2014/main" id="{45EE6BD1-F7C6-2838-F220-4E86E9B7CC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6848" y="3584620"/>
            <a:ext cx="512080" cy="340663"/>
          </a:xfrm>
          <a:prstGeom prst="rect">
            <a:avLst/>
          </a:prstGeom>
        </p:spPr>
      </p:pic>
      <p:grpSp>
        <p:nvGrpSpPr>
          <p:cNvPr id="110" name="Groupe 109">
            <a:extLst>
              <a:ext uri="{FF2B5EF4-FFF2-40B4-BE49-F238E27FC236}">
                <a16:creationId xmlns:a16="http://schemas.microsoft.com/office/drawing/2014/main" id="{4D315B1E-8B05-4F75-6FF2-DF9BF6F0EB02}"/>
              </a:ext>
            </a:extLst>
          </p:cNvPr>
          <p:cNvGrpSpPr/>
          <p:nvPr/>
        </p:nvGrpSpPr>
        <p:grpSpPr>
          <a:xfrm>
            <a:off x="200213" y="5401702"/>
            <a:ext cx="1167231" cy="1359834"/>
            <a:chOff x="370622" y="4756278"/>
            <a:chExt cx="1167231" cy="1359834"/>
          </a:xfrm>
        </p:grpSpPr>
        <p:pic>
          <p:nvPicPr>
            <p:cNvPr id="108" name="Image 107">
              <a:extLst>
                <a:ext uri="{FF2B5EF4-FFF2-40B4-BE49-F238E27FC236}">
                  <a16:creationId xmlns:a16="http://schemas.microsoft.com/office/drawing/2014/main" id="{4C30484C-BC5C-F2FD-D99E-07B346A728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109" name="Rectangle 108">
              <a:extLst>
                <a:ext uri="{FF2B5EF4-FFF2-40B4-BE49-F238E27FC236}">
                  <a16:creationId xmlns:a16="http://schemas.microsoft.com/office/drawing/2014/main" id="{0CFDEA20-C8AE-97DA-7F21-2067B00B606D}"/>
                </a:ext>
              </a:extLst>
            </p:cNvPr>
            <p:cNvSpPr/>
            <p:nvPr/>
          </p:nvSpPr>
          <p:spPr>
            <a:xfrm>
              <a:off x="987702" y="5808335"/>
              <a:ext cx="550151"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1968</a:t>
              </a:r>
            </a:p>
          </p:txBody>
        </p:sp>
      </p:grpSp>
      <p:pic>
        <p:nvPicPr>
          <p:cNvPr id="112" name="Image 111">
            <a:extLst>
              <a:ext uri="{FF2B5EF4-FFF2-40B4-BE49-F238E27FC236}">
                <a16:creationId xmlns:a16="http://schemas.microsoft.com/office/drawing/2014/main" id="{C54BF343-E0E0-7B1C-06F6-A6FB8F645A4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4368" y="2250587"/>
            <a:ext cx="958922" cy="1094422"/>
          </a:xfrm>
          <a:prstGeom prst="rect">
            <a:avLst/>
          </a:prstGeom>
        </p:spPr>
      </p:pic>
      <p:cxnSp>
        <p:nvCxnSpPr>
          <p:cNvPr id="115" name="Connecteur droit avec flèche 114">
            <a:extLst>
              <a:ext uri="{FF2B5EF4-FFF2-40B4-BE49-F238E27FC236}">
                <a16:creationId xmlns:a16="http://schemas.microsoft.com/office/drawing/2014/main" id="{3E0D4250-2990-F700-12C5-F8051DA58035}"/>
              </a:ext>
            </a:extLst>
          </p:cNvPr>
          <p:cNvCxnSpPr>
            <a:cxnSpLocks/>
          </p:cNvCxnSpPr>
          <p:nvPr/>
        </p:nvCxnSpPr>
        <p:spPr>
          <a:xfrm>
            <a:off x="1351704" y="3223527"/>
            <a:ext cx="57869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necteur droit avec flèche 116">
            <a:extLst>
              <a:ext uri="{FF2B5EF4-FFF2-40B4-BE49-F238E27FC236}">
                <a16:creationId xmlns:a16="http://schemas.microsoft.com/office/drawing/2014/main" id="{9B73B1B4-B719-128A-2574-8713FC3A86A9}"/>
              </a:ext>
            </a:extLst>
          </p:cNvPr>
          <p:cNvCxnSpPr>
            <a:cxnSpLocks/>
          </p:cNvCxnSpPr>
          <p:nvPr/>
        </p:nvCxnSpPr>
        <p:spPr>
          <a:xfrm>
            <a:off x="883778" y="3366690"/>
            <a:ext cx="0" cy="2463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615A9216-E64C-CC9A-B3C4-6DD58B0912DA}"/>
              </a:ext>
            </a:extLst>
          </p:cNvPr>
          <p:cNvGrpSpPr/>
          <p:nvPr/>
        </p:nvGrpSpPr>
        <p:grpSpPr>
          <a:xfrm>
            <a:off x="1382020" y="5575884"/>
            <a:ext cx="650410" cy="796494"/>
            <a:chOff x="7054032" y="694080"/>
            <a:chExt cx="650410" cy="796494"/>
          </a:xfrm>
        </p:grpSpPr>
        <p:pic>
          <p:nvPicPr>
            <p:cNvPr id="5" name="Image 4">
              <a:hlinkClick r:id="rId11" action="ppaction://hlinksldjump"/>
              <a:extLst>
                <a:ext uri="{FF2B5EF4-FFF2-40B4-BE49-F238E27FC236}">
                  <a16:creationId xmlns:a16="http://schemas.microsoft.com/office/drawing/2014/main" id="{91C5A308-DEE3-01F3-739C-7CCEF9FB1A3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0800000">
              <a:off x="7227672" y="1182795"/>
              <a:ext cx="275110" cy="307779"/>
            </a:xfrm>
            <a:prstGeom prst="rect">
              <a:avLst/>
            </a:prstGeom>
          </p:spPr>
        </p:pic>
        <p:pic>
          <p:nvPicPr>
            <p:cNvPr id="6" name="Image 5">
              <a:hlinkClick r:id="rId11" action="ppaction://hlinksldjump"/>
              <a:extLst>
                <a:ext uri="{FF2B5EF4-FFF2-40B4-BE49-F238E27FC236}">
                  <a16:creationId xmlns:a16="http://schemas.microsoft.com/office/drawing/2014/main" id="{E7F28999-BABF-93F7-CC92-0AA704CFB81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00634" y="993895"/>
              <a:ext cx="329186" cy="329186"/>
            </a:xfrm>
            <a:prstGeom prst="rect">
              <a:avLst/>
            </a:prstGeom>
          </p:spPr>
        </p:pic>
        <p:pic>
          <p:nvPicPr>
            <p:cNvPr id="7" name="Image 6">
              <a:hlinkClick r:id="rId11" action="ppaction://hlinksldjump"/>
              <a:extLst>
                <a:ext uri="{FF2B5EF4-FFF2-40B4-BE49-F238E27FC236}">
                  <a16:creationId xmlns:a16="http://schemas.microsoft.com/office/drawing/2014/main" id="{639EC04A-5F13-CE2B-AB4B-1175D8C1A56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83512">
              <a:off x="7054032" y="694080"/>
              <a:ext cx="650410" cy="410098"/>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additive="base">
                                        <p:cTn id="53" dur="500" fill="hold"/>
                                        <p:tgtEl>
                                          <p:spTgt spid="84"/>
                                        </p:tgtEl>
                                        <p:attrNameLst>
                                          <p:attrName>ppt_x</p:attrName>
                                        </p:attrNameLst>
                                      </p:cBhvr>
                                      <p:tavLst>
                                        <p:tav tm="0">
                                          <p:val>
                                            <p:strVal val="#ppt_x"/>
                                          </p:val>
                                        </p:tav>
                                        <p:tav tm="100000">
                                          <p:val>
                                            <p:strVal val="#ppt_x"/>
                                          </p:val>
                                        </p:tav>
                                      </p:tavLst>
                                    </p:anim>
                                    <p:anim calcmode="lin" valueType="num">
                                      <p:cBhvr additive="base">
                                        <p:cTn id="54"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ppt_x"/>
                                          </p:val>
                                        </p:tav>
                                        <p:tav tm="100000">
                                          <p:val>
                                            <p:strVal val="#ppt_x"/>
                                          </p:val>
                                        </p:tav>
                                      </p:tavLst>
                                    </p:anim>
                                    <p:anim calcmode="lin" valueType="num">
                                      <p:cBhvr additive="base">
                                        <p:cTn id="64" dur="500" fill="hold"/>
                                        <p:tgtEl>
                                          <p:spTgt spid="32"/>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ppt_x"/>
                                          </p:val>
                                        </p:tav>
                                        <p:tav tm="100000">
                                          <p:val>
                                            <p:strVal val="#ppt_x"/>
                                          </p:val>
                                        </p:tav>
                                      </p:tavLst>
                                    </p:anim>
                                    <p:anim calcmode="lin" valueType="num">
                                      <p:cBhvr additive="base">
                                        <p:cTn id="68"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additive="base">
                                        <p:cTn id="77" dur="500" fill="hold"/>
                                        <p:tgtEl>
                                          <p:spTgt spid="33"/>
                                        </p:tgtEl>
                                        <p:attrNameLst>
                                          <p:attrName>ppt_x</p:attrName>
                                        </p:attrNameLst>
                                      </p:cBhvr>
                                      <p:tavLst>
                                        <p:tav tm="0">
                                          <p:val>
                                            <p:strVal val="#ppt_x"/>
                                          </p:val>
                                        </p:tav>
                                        <p:tav tm="100000">
                                          <p:val>
                                            <p:strVal val="#ppt_x"/>
                                          </p:val>
                                        </p:tav>
                                      </p:tavLst>
                                    </p:anim>
                                    <p:anim calcmode="lin" valueType="num">
                                      <p:cBhvr additive="base">
                                        <p:cTn id="78" dur="500" fill="hold"/>
                                        <p:tgtEl>
                                          <p:spTgt spid="33"/>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88"/>
                                        </p:tgtEl>
                                        <p:attrNameLst>
                                          <p:attrName>style.visibility</p:attrName>
                                        </p:attrNameLst>
                                      </p:cBhvr>
                                      <p:to>
                                        <p:strVal val="visible"/>
                                      </p:to>
                                    </p:set>
                                    <p:anim calcmode="lin" valueType="num">
                                      <p:cBhvr additive="base">
                                        <p:cTn id="81" dur="500" fill="hold"/>
                                        <p:tgtEl>
                                          <p:spTgt spid="88"/>
                                        </p:tgtEl>
                                        <p:attrNameLst>
                                          <p:attrName>ppt_x</p:attrName>
                                        </p:attrNameLst>
                                      </p:cBhvr>
                                      <p:tavLst>
                                        <p:tav tm="0">
                                          <p:val>
                                            <p:strVal val="#ppt_x"/>
                                          </p:val>
                                        </p:tav>
                                        <p:tav tm="100000">
                                          <p:val>
                                            <p:strVal val="#ppt_x"/>
                                          </p:val>
                                        </p:tav>
                                      </p:tavLst>
                                    </p:anim>
                                    <p:anim calcmode="lin" valueType="num">
                                      <p:cBhvr additive="base">
                                        <p:cTn id="82"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fill="hold"/>
                                        <p:tgtEl>
                                          <p:spTgt spid="34"/>
                                        </p:tgtEl>
                                        <p:attrNameLst>
                                          <p:attrName>ppt_x</p:attrName>
                                        </p:attrNameLst>
                                      </p:cBhvr>
                                      <p:tavLst>
                                        <p:tav tm="0">
                                          <p:val>
                                            <p:strVal val="#ppt_x"/>
                                          </p:val>
                                        </p:tav>
                                        <p:tav tm="100000">
                                          <p:val>
                                            <p:strVal val="#ppt_x"/>
                                          </p:val>
                                        </p:tav>
                                      </p:tavLst>
                                    </p:anim>
                                    <p:anim calcmode="lin" valueType="num">
                                      <p:cBhvr additive="base">
                                        <p:cTn id="92" dur="500" fill="hold"/>
                                        <p:tgtEl>
                                          <p:spTgt spid="34"/>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89"/>
                                        </p:tgtEl>
                                        <p:attrNameLst>
                                          <p:attrName>style.visibility</p:attrName>
                                        </p:attrNameLst>
                                      </p:cBhvr>
                                      <p:to>
                                        <p:strVal val="visible"/>
                                      </p:to>
                                    </p:set>
                                    <p:anim calcmode="lin" valueType="num">
                                      <p:cBhvr additive="base">
                                        <p:cTn id="95" dur="500" fill="hold"/>
                                        <p:tgtEl>
                                          <p:spTgt spid="89"/>
                                        </p:tgtEl>
                                        <p:attrNameLst>
                                          <p:attrName>ppt_x</p:attrName>
                                        </p:attrNameLst>
                                      </p:cBhvr>
                                      <p:tavLst>
                                        <p:tav tm="0">
                                          <p:val>
                                            <p:strVal val="#ppt_x"/>
                                          </p:val>
                                        </p:tav>
                                        <p:tav tm="100000">
                                          <p:val>
                                            <p:strVal val="#ppt_x"/>
                                          </p:val>
                                        </p:tav>
                                      </p:tavLst>
                                    </p:anim>
                                    <p:anim calcmode="lin" valueType="num">
                                      <p:cBhvr additive="base">
                                        <p:cTn id="96"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4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6"/>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4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51"/>
                                        </p:tgtEl>
                                        <p:attrNameLst>
                                          <p:attrName>style.visibility</p:attrName>
                                        </p:attrNameLst>
                                      </p:cBhvr>
                                      <p:to>
                                        <p:strVal val="visible"/>
                                      </p:to>
                                    </p:set>
                                    <p:anim calcmode="lin" valueType="num">
                                      <p:cBhvr additive="base">
                                        <p:cTn id="123" dur="500" fill="hold"/>
                                        <p:tgtEl>
                                          <p:spTgt spid="51"/>
                                        </p:tgtEl>
                                        <p:attrNameLst>
                                          <p:attrName>ppt_x</p:attrName>
                                        </p:attrNameLst>
                                      </p:cBhvr>
                                      <p:tavLst>
                                        <p:tav tm="0">
                                          <p:val>
                                            <p:strVal val="#ppt_x"/>
                                          </p:val>
                                        </p:tav>
                                        <p:tav tm="100000">
                                          <p:val>
                                            <p:strVal val="#ppt_x"/>
                                          </p:val>
                                        </p:tav>
                                      </p:tavLst>
                                    </p:anim>
                                    <p:anim calcmode="lin" valueType="num">
                                      <p:cBhvr additive="base">
                                        <p:cTn id="12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52"/>
                                        </p:tgtEl>
                                        <p:attrNameLst>
                                          <p:attrName>style.visibility</p:attrName>
                                        </p:attrNameLst>
                                      </p:cBhvr>
                                      <p:to>
                                        <p:strVal val="visible"/>
                                      </p:to>
                                    </p:set>
                                    <p:anim calcmode="lin" valueType="num">
                                      <p:cBhvr additive="base">
                                        <p:cTn id="129" dur="500" fill="hold"/>
                                        <p:tgtEl>
                                          <p:spTgt spid="52"/>
                                        </p:tgtEl>
                                        <p:attrNameLst>
                                          <p:attrName>ppt_x</p:attrName>
                                        </p:attrNameLst>
                                      </p:cBhvr>
                                      <p:tavLst>
                                        <p:tav tm="0">
                                          <p:val>
                                            <p:strVal val="#ppt_x"/>
                                          </p:val>
                                        </p:tav>
                                        <p:tav tm="100000">
                                          <p:val>
                                            <p:strVal val="#ppt_x"/>
                                          </p:val>
                                        </p:tav>
                                      </p:tavLst>
                                    </p:anim>
                                    <p:anim calcmode="lin" valueType="num">
                                      <p:cBhvr additive="base">
                                        <p:cTn id="13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grpId="0" nodeType="clickEffect">
                                  <p:stCondLst>
                                    <p:cond delay="0"/>
                                  </p:stCondLst>
                                  <p:childTnLst>
                                    <p:set>
                                      <p:cBhvr>
                                        <p:cTn id="134" dur="1" fill="hold">
                                          <p:stCondLst>
                                            <p:cond delay="0"/>
                                          </p:stCondLst>
                                        </p:cTn>
                                        <p:tgtEl>
                                          <p:spTgt spid="37"/>
                                        </p:tgtEl>
                                        <p:attrNameLst>
                                          <p:attrName>style.visibility</p:attrName>
                                        </p:attrNameLst>
                                      </p:cBhvr>
                                      <p:to>
                                        <p:strVal val="visible"/>
                                      </p:to>
                                    </p:set>
                                    <p:anim calcmode="lin" valueType="num">
                                      <p:cBhvr additive="base">
                                        <p:cTn id="135" dur="500" fill="hold"/>
                                        <p:tgtEl>
                                          <p:spTgt spid="37"/>
                                        </p:tgtEl>
                                        <p:attrNameLst>
                                          <p:attrName>ppt_x</p:attrName>
                                        </p:attrNameLst>
                                      </p:cBhvr>
                                      <p:tavLst>
                                        <p:tav tm="0">
                                          <p:val>
                                            <p:strVal val="#ppt_x"/>
                                          </p:val>
                                        </p:tav>
                                        <p:tav tm="100000">
                                          <p:val>
                                            <p:strVal val="#ppt_x"/>
                                          </p:val>
                                        </p:tav>
                                      </p:tavLst>
                                    </p:anim>
                                    <p:anim calcmode="lin" valueType="num">
                                      <p:cBhvr additive="base">
                                        <p:cTn id="136" dur="500" fill="hold"/>
                                        <p:tgtEl>
                                          <p:spTgt spid="37"/>
                                        </p:tgtEl>
                                        <p:attrNameLst>
                                          <p:attrName>ppt_y</p:attrName>
                                        </p:attrNameLst>
                                      </p:cBhvr>
                                      <p:tavLst>
                                        <p:tav tm="0">
                                          <p:val>
                                            <p:strVal val="1+#ppt_h/2"/>
                                          </p:val>
                                        </p:tav>
                                        <p:tav tm="100000">
                                          <p:val>
                                            <p:strVal val="#ppt_y"/>
                                          </p:val>
                                        </p:tav>
                                      </p:tavLst>
                                    </p:anim>
                                  </p:childTnLst>
                                </p:cTn>
                              </p:par>
                              <p:par>
                                <p:cTn id="137" presetID="2" presetClass="entr" presetSubtype="4" fill="hold" nodeType="withEffect">
                                  <p:stCondLst>
                                    <p:cond delay="0"/>
                                  </p:stCondLst>
                                  <p:childTnLst>
                                    <p:set>
                                      <p:cBhvr>
                                        <p:cTn id="138" dur="1" fill="hold">
                                          <p:stCondLst>
                                            <p:cond delay="0"/>
                                          </p:stCondLst>
                                        </p:cTn>
                                        <p:tgtEl>
                                          <p:spTgt spid="91"/>
                                        </p:tgtEl>
                                        <p:attrNameLst>
                                          <p:attrName>style.visibility</p:attrName>
                                        </p:attrNameLst>
                                      </p:cBhvr>
                                      <p:to>
                                        <p:strVal val="visible"/>
                                      </p:to>
                                    </p:set>
                                    <p:anim calcmode="lin" valueType="num">
                                      <p:cBhvr additive="base">
                                        <p:cTn id="139" dur="500" fill="hold"/>
                                        <p:tgtEl>
                                          <p:spTgt spid="91"/>
                                        </p:tgtEl>
                                        <p:attrNameLst>
                                          <p:attrName>ppt_x</p:attrName>
                                        </p:attrNameLst>
                                      </p:cBhvr>
                                      <p:tavLst>
                                        <p:tav tm="0">
                                          <p:val>
                                            <p:strVal val="#ppt_x"/>
                                          </p:val>
                                        </p:tav>
                                        <p:tav tm="100000">
                                          <p:val>
                                            <p:strVal val="#ppt_x"/>
                                          </p:val>
                                        </p:tav>
                                      </p:tavLst>
                                    </p:anim>
                                    <p:anim calcmode="lin" valueType="num">
                                      <p:cBhvr additive="base">
                                        <p:cTn id="140"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2"/>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2" presetClass="entr" presetSubtype="4" fill="hold" grpId="0" nodeType="clickEffect">
                                  <p:stCondLst>
                                    <p:cond delay="0"/>
                                  </p:stCondLst>
                                  <p:childTnLst>
                                    <p:set>
                                      <p:cBhvr>
                                        <p:cTn id="148" dur="1" fill="hold">
                                          <p:stCondLst>
                                            <p:cond delay="0"/>
                                          </p:stCondLst>
                                        </p:cTn>
                                        <p:tgtEl>
                                          <p:spTgt spid="94"/>
                                        </p:tgtEl>
                                        <p:attrNameLst>
                                          <p:attrName>style.visibility</p:attrName>
                                        </p:attrNameLst>
                                      </p:cBhvr>
                                      <p:to>
                                        <p:strVal val="visible"/>
                                      </p:to>
                                    </p:set>
                                    <p:anim calcmode="lin" valueType="num">
                                      <p:cBhvr additive="base">
                                        <p:cTn id="149" dur="500" fill="hold"/>
                                        <p:tgtEl>
                                          <p:spTgt spid="94"/>
                                        </p:tgtEl>
                                        <p:attrNameLst>
                                          <p:attrName>ppt_x</p:attrName>
                                        </p:attrNameLst>
                                      </p:cBhvr>
                                      <p:tavLst>
                                        <p:tav tm="0">
                                          <p:val>
                                            <p:strVal val="#ppt_x"/>
                                          </p:val>
                                        </p:tav>
                                        <p:tav tm="100000">
                                          <p:val>
                                            <p:strVal val="#ppt_x"/>
                                          </p:val>
                                        </p:tav>
                                      </p:tavLst>
                                    </p:anim>
                                    <p:anim calcmode="lin" valueType="num">
                                      <p:cBhvr additive="base">
                                        <p:cTn id="150" dur="500" fill="hold"/>
                                        <p:tgtEl>
                                          <p:spTgt spid="94"/>
                                        </p:tgtEl>
                                        <p:attrNameLst>
                                          <p:attrName>ppt_y</p:attrName>
                                        </p:attrNameLst>
                                      </p:cBhvr>
                                      <p:tavLst>
                                        <p:tav tm="0">
                                          <p:val>
                                            <p:strVal val="1+#ppt_h/2"/>
                                          </p:val>
                                        </p:tav>
                                        <p:tav tm="100000">
                                          <p:val>
                                            <p:strVal val="#ppt_y"/>
                                          </p:val>
                                        </p:tav>
                                      </p:tavLst>
                                    </p:anim>
                                  </p:childTnLst>
                                </p:cTn>
                              </p:par>
                              <p:par>
                                <p:cTn id="151" presetID="2" presetClass="entr" presetSubtype="4" fill="hold" nodeType="withEffect">
                                  <p:stCondLst>
                                    <p:cond delay="0"/>
                                  </p:stCondLst>
                                  <p:childTnLst>
                                    <p:set>
                                      <p:cBhvr>
                                        <p:cTn id="152" dur="1" fill="hold">
                                          <p:stCondLst>
                                            <p:cond delay="0"/>
                                          </p:stCondLst>
                                        </p:cTn>
                                        <p:tgtEl>
                                          <p:spTgt spid="92"/>
                                        </p:tgtEl>
                                        <p:attrNameLst>
                                          <p:attrName>style.visibility</p:attrName>
                                        </p:attrNameLst>
                                      </p:cBhvr>
                                      <p:to>
                                        <p:strVal val="visible"/>
                                      </p:to>
                                    </p:set>
                                    <p:anim calcmode="lin" valueType="num">
                                      <p:cBhvr additive="base">
                                        <p:cTn id="153" dur="500" fill="hold"/>
                                        <p:tgtEl>
                                          <p:spTgt spid="92"/>
                                        </p:tgtEl>
                                        <p:attrNameLst>
                                          <p:attrName>ppt_x</p:attrName>
                                        </p:attrNameLst>
                                      </p:cBhvr>
                                      <p:tavLst>
                                        <p:tav tm="0">
                                          <p:val>
                                            <p:strVal val="#ppt_x"/>
                                          </p:val>
                                        </p:tav>
                                        <p:tav tm="100000">
                                          <p:val>
                                            <p:strVal val="#ppt_x"/>
                                          </p:val>
                                        </p:tav>
                                      </p:tavLst>
                                    </p:anim>
                                    <p:anim calcmode="lin" valueType="num">
                                      <p:cBhvr additive="base">
                                        <p:cTn id="154"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43"/>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nodeType="clickEffect">
                                  <p:stCondLst>
                                    <p:cond delay="0"/>
                                  </p:stCondLst>
                                  <p:childTnLst>
                                    <p:set>
                                      <p:cBhvr>
                                        <p:cTn id="162" dur="1" fill="hold">
                                          <p:stCondLst>
                                            <p:cond delay="0"/>
                                          </p:stCondLst>
                                        </p:cTn>
                                        <p:tgtEl>
                                          <p:spTgt spid="114"/>
                                        </p:tgtEl>
                                        <p:attrNameLst>
                                          <p:attrName>style.visibility</p:attrName>
                                        </p:attrNameLst>
                                      </p:cBhvr>
                                      <p:to>
                                        <p:strVal val="visible"/>
                                      </p:to>
                                    </p:set>
                                    <p:anim calcmode="lin" valueType="num">
                                      <p:cBhvr additive="base">
                                        <p:cTn id="163" dur="500" fill="hold"/>
                                        <p:tgtEl>
                                          <p:spTgt spid="114"/>
                                        </p:tgtEl>
                                        <p:attrNameLst>
                                          <p:attrName>ppt_x</p:attrName>
                                        </p:attrNameLst>
                                      </p:cBhvr>
                                      <p:tavLst>
                                        <p:tav tm="0">
                                          <p:val>
                                            <p:strVal val="#ppt_x"/>
                                          </p:val>
                                        </p:tav>
                                        <p:tav tm="100000">
                                          <p:val>
                                            <p:strVal val="#ppt_x"/>
                                          </p:val>
                                        </p:tav>
                                      </p:tavLst>
                                    </p:anim>
                                    <p:anim calcmode="lin" valueType="num">
                                      <p:cBhvr additive="base">
                                        <p:cTn id="164" dur="500" fill="hold"/>
                                        <p:tgtEl>
                                          <p:spTgt spid="114"/>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38"/>
                                        </p:tgtEl>
                                        <p:attrNameLst>
                                          <p:attrName>style.visibility</p:attrName>
                                        </p:attrNameLst>
                                      </p:cBhvr>
                                      <p:to>
                                        <p:strVal val="visible"/>
                                      </p:to>
                                    </p:set>
                                    <p:anim calcmode="lin" valueType="num">
                                      <p:cBhvr additive="base">
                                        <p:cTn id="167" dur="500" fill="hold"/>
                                        <p:tgtEl>
                                          <p:spTgt spid="38"/>
                                        </p:tgtEl>
                                        <p:attrNameLst>
                                          <p:attrName>ppt_x</p:attrName>
                                        </p:attrNameLst>
                                      </p:cBhvr>
                                      <p:tavLst>
                                        <p:tav tm="0">
                                          <p:val>
                                            <p:strVal val="#ppt_x"/>
                                          </p:val>
                                        </p:tav>
                                        <p:tav tm="100000">
                                          <p:val>
                                            <p:strVal val="#ppt_x"/>
                                          </p:val>
                                        </p:tav>
                                      </p:tavLst>
                                    </p:anim>
                                    <p:anim calcmode="lin" valueType="num">
                                      <p:cBhvr additive="base">
                                        <p:cTn id="16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grpId="0" nodeType="click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fade">
                                      <p:cBhvr>
                                        <p:cTn id="173" dur="1000"/>
                                        <p:tgtEl>
                                          <p:spTgt spid="67"/>
                                        </p:tgtEl>
                                      </p:cBhvr>
                                    </p:animEffect>
                                    <p:anim calcmode="lin" valueType="num">
                                      <p:cBhvr>
                                        <p:cTn id="174" dur="1000" fill="hold"/>
                                        <p:tgtEl>
                                          <p:spTgt spid="67"/>
                                        </p:tgtEl>
                                        <p:attrNameLst>
                                          <p:attrName>ppt_x</p:attrName>
                                        </p:attrNameLst>
                                      </p:cBhvr>
                                      <p:tavLst>
                                        <p:tav tm="0">
                                          <p:val>
                                            <p:strVal val="#ppt_x"/>
                                          </p:val>
                                        </p:tav>
                                        <p:tav tm="100000">
                                          <p:val>
                                            <p:strVal val="#ppt_x"/>
                                          </p:val>
                                        </p:tav>
                                      </p:tavLst>
                                    </p:anim>
                                    <p:anim calcmode="lin" valueType="num">
                                      <p:cBhvr>
                                        <p:cTn id="175"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76" fill="hold">
                      <p:stCondLst>
                        <p:cond delay="indefinite"/>
                      </p:stCondLst>
                      <p:childTnLst>
                        <p:par>
                          <p:cTn id="177" fill="hold">
                            <p:stCondLst>
                              <p:cond delay="0"/>
                            </p:stCondLst>
                            <p:childTnLst>
                              <p:par>
                                <p:cTn id="178" presetID="42" presetClass="entr" presetSubtype="0" fill="hold" nodeType="clickEffect">
                                  <p:stCondLst>
                                    <p:cond delay="0"/>
                                  </p:stCondLst>
                                  <p:childTnLst>
                                    <p:set>
                                      <p:cBhvr>
                                        <p:cTn id="179" dur="1" fill="hold">
                                          <p:stCondLst>
                                            <p:cond delay="0"/>
                                          </p:stCondLst>
                                        </p:cTn>
                                        <p:tgtEl>
                                          <p:spTgt spid="112"/>
                                        </p:tgtEl>
                                        <p:attrNameLst>
                                          <p:attrName>style.visibility</p:attrName>
                                        </p:attrNameLst>
                                      </p:cBhvr>
                                      <p:to>
                                        <p:strVal val="visible"/>
                                      </p:to>
                                    </p:set>
                                    <p:animEffect transition="in" filter="fade">
                                      <p:cBhvr>
                                        <p:cTn id="180" dur="1000"/>
                                        <p:tgtEl>
                                          <p:spTgt spid="112"/>
                                        </p:tgtEl>
                                      </p:cBhvr>
                                    </p:animEffect>
                                    <p:anim calcmode="lin" valueType="num">
                                      <p:cBhvr>
                                        <p:cTn id="181" dur="1000" fill="hold"/>
                                        <p:tgtEl>
                                          <p:spTgt spid="112"/>
                                        </p:tgtEl>
                                        <p:attrNameLst>
                                          <p:attrName>ppt_x</p:attrName>
                                        </p:attrNameLst>
                                      </p:cBhvr>
                                      <p:tavLst>
                                        <p:tav tm="0">
                                          <p:val>
                                            <p:strVal val="#ppt_x"/>
                                          </p:val>
                                        </p:tav>
                                        <p:tav tm="100000">
                                          <p:val>
                                            <p:strVal val="#ppt_x"/>
                                          </p:val>
                                        </p:tav>
                                      </p:tavLst>
                                    </p:anim>
                                    <p:anim calcmode="lin" valueType="num">
                                      <p:cBhvr>
                                        <p:cTn id="182" dur="1000" fill="hold"/>
                                        <p:tgtEl>
                                          <p:spTgt spid="112"/>
                                        </p:tgtEl>
                                        <p:attrNameLst>
                                          <p:attrName>ppt_y</p:attrName>
                                        </p:attrNameLst>
                                      </p:cBhvr>
                                      <p:tavLst>
                                        <p:tav tm="0">
                                          <p:val>
                                            <p:strVal val="#ppt_y+.1"/>
                                          </p:val>
                                        </p:tav>
                                        <p:tav tm="100000">
                                          <p:val>
                                            <p:strVal val="#ppt_y"/>
                                          </p:val>
                                        </p:tav>
                                      </p:tavLst>
                                    </p:anim>
                                  </p:childTnLst>
                                </p:cTn>
                              </p:par>
                              <p:par>
                                <p:cTn id="183" presetID="42" presetClass="entr" presetSubtype="0" fill="hold" nodeType="withEffect">
                                  <p:stCondLst>
                                    <p:cond delay="0"/>
                                  </p:stCondLst>
                                  <p:childTnLst>
                                    <p:set>
                                      <p:cBhvr>
                                        <p:cTn id="184" dur="1" fill="hold">
                                          <p:stCondLst>
                                            <p:cond delay="0"/>
                                          </p:stCondLst>
                                        </p:cTn>
                                        <p:tgtEl>
                                          <p:spTgt spid="115"/>
                                        </p:tgtEl>
                                        <p:attrNameLst>
                                          <p:attrName>style.visibility</p:attrName>
                                        </p:attrNameLst>
                                      </p:cBhvr>
                                      <p:to>
                                        <p:strVal val="visible"/>
                                      </p:to>
                                    </p:set>
                                    <p:animEffect transition="in" filter="fade">
                                      <p:cBhvr>
                                        <p:cTn id="185" dur="1000"/>
                                        <p:tgtEl>
                                          <p:spTgt spid="115"/>
                                        </p:tgtEl>
                                      </p:cBhvr>
                                    </p:animEffect>
                                    <p:anim calcmode="lin" valueType="num">
                                      <p:cBhvr>
                                        <p:cTn id="186" dur="1000" fill="hold"/>
                                        <p:tgtEl>
                                          <p:spTgt spid="115"/>
                                        </p:tgtEl>
                                        <p:attrNameLst>
                                          <p:attrName>ppt_x</p:attrName>
                                        </p:attrNameLst>
                                      </p:cBhvr>
                                      <p:tavLst>
                                        <p:tav tm="0">
                                          <p:val>
                                            <p:strVal val="#ppt_x"/>
                                          </p:val>
                                        </p:tav>
                                        <p:tav tm="100000">
                                          <p:val>
                                            <p:strVal val="#ppt_x"/>
                                          </p:val>
                                        </p:tav>
                                      </p:tavLst>
                                    </p:anim>
                                    <p:anim calcmode="lin" valueType="num">
                                      <p:cBhvr>
                                        <p:cTn id="187" dur="1000" fill="hold"/>
                                        <p:tgtEl>
                                          <p:spTgt spid="115"/>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0"/>
                                  </p:stCondLst>
                                  <p:childTnLst>
                                    <p:set>
                                      <p:cBhvr>
                                        <p:cTn id="189" dur="1" fill="hold">
                                          <p:stCondLst>
                                            <p:cond delay="0"/>
                                          </p:stCondLst>
                                        </p:cTn>
                                        <p:tgtEl>
                                          <p:spTgt spid="117"/>
                                        </p:tgtEl>
                                        <p:attrNameLst>
                                          <p:attrName>style.visibility</p:attrName>
                                        </p:attrNameLst>
                                      </p:cBhvr>
                                      <p:to>
                                        <p:strVal val="visible"/>
                                      </p:to>
                                    </p:set>
                                    <p:animEffect transition="in" filter="fade">
                                      <p:cBhvr>
                                        <p:cTn id="190" dur="1000"/>
                                        <p:tgtEl>
                                          <p:spTgt spid="117"/>
                                        </p:tgtEl>
                                      </p:cBhvr>
                                    </p:animEffect>
                                    <p:anim calcmode="lin" valueType="num">
                                      <p:cBhvr>
                                        <p:cTn id="191" dur="1000" fill="hold"/>
                                        <p:tgtEl>
                                          <p:spTgt spid="117"/>
                                        </p:tgtEl>
                                        <p:attrNameLst>
                                          <p:attrName>ppt_x</p:attrName>
                                        </p:attrNameLst>
                                      </p:cBhvr>
                                      <p:tavLst>
                                        <p:tav tm="0">
                                          <p:val>
                                            <p:strVal val="#ppt_x"/>
                                          </p:val>
                                        </p:tav>
                                        <p:tav tm="100000">
                                          <p:val>
                                            <p:strVal val="#ppt_x"/>
                                          </p:val>
                                        </p:tav>
                                      </p:tavLst>
                                    </p:anim>
                                    <p:anim calcmode="lin" valueType="num">
                                      <p:cBhvr>
                                        <p:cTn id="192" dur="1000" fill="hold"/>
                                        <p:tgtEl>
                                          <p:spTgt spid="117"/>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0"/>
                                  </p:stCondLst>
                                  <p:childTnLst>
                                    <p:set>
                                      <p:cBhvr>
                                        <p:cTn id="194" dur="1" fill="hold">
                                          <p:stCondLst>
                                            <p:cond delay="0"/>
                                          </p:stCondLst>
                                        </p:cTn>
                                        <p:tgtEl>
                                          <p:spTgt spid="106"/>
                                        </p:tgtEl>
                                        <p:attrNameLst>
                                          <p:attrName>style.visibility</p:attrName>
                                        </p:attrNameLst>
                                      </p:cBhvr>
                                      <p:to>
                                        <p:strVal val="visible"/>
                                      </p:to>
                                    </p:set>
                                    <p:animEffect transition="in" filter="fade">
                                      <p:cBhvr>
                                        <p:cTn id="195" dur="1000"/>
                                        <p:tgtEl>
                                          <p:spTgt spid="106"/>
                                        </p:tgtEl>
                                      </p:cBhvr>
                                    </p:animEffect>
                                    <p:anim calcmode="lin" valueType="num">
                                      <p:cBhvr>
                                        <p:cTn id="196" dur="1000" fill="hold"/>
                                        <p:tgtEl>
                                          <p:spTgt spid="106"/>
                                        </p:tgtEl>
                                        <p:attrNameLst>
                                          <p:attrName>ppt_x</p:attrName>
                                        </p:attrNameLst>
                                      </p:cBhvr>
                                      <p:tavLst>
                                        <p:tav tm="0">
                                          <p:val>
                                            <p:strVal val="#ppt_x"/>
                                          </p:val>
                                        </p:tav>
                                        <p:tav tm="100000">
                                          <p:val>
                                            <p:strVal val="#ppt_x"/>
                                          </p:val>
                                        </p:tav>
                                      </p:tavLst>
                                    </p:anim>
                                    <p:anim calcmode="lin" valueType="num">
                                      <p:cBhvr>
                                        <p:cTn id="197" dur="1000" fill="hold"/>
                                        <p:tgtEl>
                                          <p:spTgt spid="106"/>
                                        </p:tgtEl>
                                        <p:attrNameLst>
                                          <p:attrName>ppt_y</p:attrName>
                                        </p:attrNameLst>
                                      </p:cBhvr>
                                      <p:tavLst>
                                        <p:tav tm="0">
                                          <p:val>
                                            <p:strVal val="#ppt_y+.1"/>
                                          </p:val>
                                        </p:tav>
                                        <p:tav tm="100000">
                                          <p:val>
                                            <p:strVal val="#ppt_y"/>
                                          </p:val>
                                        </p:tav>
                                      </p:tavLst>
                                    </p:anim>
                                  </p:childTnLst>
                                </p:cTn>
                              </p:par>
                              <p:par>
                                <p:cTn id="198" presetID="42" presetClass="entr" presetSubtype="0" fill="hold" nodeType="withEffect">
                                  <p:stCondLst>
                                    <p:cond delay="0"/>
                                  </p:stCondLst>
                                  <p:childTnLst>
                                    <p:set>
                                      <p:cBhvr>
                                        <p:cTn id="199" dur="1" fill="hold">
                                          <p:stCondLst>
                                            <p:cond delay="0"/>
                                          </p:stCondLst>
                                        </p:cTn>
                                        <p:tgtEl>
                                          <p:spTgt spid="101"/>
                                        </p:tgtEl>
                                        <p:attrNameLst>
                                          <p:attrName>style.visibility</p:attrName>
                                        </p:attrNameLst>
                                      </p:cBhvr>
                                      <p:to>
                                        <p:strVal val="visible"/>
                                      </p:to>
                                    </p:set>
                                    <p:animEffect transition="in" filter="fade">
                                      <p:cBhvr>
                                        <p:cTn id="200" dur="1000"/>
                                        <p:tgtEl>
                                          <p:spTgt spid="101"/>
                                        </p:tgtEl>
                                      </p:cBhvr>
                                    </p:animEffect>
                                    <p:anim calcmode="lin" valueType="num">
                                      <p:cBhvr>
                                        <p:cTn id="201" dur="1000" fill="hold"/>
                                        <p:tgtEl>
                                          <p:spTgt spid="101"/>
                                        </p:tgtEl>
                                        <p:attrNameLst>
                                          <p:attrName>ppt_x</p:attrName>
                                        </p:attrNameLst>
                                      </p:cBhvr>
                                      <p:tavLst>
                                        <p:tav tm="0">
                                          <p:val>
                                            <p:strVal val="#ppt_x"/>
                                          </p:val>
                                        </p:tav>
                                        <p:tav tm="100000">
                                          <p:val>
                                            <p:strVal val="#ppt_x"/>
                                          </p:val>
                                        </p:tav>
                                      </p:tavLst>
                                    </p:anim>
                                    <p:anim calcmode="lin" valueType="num">
                                      <p:cBhvr>
                                        <p:cTn id="202" dur="1000" fill="hold"/>
                                        <p:tgtEl>
                                          <p:spTgt spid="101"/>
                                        </p:tgtEl>
                                        <p:attrNameLst>
                                          <p:attrName>ppt_y</p:attrName>
                                        </p:attrNameLst>
                                      </p:cBhvr>
                                      <p:tavLst>
                                        <p:tav tm="0">
                                          <p:val>
                                            <p:strVal val="#ppt_y+.1"/>
                                          </p:val>
                                        </p:tav>
                                        <p:tav tm="100000">
                                          <p:val>
                                            <p:strVal val="#ppt_y"/>
                                          </p:val>
                                        </p:tav>
                                      </p:tavLst>
                                    </p:anim>
                                  </p:childTnLst>
                                </p:cTn>
                              </p:par>
                              <p:par>
                                <p:cTn id="203" presetID="42" presetClass="entr" presetSubtype="0" fill="hold" grpId="0" nodeType="withEffect">
                                  <p:stCondLst>
                                    <p:cond delay="0"/>
                                  </p:stCondLst>
                                  <p:childTnLst>
                                    <p:set>
                                      <p:cBhvr>
                                        <p:cTn id="204" dur="1" fill="hold">
                                          <p:stCondLst>
                                            <p:cond delay="0"/>
                                          </p:stCondLst>
                                        </p:cTn>
                                        <p:tgtEl>
                                          <p:spTgt spid="102"/>
                                        </p:tgtEl>
                                        <p:attrNameLst>
                                          <p:attrName>style.visibility</p:attrName>
                                        </p:attrNameLst>
                                      </p:cBhvr>
                                      <p:to>
                                        <p:strVal val="visible"/>
                                      </p:to>
                                    </p:set>
                                    <p:animEffect transition="in" filter="fade">
                                      <p:cBhvr>
                                        <p:cTn id="205" dur="1000"/>
                                        <p:tgtEl>
                                          <p:spTgt spid="102"/>
                                        </p:tgtEl>
                                      </p:cBhvr>
                                    </p:animEffect>
                                    <p:anim calcmode="lin" valueType="num">
                                      <p:cBhvr>
                                        <p:cTn id="206" dur="1000" fill="hold"/>
                                        <p:tgtEl>
                                          <p:spTgt spid="102"/>
                                        </p:tgtEl>
                                        <p:attrNameLst>
                                          <p:attrName>ppt_x</p:attrName>
                                        </p:attrNameLst>
                                      </p:cBhvr>
                                      <p:tavLst>
                                        <p:tav tm="0">
                                          <p:val>
                                            <p:strVal val="#ppt_x"/>
                                          </p:val>
                                        </p:tav>
                                        <p:tav tm="100000">
                                          <p:val>
                                            <p:strVal val="#ppt_x"/>
                                          </p:val>
                                        </p:tav>
                                      </p:tavLst>
                                    </p:anim>
                                    <p:anim calcmode="lin" valueType="num">
                                      <p:cBhvr>
                                        <p:cTn id="207" dur="1000" fill="hold"/>
                                        <p:tgtEl>
                                          <p:spTgt spid="102"/>
                                        </p:tgtEl>
                                        <p:attrNameLst>
                                          <p:attrName>ppt_y</p:attrName>
                                        </p:attrNameLst>
                                      </p:cBhvr>
                                      <p:tavLst>
                                        <p:tav tm="0">
                                          <p:val>
                                            <p:strVal val="#ppt_y+.1"/>
                                          </p:val>
                                        </p:tav>
                                        <p:tav tm="100000">
                                          <p:val>
                                            <p:strVal val="#ppt_y"/>
                                          </p:val>
                                        </p:tav>
                                      </p:tavLst>
                                    </p:anim>
                                  </p:childTnLst>
                                </p:cTn>
                              </p:par>
                              <p:par>
                                <p:cTn id="208" presetID="42" presetClass="entr" presetSubtype="0" fill="hold" nodeType="withEffect">
                                  <p:stCondLst>
                                    <p:cond delay="0"/>
                                  </p:stCondLst>
                                  <p:childTnLst>
                                    <p:set>
                                      <p:cBhvr>
                                        <p:cTn id="209" dur="1" fill="hold">
                                          <p:stCondLst>
                                            <p:cond delay="0"/>
                                          </p:stCondLst>
                                        </p:cTn>
                                        <p:tgtEl>
                                          <p:spTgt spid="4"/>
                                        </p:tgtEl>
                                        <p:attrNameLst>
                                          <p:attrName>style.visibility</p:attrName>
                                        </p:attrNameLst>
                                      </p:cBhvr>
                                      <p:to>
                                        <p:strVal val="visible"/>
                                      </p:to>
                                    </p:set>
                                    <p:animEffect transition="in" filter="fade">
                                      <p:cBhvr>
                                        <p:cTn id="210" dur="1000"/>
                                        <p:tgtEl>
                                          <p:spTgt spid="4"/>
                                        </p:tgtEl>
                                      </p:cBhvr>
                                    </p:animEffect>
                                    <p:anim calcmode="lin" valueType="num">
                                      <p:cBhvr>
                                        <p:cTn id="211" dur="1000" fill="hold"/>
                                        <p:tgtEl>
                                          <p:spTgt spid="4"/>
                                        </p:tgtEl>
                                        <p:attrNameLst>
                                          <p:attrName>ppt_x</p:attrName>
                                        </p:attrNameLst>
                                      </p:cBhvr>
                                      <p:tavLst>
                                        <p:tav tm="0">
                                          <p:val>
                                            <p:strVal val="#ppt_x"/>
                                          </p:val>
                                        </p:tav>
                                        <p:tav tm="100000">
                                          <p:val>
                                            <p:strVal val="#ppt_x"/>
                                          </p:val>
                                        </p:tav>
                                      </p:tavLst>
                                    </p:anim>
                                    <p:anim calcmode="lin" valueType="num">
                                      <p:cBhvr>
                                        <p:cTn id="212" dur="1000" fill="hold"/>
                                        <p:tgtEl>
                                          <p:spTgt spid="4"/>
                                        </p:tgtEl>
                                        <p:attrNameLst>
                                          <p:attrName>ppt_y</p:attrName>
                                        </p:attrNameLst>
                                      </p:cBhvr>
                                      <p:tavLst>
                                        <p:tav tm="0">
                                          <p:val>
                                            <p:strVal val="#ppt_y+.1"/>
                                          </p:val>
                                        </p:tav>
                                        <p:tav tm="100000">
                                          <p:val>
                                            <p:strVal val="#ppt_y"/>
                                          </p:val>
                                        </p:tav>
                                      </p:tavLst>
                                    </p:anim>
                                  </p:childTnLst>
                                </p:cTn>
                              </p:par>
                              <p:par>
                                <p:cTn id="213" presetID="42" presetClass="entr" presetSubtype="0" fill="hold" nodeType="withEffect">
                                  <p:stCondLst>
                                    <p:cond delay="0"/>
                                  </p:stCondLst>
                                  <p:childTnLst>
                                    <p:set>
                                      <p:cBhvr>
                                        <p:cTn id="214" dur="1" fill="hold">
                                          <p:stCondLst>
                                            <p:cond delay="0"/>
                                          </p:stCondLst>
                                        </p:cTn>
                                        <p:tgtEl>
                                          <p:spTgt spid="110"/>
                                        </p:tgtEl>
                                        <p:attrNameLst>
                                          <p:attrName>style.visibility</p:attrName>
                                        </p:attrNameLst>
                                      </p:cBhvr>
                                      <p:to>
                                        <p:strVal val="visible"/>
                                      </p:to>
                                    </p:set>
                                    <p:animEffect transition="in" filter="fade">
                                      <p:cBhvr>
                                        <p:cTn id="215" dur="1000"/>
                                        <p:tgtEl>
                                          <p:spTgt spid="110"/>
                                        </p:tgtEl>
                                      </p:cBhvr>
                                    </p:animEffect>
                                    <p:anim calcmode="lin" valueType="num">
                                      <p:cBhvr>
                                        <p:cTn id="216" dur="1000" fill="hold"/>
                                        <p:tgtEl>
                                          <p:spTgt spid="110"/>
                                        </p:tgtEl>
                                        <p:attrNameLst>
                                          <p:attrName>ppt_x</p:attrName>
                                        </p:attrNameLst>
                                      </p:cBhvr>
                                      <p:tavLst>
                                        <p:tav tm="0">
                                          <p:val>
                                            <p:strVal val="#ppt_x"/>
                                          </p:val>
                                        </p:tav>
                                        <p:tav tm="100000">
                                          <p:val>
                                            <p:strVal val="#ppt_x"/>
                                          </p:val>
                                        </p:tav>
                                      </p:tavLst>
                                    </p:anim>
                                    <p:anim calcmode="lin" valueType="num">
                                      <p:cBhvr>
                                        <p:cTn id="217"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218" fill="hold">
                      <p:stCondLst>
                        <p:cond delay="indefinite"/>
                      </p:stCondLst>
                      <p:childTnLst>
                        <p:par>
                          <p:cTn id="219" fill="hold">
                            <p:stCondLst>
                              <p:cond delay="0"/>
                            </p:stCondLst>
                            <p:childTnLst>
                              <p:par>
                                <p:cTn id="220" presetID="2" presetClass="entr" presetSubtype="4" fill="hold" nodeType="clickEffect">
                                  <p:stCondLst>
                                    <p:cond delay="0"/>
                                  </p:stCondLst>
                                  <p:childTnLst>
                                    <p:set>
                                      <p:cBhvr>
                                        <p:cTn id="221" dur="1" fill="hold">
                                          <p:stCondLst>
                                            <p:cond delay="0"/>
                                          </p:stCondLst>
                                        </p:cTn>
                                        <p:tgtEl>
                                          <p:spTgt spid="100"/>
                                        </p:tgtEl>
                                        <p:attrNameLst>
                                          <p:attrName>style.visibility</p:attrName>
                                        </p:attrNameLst>
                                      </p:cBhvr>
                                      <p:to>
                                        <p:strVal val="visible"/>
                                      </p:to>
                                    </p:set>
                                    <p:anim calcmode="lin" valueType="num">
                                      <p:cBhvr additive="base">
                                        <p:cTn id="222" dur="500" fill="hold"/>
                                        <p:tgtEl>
                                          <p:spTgt spid="100"/>
                                        </p:tgtEl>
                                        <p:attrNameLst>
                                          <p:attrName>ppt_x</p:attrName>
                                        </p:attrNameLst>
                                      </p:cBhvr>
                                      <p:tavLst>
                                        <p:tav tm="0">
                                          <p:val>
                                            <p:strVal val="#ppt_x"/>
                                          </p:val>
                                        </p:tav>
                                        <p:tav tm="100000">
                                          <p:val>
                                            <p:strVal val="#ppt_x"/>
                                          </p:val>
                                        </p:tav>
                                      </p:tavLst>
                                    </p:anim>
                                    <p:anim calcmode="lin" valueType="num">
                                      <p:cBhvr additive="base">
                                        <p:cTn id="223"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224" fill="hold">
                      <p:stCondLst>
                        <p:cond delay="indefinite"/>
                      </p:stCondLst>
                      <p:childTnLst>
                        <p:par>
                          <p:cTn id="225" fill="hold">
                            <p:stCondLst>
                              <p:cond delay="0"/>
                            </p:stCondLst>
                            <p:childTnLst>
                              <p:par>
                                <p:cTn id="226" presetID="42" presetClass="entr" presetSubtype="0" fill="hold" nodeType="clickEffect">
                                  <p:stCondLst>
                                    <p:cond delay="0"/>
                                  </p:stCondLst>
                                  <p:childTnLst>
                                    <p:set>
                                      <p:cBhvr>
                                        <p:cTn id="227" dur="1" fill="hold">
                                          <p:stCondLst>
                                            <p:cond delay="0"/>
                                          </p:stCondLst>
                                        </p:cTn>
                                        <p:tgtEl>
                                          <p:spTgt spid="98"/>
                                        </p:tgtEl>
                                        <p:attrNameLst>
                                          <p:attrName>style.visibility</p:attrName>
                                        </p:attrNameLst>
                                      </p:cBhvr>
                                      <p:to>
                                        <p:strVal val="visible"/>
                                      </p:to>
                                    </p:set>
                                    <p:animEffect transition="in" filter="fade">
                                      <p:cBhvr>
                                        <p:cTn id="228" dur="1000"/>
                                        <p:tgtEl>
                                          <p:spTgt spid="98"/>
                                        </p:tgtEl>
                                      </p:cBhvr>
                                    </p:animEffect>
                                    <p:anim calcmode="lin" valueType="num">
                                      <p:cBhvr>
                                        <p:cTn id="229" dur="1000" fill="hold"/>
                                        <p:tgtEl>
                                          <p:spTgt spid="98"/>
                                        </p:tgtEl>
                                        <p:attrNameLst>
                                          <p:attrName>ppt_x</p:attrName>
                                        </p:attrNameLst>
                                      </p:cBhvr>
                                      <p:tavLst>
                                        <p:tav tm="0">
                                          <p:val>
                                            <p:strVal val="#ppt_x"/>
                                          </p:val>
                                        </p:tav>
                                        <p:tav tm="100000">
                                          <p:val>
                                            <p:strVal val="#ppt_x"/>
                                          </p:val>
                                        </p:tav>
                                      </p:tavLst>
                                    </p:anim>
                                    <p:anim calcmode="lin" valueType="num">
                                      <p:cBhvr>
                                        <p:cTn id="230" dur="1000" fill="hold"/>
                                        <p:tgtEl>
                                          <p:spTgt spid="98"/>
                                        </p:tgtEl>
                                        <p:attrNameLst>
                                          <p:attrName>ppt_y</p:attrName>
                                        </p:attrNameLst>
                                      </p:cBhvr>
                                      <p:tavLst>
                                        <p:tav tm="0">
                                          <p:val>
                                            <p:strVal val="#ppt_y+.1"/>
                                          </p:val>
                                        </p:tav>
                                        <p:tav tm="100000">
                                          <p:val>
                                            <p:strVal val="#ppt_y"/>
                                          </p:val>
                                        </p:tav>
                                      </p:tavLst>
                                    </p:anim>
                                  </p:childTnLst>
                                </p:cTn>
                              </p:par>
                              <p:par>
                                <p:cTn id="231" presetID="42" presetClass="entr" presetSubtype="0" fill="hold" grpId="0" nodeType="withEffect">
                                  <p:stCondLst>
                                    <p:cond delay="0"/>
                                  </p:stCondLst>
                                  <p:childTnLst>
                                    <p:set>
                                      <p:cBhvr>
                                        <p:cTn id="232" dur="1" fill="hold">
                                          <p:stCondLst>
                                            <p:cond delay="0"/>
                                          </p:stCondLst>
                                        </p:cTn>
                                        <p:tgtEl>
                                          <p:spTgt spid="99"/>
                                        </p:tgtEl>
                                        <p:attrNameLst>
                                          <p:attrName>style.visibility</p:attrName>
                                        </p:attrNameLst>
                                      </p:cBhvr>
                                      <p:to>
                                        <p:strVal val="visible"/>
                                      </p:to>
                                    </p:set>
                                    <p:animEffect transition="in" filter="fade">
                                      <p:cBhvr>
                                        <p:cTn id="233" dur="1000"/>
                                        <p:tgtEl>
                                          <p:spTgt spid="99"/>
                                        </p:tgtEl>
                                      </p:cBhvr>
                                    </p:animEffect>
                                    <p:anim calcmode="lin" valueType="num">
                                      <p:cBhvr>
                                        <p:cTn id="234" dur="1000" fill="hold"/>
                                        <p:tgtEl>
                                          <p:spTgt spid="99"/>
                                        </p:tgtEl>
                                        <p:attrNameLst>
                                          <p:attrName>ppt_x</p:attrName>
                                        </p:attrNameLst>
                                      </p:cBhvr>
                                      <p:tavLst>
                                        <p:tav tm="0">
                                          <p:val>
                                            <p:strVal val="#ppt_x"/>
                                          </p:val>
                                        </p:tav>
                                        <p:tav tm="100000">
                                          <p:val>
                                            <p:strVal val="#ppt_x"/>
                                          </p:val>
                                        </p:tav>
                                      </p:tavLst>
                                    </p:anim>
                                    <p:anim calcmode="lin" valueType="num">
                                      <p:cBhvr>
                                        <p:cTn id="235"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28" grpId="0"/>
      <p:bldP spid="30" grpId="0"/>
      <p:bldP spid="31" grpId="0"/>
      <p:bldP spid="32" grpId="0"/>
      <p:bldP spid="33" grpId="0"/>
      <p:bldP spid="34" grpId="0"/>
      <p:bldP spid="36" grpId="0"/>
      <p:bldP spid="37" grpId="0"/>
      <p:bldP spid="38" grpId="0"/>
      <p:bldP spid="39" grpId="0"/>
      <p:bldP spid="40" grpId="0"/>
      <p:bldP spid="41" grpId="0"/>
      <p:bldP spid="42" grpId="0"/>
      <p:bldP spid="43" grpId="0"/>
      <p:bldP spid="44" grpId="0" animBg="1"/>
      <p:bldP spid="45" grpId="0" animBg="1"/>
      <p:bldP spid="51" grpId="0"/>
      <p:bldP spid="52" grpId="0"/>
      <p:bldP spid="67" grpId="0"/>
      <p:bldP spid="94" grpId="0"/>
      <p:bldP spid="10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BE93D-3C82-C826-E62D-F6F306F9644E}"/>
            </a:ext>
          </a:extLst>
        </p:cNvPr>
        <p:cNvGrpSpPr/>
        <p:nvPr/>
      </p:nvGrpSpPr>
      <p:grpSpPr>
        <a:xfrm>
          <a:off x="0" y="0"/>
          <a:ext cx="0" cy="0"/>
          <a:chOff x="0" y="0"/>
          <a:chExt cx="0" cy="0"/>
        </a:xfrm>
      </p:grpSpPr>
      <p:pic>
        <p:nvPicPr>
          <p:cNvPr id="8" name="Image 7">
            <a:hlinkClick r:id="rId3" action="ppaction://hlinksldjump"/>
            <a:extLst>
              <a:ext uri="{FF2B5EF4-FFF2-40B4-BE49-F238E27FC236}">
                <a16:creationId xmlns:a16="http://schemas.microsoft.com/office/drawing/2014/main" id="{FFE24C88-A975-11CD-E0B8-311CEBD71D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0C270725-C44E-26CC-60B6-D22562250BA9}"/>
              </a:ext>
            </a:extLst>
          </p:cNvPr>
          <p:cNvSpPr txBox="1"/>
          <p:nvPr/>
        </p:nvSpPr>
        <p:spPr>
          <a:xfrm>
            <a:off x="198409" y="97695"/>
            <a:ext cx="1731991"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Fiche Méthode</a:t>
            </a:r>
            <a:endParaRPr lang="fr-FR" sz="1400" b="1" dirty="0">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F5F2F654-FC84-60C4-0170-2D72A764B919}"/>
              </a:ext>
            </a:extLst>
          </p:cNvPr>
          <p:cNvSpPr txBox="1"/>
          <p:nvPr/>
        </p:nvSpPr>
        <p:spPr>
          <a:xfrm>
            <a:off x="1847273" y="97695"/>
            <a:ext cx="9274196" cy="369332"/>
          </a:xfrm>
          <a:prstGeom prst="rect">
            <a:avLst/>
          </a:prstGeom>
          <a:noFill/>
        </p:spPr>
        <p:txBody>
          <a:bodyPr wrap="square">
            <a:spAutoFit/>
          </a:bodyPr>
          <a:lstStyle/>
          <a:p>
            <a:r>
              <a:rPr lang="fr-FR" b="1" dirty="0">
                <a:solidFill>
                  <a:srgbClr val="0070C0"/>
                </a:solidFill>
              </a:rPr>
              <a:t>L’ARTICLE DE PRESSE</a:t>
            </a:r>
            <a:r>
              <a:rPr lang="fr-FR" dirty="0"/>
              <a:t> – </a:t>
            </a:r>
            <a:r>
              <a:rPr lang="fr-FR" sz="1400" i="1" dirty="0"/>
              <a:t>Mettre en forme du texte et ajouter du contenu pour proposer un ensemble attrayant ! </a:t>
            </a:r>
            <a:endParaRPr lang="fr-FR" sz="1400" b="1" i="1" dirty="0"/>
          </a:p>
        </p:txBody>
      </p:sp>
      <p:pic>
        <p:nvPicPr>
          <p:cNvPr id="5" name="Image 4">
            <a:extLst>
              <a:ext uri="{FF2B5EF4-FFF2-40B4-BE49-F238E27FC236}">
                <a16:creationId xmlns:a16="http://schemas.microsoft.com/office/drawing/2014/main" id="{6CA965B9-2D6B-A1FD-160A-E91AF6C377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34" y="457502"/>
            <a:ext cx="1154433" cy="1154433"/>
          </a:xfrm>
          <a:prstGeom prst="rect">
            <a:avLst/>
          </a:prstGeom>
        </p:spPr>
      </p:pic>
      <p:cxnSp>
        <p:nvCxnSpPr>
          <p:cNvPr id="6" name="Connecteur droit avec flèche 5">
            <a:extLst>
              <a:ext uri="{FF2B5EF4-FFF2-40B4-BE49-F238E27FC236}">
                <a16:creationId xmlns:a16="http://schemas.microsoft.com/office/drawing/2014/main" id="{01D879D2-6757-EFA0-C526-6CC7BBACE417}"/>
              </a:ext>
            </a:extLst>
          </p:cNvPr>
          <p:cNvCxnSpPr>
            <a:cxnSpLocks/>
          </p:cNvCxnSpPr>
          <p:nvPr/>
        </p:nvCxnSpPr>
        <p:spPr>
          <a:xfrm>
            <a:off x="1474804" y="954532"/>
            <a:ext cx="58318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2835BD76-344E-C35A-F056-D0FB7FEC8338}"/>
              </a:ext>
            </a:extLst>
          </p:cNvPr>
          <p:cNvCxnSpPr>
            <a:cxnSpLocks/>
          </p:cNvCxnSpPr>
          <p:nvPr/>
        </p:nvCxnSpPr>
        <p:spPr>
          <a:xfrm>
            <a:off x="1474804" y="1506982"/>
            <a:ext cx="58318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6D5497A0-0270-24D5-DE34-3573062A5611}"/>
              </a:ext>
            </a:extLst>
          </p:cNvPr>
          <p:cNvSpPr txBox="1"/>
          <p:nvPr/>
        </p:nvSpPr>
        <p:spPr>
          <a:xfrm>
            <a:off x="2132327" y="785255"/>
            <a:ext cx="782324" cy="338554"/>
          </a:xfrm>
          <a:prstGeom prst="rect">
            <a:avLst/>
          </a:prstGeom>
          <a:noFill/>
        </p:spPr>
        <p:txBody>
          <a:bodyPr wrap="square">
            <a:spAutoFit/>
          </a:bodyPr>
          <a:lstStyle/>
          <a:p>
            <a:r>
              <a:rPr lang="fr-FR" sz="1600" b="1" dirty="0">
                <a:solidFill>
                  <a:srgbClr val="FF0000"/>
                </a:solidFill>
              </a:rPr>
              <a:t>TITRE :</a:t>
            </a:r>
            <a:r>
              <a:rPr lang="fr-FR" sz="1600" b="1" dirty="0"/>
              <a:t> </a:t>
            </a:r>
            <a:endParaRPr lang="fr-FR" sz="1600" dirty="0">
              <a:solidFill>
                <a:srgbClr val="00B0F0"/>
              </a:solidFill>
            </a:endParaRPr>
          </a:p>
        </p:txBody>
      </p:sp>
      <p:sp>
        <p:nvSpPr>
          <p:cNvPr id="12" name="ZoneTexte 11">
            <a:extLst>
              <a:ext uri="{FF2B5EF4-FFF2-40B4-BE49-F238E27FC236}">
                <a16:creationId xmlns:a16="http://schemas.microsoft.com/office/drawing/2014/main" id="{014FF0DE-C185-D5A2-AC67-589B3708994F}"/>
              </a:ext>
            </a:extLst>
          </p:cNvPr>
          <p:cNvSpPr txBox="1"/>
          <p:nvPr/>
        </p:nvSpPr>
        <p:spPr>
          <a:xfrm>
            <a:off x="2132326" y="1337705"/>
            <a:ext cx="934724" cy="338554"/>
          </a:xfrm>
          <a:prstGeom prst="rect">
            <a:avLst/>
          </a:prstGeom>
          <a:noFill/>
        </p:spPr>
        <p:txBody>
          <a:bodyPr wrap="square">
            <a:spAutoFit/>
          </a:bodyPr>
          <a:lstStyle/>
          <a:p>
            <a:r>
              <a:rPr lang="fr-FR" sz="1600" b="1" dirty="0">
                <a:solidFill>
                  <a:srgbClr val="FF0000"/>
                </a:solidFill>
              </a:rPr>
              <a:t>CHAPÔ : </a:t>
            </a:r>
            <a:endParaRPr lang="fr-FR" sz="1600" dirty="0">
              <a:solidFill>
                <a:srgbClr val="FF0000"/>
              </a:solidFill>
            </a:endParaRPr>
          </a:p>
        </p:txBody>
      </p:sp>
      <p:cxnSp>
        <p:nvCxnSpPr>
          <p:cNvPr id="14" name="Connecteur droit avec flèche 13">
            <a:extLst>
              <a:ext uri="{FF2B5EF4-FFF2-40B4-BE49-F238E27FC236}">
                <a16:creationId xmlns:a16="http://schemas.microsoft.com/office/drawing/2014/main" id="{0B779834-7377-7707-E9A5-9A3F3772035B}"/>
              </a:ext>
            </a:extLst>
          </p:cNvPr>
          <p:cNvCxnSpPr>
            <a:cxnSpLocks/>
          </p:cNvCxnSpPr>
          <p:nvPr/>
        </p:nvCxnSpPr>
        <p:spPr>
          <a:xfrm>
            <a:off x="379429" y="1807139"/>
            <a:ext cx="167856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927859F8-F143-F2C2-096A-30C2176C392F}"/>
              </a:ext>
            </a:extLst>
          </p:cNvPr>
          <p:cNvSpPr txBox="1"/>
          <p:nvPr/>
        </p:nvSpPr>
        <p:spPr>
          <a:xfrm>
            <a:off x="2132325" y="1637862"/>
            <a:ext cx="1782449" cy="338554"/>
          </a:xfrm>
          <a:prstGeom prst="rect">
            <a:avLst/>
          </a:prstGeom>
          <a:noFill/>
        </p:spPr>
        <p:txBody>
          <a:bodyPr wrap="square">
            <a:spAutoFit/>
          </a:bodyPr>
          <a:lstStyle/>
          <a:p>
            <a:r>
              <a:rPr lang="fr-FR" sz="1600" b="1" dirty="0">
                <a:solidFill>
                  <a:srgbClr val="FF0000"/>
                </a:solidFill>
              </a:rPr>
              <a:t>CORPS DU TEXTE : </a:t>
            </a:r>
            <a:endParaRPr lang="fr-FR" sz="1600" dirty="0">
              <a:solidFill>
                <a:srgbClr val="FF0000"/>
              </a:solidFill>
            </a:endParaRPr>
          </a:p>
        </p:txBody>
      </p:sp>
      <p:sp>
        <p:nvSpPr>
          <p:cNvPr id="17" name="ZoneTexte 16">
            <a:extLst>
              <a:ext uri="{FF2B5EF4-FFF2-40B4-BE49-F238E27FC236}">
                <a16:creationId xmlns:a16="http://schemas.microsoft.com/office/drawing/2014/main" id="{69128E84-2C57-DEEA-D8F6-960448D8520F}"/>
              </a:ext>
            </a:extLst>
          </p:cNvPr>
          <p:cNvSpPr txBox="1"/>
          <p:nvPr/>
        </p:nvSpPr>
        <p:spPr>
          <a:xfrm>
            <a:off x="4429341" y="571506"/>
            <a:ext cx="2353948" cy="830997"/>
          </a:xfrm>
          <a:prstGeom prst="rect">
            <a:avLst/>
          </a:prstGeom>
          <a:noFill/>
        </p:spPr>
        <p:txBody>
          <a:bodyPr wrap="square">
            <a:spAutoFit/>
          </a:bodyPr>
          <a:lstStyle/>
          <a:p>
            <a:pPr marL="285750" indent="-285750">
              <a:buFont typeface="Wingdings" panose="05000000000000000000" pitchFamily="2" charset="2"/>
              <a:buChar char="q"/>
            </a:pPr>
            <a:r>
              <a:rPr lang="fr-FR" sz="1600" b="1" dirty="0"/>
              <a:t>simple</a:t>
            </a:r>
            <a:r>
              <a:rPr lang="fr-FR" sz="1600" dirty="0"/>
              <a:t>,…</a:t>
            </a:r>
          </a:p>
          <a:p>
            <a:pPr marL="285750" indent="-285750">
              <a:buFont typeface="Wingdings" panose="05000000000000000000" pitchFamily="2" charset="2"/>
              <a:buChar char="q"/>
            </a:pPr>
            <a:r>
              <a:rPr lang="fr-FR" sz="1600" dirty="0"/>
              <a:t>… avec </a:t>
            </a:r>
            <a:r>
              <a:rPr lang="fr-FR" sz="1600" b="1" dirty="0"/>
              <a:t>peu de mots</a:t>
            </a:r>
            <a:r>
              <a:rPr lang="fr-FR" sz="1600" dirty="0"/>
              <a:t>,…</a:t>
            </a:r>
          </a:p>
          <a:p>
            <a:pPr marL="285750" indent="-285750">
              <a:buFont typeface="Wingdings" panose="05000000000000000000" pitchFamily="2" charset="2"/>
              <a:buChar char="q"/>
            </a:pPr>
            <a:r>
              <a:rPr lang="fr-FR" sz="1600" dirty="0"/>
              <a:t>… </a:t>
            </a:r>
            <a:r>
              <a:rPr lang="fr-FR" sz="1600" b="1" dirty="0"/>
              <a:t>percutant</a:t>
            </a:r>
            <a:r>
              <a:rPr lang="fr-FR" sz="1600" dirty="0"/>
              <a:t>, efficace.</a:t>
            </a:r>
            <a:endParaRPr lang="fr-FR" sz="1600" dirty="0">
              <a:solidFill>
                <a:srgbClr val="00B0F0"/>
              </a:solidFill>
            </a:endParaRPr>
          </a:p>
        </p:txBody>
      </p:sp>
      <p:sp>
        <p:nvSpPr>
          <p:cNvPr id="18" name="ZoneTexte 17">
            <a:extLst>
              <a:ext uri="{FF2B5EF4-FFF2-40B4-BE49-F238E27FC236}">
                <a16:creationId xmlns:a16="http://schemas.microsoft.com/office/drawing/2014/main" id="{0E7E1FC2-0B2D-4310-F7C4-5493F5BF3714}"/>
              </a:ext>
            </a:extLst>
          </p:cNvPr>
          <p:cNvSpPr txBox="1"/>
          <p:nvPr/>
        </p:nvSpPr>
        <p:spPr>
          <a:xfrm>
            <a:off x="4429341" y="1337705"/>
            <a:ext cx="6692128" cy="338554"/>
          </a:xfrm>
          <a:prstGeom prst="rect">
            <a:avLst/>
          </a:prstGeom>
          <a:noFill/>
        </p:spPr>
        <p:txBody>
          <a:bodyPr wrap="square">
            <a:spAutoFit/>
          </a:bodyPr>
          <a:lstStyle/>
          <a:p>
            <a:pPr marL="285750" indent="-285750">
              <a:buFont typeface="Wingdings" panose="05000000000000000000" pitchFamily="2" charset="2"/>
              <a:buChar char="q"/>
            </a:pPr>
            <a:r>
              <a:rPr lang="fr-FR" sz="1600" b="1" dirty="0"/>
              <a:t>Résume</a:t>
            </a:r>
            <a:r>
              <a:rPr lang="fr-FR" sz="1600" dirty="0"/>
              <a:t> et </a:t>
            </a:r>
            <a:r>
              <a:rPr lang="fr-FR" sz="1600" b="1" dirty="0"/>
              <a:t>présente</a:t>
            </a:r>
            <a:r>
              <a:rPr lang="fr-FR" sz="1600" dirty="0"/>
              <a:t> l’essentiel de l’information (</a:t>
            </a:r>
            <a:r>
              <a:rPr lang="fr-FR" sz="1600" b="1" dirty="0">
                <a:solidFill>
                  <a:srgbClr val="FF0000"/>
                </a:solidFill>
              </a:rPr>
              <a:t>QQOQCP </a:t>
            </a:r>
            <a:r>
              <a:rPr lang="fr-FR" sz="1600" dirty="0"/>
              <a:t>en condensé).</a:t>
            </a:r>
          </a:p>
        </p:txBody>
      </p:sp>
      <p:cxnSp>
        <p:nvCxnSpPr>
          <p:cNvPr id="21" name="Connecteur droit avec flèche 20">
            <a:extLst>
              <a:ext uri="{FF2B5EF4-FFF2-40B4-BE49-F238E27FC236}">
                <a16:creationId xmlns:a16="http://schemas.microsoft.com/office/drawing/2014/main" id="{75A9E0D9-C2EF-5226-1393-890716416BAC}"/>
              </a:ext>
            </a:extLst>
          </p:cNvPr>
          <p:cNvCxnSpPr>
            <a:cxnSpLocks/>
            <a:endCxn id="18" idx="1"/>
          </p:cNvCxnSpPr>
          <p:nvPr/>
        </p:nvCxnSpPr>
        <p:spPr>
          <a:xfrm>
            <a:off x="3284554" y="1506982"/>
            <a:ext cx="114478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A58DCB53-DBD6-E07F-133E-6B6D1F9E95FA}"/>
              </a:ext>
            </a:extLst>
          </p:cNvPr>
          <p:cNvCxnSpPr>
            <a:cxnSpLocks/>
          </p:cNvCxnSpPr>
          <p:nvPr/>
        </p:nvCxnSpPr>
        <p:spPr>
          <a:xfrm flipV="1">
            <a:off x="4429341" y="657933"/>
            <a:ext cx="0" cy="7178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BDB87D22-BD5F-1024-488B-AB0612211339}"/>
              </a:ext>
            </a:extLst>
          </p:cNvPr>
          <p:cNvCxnSpPr>
            <a:cxnSpLocks/>
          </p:cNvCxnSpPr>
          <p:nvPr/>
        </p:nvCxnSpPr>
        <p:spPr>
          <a:xfrm>
            <a:off x="3067050" y="975614"/>
            <a:ext cx="128766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A3E50CA5-E0BC-8C39-E13D-6385A37AAF0E}"/>
              </a:ext>
            </a:extLst>
          </p:cNvPr>
          <p:cNvCxnSpPr>
            <a:cxnSpLocks/>
            <a:stCxn id="16" idx="3"/>
          </p:cNvCxnSpPr>
          <p:nvPr/>
        </p:nvCxnSpPr>
        <p:spPr>
          <a:xfrm>
            <a:off x="3914774" y="1807139"/>
            <a:ext cx="51456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30754941-029A-31A6-3D55-FF00619C72A0}"/>
              </a:ext>
            </a:extLst>
          </p:cNvPr>
          <p:cNvCxnSpPr>
            <a:cxnSpLocks/>
          </p:cNvCxnSpPr>
          <p:nvPr/>
        </p:nvCxnSpPr>
        <p:spPr>
          <a:xfrm>
            <a:off x="379429" y="3121095"/>
            <a:ext cx="167856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2616EEB6-4A8F-904E-AE60-643E83BAB167}"/>
              </a:ext>
            </a:extLst>
          </p:cNvPr>
          <p:cNvSpPr txBox="1"/>
          <p:nvPr/>
        </p:nvSpPr>
        <p:spPr>
          <a:xfrm>
            <a:off x="2132325" y="2951818"/>
            <a:ext cx="2201550" cy="338554"/>
          </a:xfrm>
          <a:prstGeom prst="rect">
            <a:avLst/>
          </a:prstGeom>
          <a:noFill/>
        </p:spPr>
        <p:txBody>
          <a:bodyPr wrap="square">
            <a:spAutoFit/>
          </a:bodyPr>
          <a:lstStyle/>
          <a:p>
            <a:r>
              <a:rPr lang="fr-FR" sz="1600" b="1" dirty="0">
                <a:solidFill>
                  <a:srgbClr val="FF0000"/>
                </a:solidFill>
              </a:rPr>
              <a:t>CHUTE / OUVERTURE : </a:t>
            </a:r>
            <a:endParaRPr lang="fr-FR" sz="1600" dirty="0">
              <a:solidFill>
                <a:srgbClr val="FF0000"/>
              </a:solidFill>
            </a:endParaRPr>
          </a:p>
        </p:txBody>
      </p:sp>
      <p:cxnSp>
        <p:nvCxnSpPr>
          <p:cNvPr id="56" name="Connecteur droit avec flèche 55">
            <a:extLst>
              <a:ext uri="{FF2B5EF4-FFF2-40B4-BE49-F238E27FC236}">
                <a16:creationId xmlns:a16="http://schemas.microsoft.com/office/drawing/2014/main" id="{E3110F54-5DE9-0B6C-84A0-06BAB2159DFB}"/>
              </a:ext>
            </a:extLst>
          </p:cNvPr>
          <p:cNvCxnSpPr>
            <a:cxnSpLocks/>
          </p:cNvCxnSpPr>
          <p:nvPr/>
        </p:nvCxnSpPr>
        <p:spPr>
          <a:xfrm>
            <a:off x="4170379" y="3121095"/>
            <a:ext cx="25896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030F22E1-7E17-7F14-B71D-AF72BC32C45A}"/>
              </a:ext>
            </a:extLst>
          </p:cNvPr>
          <p:cNvSpPr txBox="1"/>
          <p:nvPr/>
        </p:nvSpPr>
        <p:spPr>
          <a:xfrm>
            <a:off x="4429341" y="1629421"/>
            <a:ext cx="7191159" cy="1323439"/>
          </a:xfrm>
          <a:prstGeom prst="rect">
            <a:avLst/>
          </a:prstGeom>
          <a:noFill/>
        </p:spPr>
        <p:txBody>
          <a:bodyPr wrap="square">
            <a:spAutoFit/>
          </a:bodyPr>
          <a:lstStyle/>
          <a:p>
            <a:pPr marL="285750" indent="-285750">
              <a:buFont typeface="Wingdings" panose="05000000000000000000" pitchFamily="2" charset="2"/>
              <a:buChar char="q"/>
            </a:pPr>
            <a:r>
              <a:rPr lang="fr-FR" sz="1600" b="1" dirty="0"/>
              <a:t>Paragraphes courts</a:t>
            </a:r>
            <a:r>
              <a:rPr lang="fr-FR" sz="1600" dirty="0"/>
              <a:t> et </a:t>
            </a:r>
            <a:r>
              <a:rPr lang="fr-FR" sz="1600" b="1" dirty="0"/>
              <a:t>organisés</a:t>
            </a:r>
            <a:r>
              <a:rPr lang="fr-FR" sz="1600" dirty="0"/>
              <a:t>, en pyramide inversée </a:t>
            </a:r>
            <a:br>
              <a:rPr lang="fr-FR" sz="1600" dirty="0"/>
            </a:br>
            <a:r>
              <a:rPr lang="fr-FR" sz="1600" dirty="0"/>
              <a:t>c’est-à-dire du</a:t>
            </a:r>
            <a:r>
              <a:rPr lang="fr-FR" sz="1600" b="1" dirty="0"/>
              <a:t> plus important</a:t>
            </a:r>
            <a:r>
              <a:rPr lang="fr-FR" sz="1600" dirty="0"/>
              <a:t> au </a:t>
            </a:r>
            <a:r>
              <a:rPr lang="fr-FR" sz="1600" b="1" dirty="0"/>
              <a:t>moins important</a:t>
            </a:r>
            <a:r>
              <a:rPr lang="fr-FR" sz="1600" dirty="0"/>
              <a:t> ;</a:t>
            </a:r>
          </a:p>
          <a:p>
            <a:pPr marL="285750" indent="-285750">
              <a:buFont typeface="Wingdings" panose="05000000000000000000" pitchFamily="2" charset="2"/>
              <a:buChar char="q"/>
            </a:pPr>
            <a:r>
              <a:rPr lang="fr-FR" sz="1600" b="1" dirty="0"/>
              <a:t>1 ou 2 idées</a:t>
            </a:r>
            <a:r>
              <a:rPr lang="fr-FR" sz="1600" dirty="0"/>
              <a:t>, pas plus, par </a:t>
            </a:r>
            <a:r>
              <a:rPr lang="fr-FR" sz="1600" b="1" dirty="0"/>
              <a:t>paragraphe</a:t>
            </a:r>
            <a:r>
              <a:rPr lang="fr-FR" sz="1600" dirty="0"/>
              <a:t> ;</a:t>
            </a:r>
          </a:p>
          <a:p>
            <a:pPr marL="285750" indent="-285750">
              <a:buFont typeface="Wingdings" panose="05000000000000000000" pitchFamily="2" charset="2"/>
              <a:buChar char="q"/>
            </a:pPr>
            <a:r>
              <a:rPr lang="fr-FR" sz="1600" dirty="0"/>
              <a:t>Inclure des </a:t>
            </a:r>
            <a:r>
              <a:rPr lang="fr-FR" sz="1600" b="1" dirty="0"/>
              <a:t>citations</a:t>
            </a:r>
            <a:r>
              <a:rPr lang="fr-FR" sz="1600" dirty="0"/>
              <a:t>, des </a:t>
            </a:r>
            <a:r>
              <a:rPr lang="fr-FR" sz="1600" b="1" dirty="0"/>
              <a:t>chiffres</a:t>
            </a:r>
            <a:r>
              <a:rPr lang="fr-FR" sz="1600" dirty="0"/>
              <a:t>, des </a:t>
            </a:r>
            <a:r>
              <a:rPr lang="fr-FR" sz="1600" b="1" dirty="0"/>
              <a:t>dates (</a:t>
            </a:r>
            <a:r>
              <a:rPr lang="fr-FR" sz="1600" dirty="0"/>
              <a:t>ou </a:t>
            </a:r>
            <a:r>
              <a:rPr lang="fr-FR" sz="1600" b="1" dirty="0"/>
              <a:t>années)</a:t>
            </a:r>
            <a:r>
              <a:rPr lang="fr-FR" sz="1600" dirty="0"/>
              <a:t>,  </a:t>
            </a:r>
            <a:r>
              <a:rPr lang="fr-FR" sz="1600" b="1" dirty="0"/>
              <a:t>faits précis</a:t>
            </a:r>
            <a:r>
              <a:rPr lang="fr-FR" sz="1600" dirty="0"/>
              <a:t> ;</a:t>
            </a:r>
          </a:p>
          <a:p>
            <a:pPr marL="285750" indent="-285750">
              <a:buFont typeface="Wingdings" panose="05000000000000000000" pitchFamily="2" charset="2"/>
              <a:buChar char="q"/>
            </a:pPr>
            <a:r>
              <a:rPr lang="fr-FR" sz="1600" dirty="0"/>
              <a:t>Illustrer avec 1 ou 2 images légendées.</a:t>
            </a:r>
          </a:p>
        </p:txBody>
      </p:sp>
      <p:sp>
        <p:nvSpPr>
          <p:cNvPr id="62" name="ZoneTexte 61">
            <a:extLst>
              <a:ext uri="{FF2B5EF4-FFF2-40B4-BE49-F238E27FC236}">
                <a16:creationId xmlns:a16="http://schemas.microsoft.com/office/drawing/2014/main" id="{6B5387A4-BB2D-F3C3-463B-0417A13B2C24}"/>
              </a:ext>
            </a:extLst>
          </p:cNvPr>
          <p:cNvSpPr txBox="1"/>
          <p:nvPr/>
        </p:nvSpPr>
        <p:spPr>
          <a:xfrm>
            <a:off x="4429341" y="2951818"/>
            <a:ext cx="6096000" cy="338554"/>
          </a:xfrm>
          <a:prstGeom prst="rect">
            <a:avLst/>
          </a:prstGeom>
          <a:noFill/>
        </p:spPr>
        <p:txBody>
          <a:bodyPr wrap="square">
            <a:spAutoFit/>
          </a:bodyPr>
          <a:lstStyle/>
          <a:p>
            <a:pPr marL="285750" indent="-285750">
              <a:buFont typeface="Wingdings" panose="05000000000000000000" pitchFamily="2" charset="2"/>
              <a:buChar char="q"/>
            </a:pPr>
            <a:r>
              <a:rPr lang="fr-FR" sz="1600" dirty="0"/>
              <a:t>Conclure en faisant un </a:t>
            </a:r>
            <a:r>
              <a:rPr lang="fr-FR" sz="1600" b="1" dirty="0"/>
              <a:t>lien avec l’actualité</a:t>
            </a:r>
            <a:r>
              <a:rPr lang="fr-FR" sz="1600" dirty="0"/>
              <a:t> (</a:t>
            </a:r>
            <a:r>
              <a:rPr lang="fr-FR" sz="1600" b="1" dirty="0">
                <a:solidFill>
                  <a:srgbClr val="00B050"/>
                </a:solidFill>
                <a:latin typeface="Calibri" panose="020F0502020204030204" pitchFamily="34" charset="0"/>
                <a:cs typeface="Calibri" panose="020F0502020204030204" pitchFamily="34" charset="0"/>
              </a:rPr>
              <a:t>C</a:t>
            </a:r>
            <a:r>
              <a:rPr lang="fr-FR" sz="1600" dirty="0"/>
              <a:t>onséquences).</a:t>
            </a:r>
          </a:p>
        </p:txBody>
      </p:sp>
      <p:grpSp>
        <p:nvGrpSpPr>
          <p:cNvPr id="64" name="Groupe 63">
            <a:extLst>
              <a:ext uri="{FF2B5EF4-FFF2-40B4-BE49-F238E27FC236}">
                <a16:creationId xmlns:a16="http://schemas.microsoft.com/office/drawing/2014/main" id="{20EA3932-9BCF-99D3-9974-DAD23F526B9D}"/>
              </a:ext>
            </a:extLst>
          </p:cNvPr>
          <p:cNvGrpSpPr/>
          <p:nvPr/>
        </p:nvGrpSpPr>
        <p:grpSpPr>
          <a:xfrm>
            <a:off x="10989218" y="2809015"/>
            <a:ext cx="1167232" cy="1359834"/>
            <a:chOff x="370622" y="4756278"/>
            <a:chExt cx="1167232" cy="1359834"/>
          </a:xfrm>
        </p:grpSpPr>
        <p:pic>
          <p:nvPicPr>
            <p:cNvPr id="65" name="Image 64">
              <a:extLst>
                <a:ext uri="{FF2B5EF4-FFF2-40B4-BE49-F238E27FC236}">
                  <a16:creationId xmlns:a16="http://schemas.microsoft.com/office/drawing/2014/main" id="{94E5B199-7FBA-7FE6-21F9-27D88A8C3E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622" y="4756278"/>
              <a:ext cx="1141801" cy="1303143"/>
            </a:xfrm>
            <a:prstGeom prst="rect">
              <a:avLst/>
            </a:prstGeom>
          </p:spPr>
        </p:pic>
        <p:sp>
          <p:nvSpPr>
            <p:cNvPr id="66" name="Rectangle 65">
              <a:extLst>
                <a:ext uri="{FF2B5EF4-FFF2-40B4-BE49-F238E27FC236}">
                  <a16:creationId xmlns:a16="http://schemas.microsoft.com/office/drawing/2014/main" id="{573E7A20-43B6-AA68-78EE-C1AB1261DA21}"/>
                </a:ext>
              </a:extLst>
            </p:cNvPr>
            <p:cNvSpPr/>
            <p:nvPr/>
          </p:nvSpPr>
          <p:spPr>
            <a:xfrm>
              <a:off x="987702" y="5808335"/>
              <a:ext cx="550152" cy="307777"/>
            </a:xfrm>
            <a:prstGeom prst="rect">
              <a:avLst/>
            </a:prstGeom>
            <a:noFill/>
          </p:spPr>
          <p:txBody>
            <a:bodyPr wrap="none" lIns="91440" tIns="45720" rIns="91440" bIns="45720">
              <a:spAutoFit/>
            </a:bodyPr>
            <a:lstStyle/>
            <a:p>
              <a:pPr algn="ctr"/>
              <a:r>
                <a:rPr lang="fr-FR" sz="1400" b="1" cap="none" spc="0" dirty="0">
                  <a:ln w="0"/>
                  <a:solidFill>
                    <a:srgbClr val="FF0000"/>
                  </a:solidFill>
                  <a:effectLst>
                    <a:outerShdw blurRad="38100" dist="19050" dir="2700000" algn="tl" rotWithShape="0">
                      <a:schemeClr val="dk1">
                        <a:alpha val="40000"/>
                      </a:schemeClr>
                    </a:outerShdw>
                  </a:effectLst>
                </a:rPr>
                <a:t>1994</a:t>
              </a:r>
            </a:p>
          </p:txBody>
        </p:sp>
      </p:grpSp>
      <p:sp>
        <p:nvSpPr>
          <p:cNvPr id="70" name="ZoneTexte 69">
            <a:extLst>
              <a:ext uri="{FF2B5EF4-FFF2-40B4-BE49-F238E27FC236}">
                <a16:creationId xmlns:a16="http://schemas.microsoft.com/office/drawing/2014/main" id="{EDDDFB36-0587-1220-B4F0-26A9B14C49A0}"/>
              </a:ext>
            </a:extLst>
          </p:cNvPr>
          <p:cNvSpPr txBox="1"/>
          <p:nvPr/>
        </p:nvSpPr>
        <p:spPr>
          <a:xfrm>
            <a:off x="1437811" y="3339244"/>
            <a:ext cx="4562455" cy="369332"/>
          </a:xfrm>
          <a:prstGeom prst="rect">
            <a:avLst/>
          </a:prstGeom>
          <a:noFill/>
        </p:spPr>
        <p:txBody>
          <a:bodyPr wrap="square">
            <a:spAutoFit/>
          </a:bodyPr>
          <a:lstStyle/>
          <a:p>
            <a:r>
              <a:rPr lang="fr-FR" b="1" cap="all" dirty="0">
                <a:solidFill>
                  <a:srgbClr val="7030A0"/>
                </a:solidFill>
              </a:rPr>
              <a:t>Triple Nobel pour une paix impossible ?</a:t>
            </a:r>
          </a:p>
        </p:txBody>
      </p:sp>
      <p:pic>
        <p:nvPicPr>
          <p:cNvPr id="72" name="Image 71">
            <a:extLst>
              <a:ext uri="{FF2B5EF4-FFF2-40B4-BE49-F238E27FC236}">
                <a16:creationId xmlns:a16="http://schemas.microsoft.com/office/drawing/2014/main" id="{8FFDE852-72E1-1EEF-3B2C-296956482C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9848" y="3232810"/>
            <a:ext cx="958922" cy="1094422"/>
          </a:xfrm>
          <a:prstGeom prst="rect">
            <a:avLst/>
          </a:prstGeom>
        </p:spPr>
      </p:pic>
      <p:cxnSp>
        <p:nvCxnSpPr>
          <p:cNvPr id="73" name="Connecteur droit avec flèche 72">
            <a:extLst>
              <a:ext uri="{FF2B5EF4-FFF2-40B4-BE49-F238E27FC236}">
                <a16:creationId xmlns:a16="http://schemas.microsoft.com/office/drawing/2014/main" id="{B5738AED-B31E-A354-51A6-CACFD56A90C2}"/>
              </a:ext>
            </a:extLst>
          </p:cNvPr>
          <p:cNvCxnSpPr>
            <a:cxnSpLocks/>
          </p:cNvCxnSpPr>
          <p:nvPr/>
        </p:nvCxnSpPr>
        <p:spPr>
          <a:xfrm>
            <a:off x="1096370" y="3775469"/>
            <a:ext cx="23393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7" name="ZoneTexte 76">
            <a:extLst>
              <a:ext uri="{FF2B5EF4-FFF2-40B4-BE49-F238E27FC236}">
                <a16:creationId xmlns:a16="http://schemas.microsoft.com/office/drawing/2014/main" id="{84812FA1-0C78-526C-CF89-A97845AA1A45}"/>
              </a:ext>
            </a:extLst>
          </p:cNvPr>
          <p:cNvSpPr txBox="1"/>
          <p:nvPr/>
        </p:nvSpPr>
        <p:spPr>
          <a:xfrm>
            <a:off x="1437810" y="3655924"/>
            <a:ext cx="9551407" cy="492443"/>
          </a:xfrm>
          <a:prstGeom prst="rect">
            <a:avLst/>
          </a:prstGeom>
          <a:noFill/>
        </p:spPr>
        <p:txBody>
          <a:bodyPr wrap="square">
            <a:spAutoFit/>
          </a:bodyPr>
          <a:lstStyle/>
          <a:p>
            <a:r>
              <a:rPr lang="fr-FR" sz="1300" i="1" dirty="0"/>
              <a:t>Il y a plus de 30 années déjà, Yasser ARAFAT, Shimon PERES et Yitzhak RABIN recevait ensemble le prix Nobel de la paix 1994. </a:t>
            </a:r>
            <a:br>
              <a:rPr lang="fr-FR" sz="1300" i="1" dirty="0"/>
            </a:br>
            <a:r>
              <a:rPr lang="fr-FR" sz="1300" i="1" dirty="0"/>
              <a:t>Il récompensait des efforts accomplis en vue d’une résolution pacifique du conflit israélo-palestinien, installé au Proche-Orient  depuis 1947. </a:t>
            </a:r>
          </a:p>
        </p:txBody>
      </p:sp>
      <p:pic>
        <p:nvPicPr>
          <p:cNvPr id="80" name="Image 79">
            <a:extLst>
              <a:ext uri="{FF2B5EF4-FFF2-40B4-BE49-F238E27FC236}">
                <a16:creationId xmlns:a16="http://schemas.microsoft.com/office/drawing/2014/main" id="{0F6C9900-346F-9887-536A-BBDC718E80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0947" y="4248754"/>
            <a:ext cx="4014289" cy="2294921"/>
          </a:xfrm>
          <a:prstGeom prst="rect">
            <a:avLst/>
          </a:prstGeom>
        </p:spPr>
      </p:pic>
      <p:sp>
        <p:nvSpPr>
          <p:cNvPr id="82" name="ZoneTexte 81">
            <a:extLst>
              <a:ext uri="{FF2B5EF4-FFF2-40B4-BE49-F238E27FC236}">
                <a16:creationId xmlns:a16="http://schemas.microsoft.com/office/drawing/2014/main" id="{7D6CD2AA-7144-A3E4-47E4-C5C1EBDD2F23}"/>
              </a:ext>
            </a:extLst>
          </p:cNvPr>
          <p:cNvSpPr txBox="1"/>
          <p:nvPr/>
        </p:nvSpPr>
        <p:spPr>
          <a:xfrm>
            <a:off x="66674" y="4399631"/>
            <a:ext cx="1532437" cy="2292935"/>
          </a:xfrm>
          <a:prstGeom prst="rect">
            <a:avLst/>
          </a:prstGeom>
          <a:noFill/>
        </p:spPr>
        <p:txBody>
          <a:bodyPr wrap="square">
            <a:spAutoFit/>
          </a:bodyPr>
          <a:lstStyle/>
          <a:p>
            <a:r>
              <a:rPr lang="fr-FR" sz="1100" i="1" dirty="0"/>
              <a:t>De gauche à droite, </a:t>
            </a:r>
            <a:r>
              <a:rPr lang="fr-FR" sz="1100" b="1" i="1" dirty="0"/>
              <a:t>Y.ARAFAT</a:t>
            </a:r>
            <a:r>
              <a:rPr lang="fr-FR" sz="1100" i="1" dirty="0"/>
              <a:t>, chef de l’OLP (Organisation de Libération de la Palestine), </a:t>
            </a:r>
            <a:r>
              <a:rPr lang="fr-FR" sz="1100" b="1" i="1" dirty="0"/>
              <a:t>S. PERES</a:t>
            </a:r>
            <a:r>
              <a:rPr lang="fr-FR" sz="1100" i="1" dirty="0"/>
              <a:t> (Ministre israélien des Affaires étrangères) et </a:t>
            </a:r>
            <a:r>
              <a:rPr lang="fr-FR" sz="1100" b="1" i="1" dirty="0"/>
              <a:t>Y. RABIN</a:t>
            </a:r>
            <a:r>
              <a:rPr lang="fr-FR" sz="1100" i="1" dirty="0"/>
              <a:t> (Premier Ministre israélien) recevant leur Prix Nobel de la Pa	ix à Oslo (Norvège), le 10 décembre 1994.</a:t>
            </a:r>
          </a:p>
        </p:txBody>
      </p:sp>
      <p:sp>
        <p:nvSpPr>
          <p:cNvPr id="85" name="ZoneTexte 84">
            <a:extLst>
              <a:ext uri="{FF2B5EF4-FFF2-40B4-BE49-F238E27FC236}">
                <a16:creationId xmlns:a16="http://schemas.microsoft.com/office/drawing/2014/main" id="{A840FFD9-C46A-A45B-BD5F-CDA2A072ED30}"/>
              </a:ext>
            </a:extLst>
          </p:cNvPr>
          <p:cNvSpPr txBox="1"/>
          <p:nvPr/>
        </p:nvSpPr>
        <p:spPr>
          <a:xfrm>
            <a:off x="5579248" y="4132454"/>
            <a:ext cx="6612752" cy="1692771"/>
          </a:xfrm>
          <a:prstGeom prst="rect">
            <a:avLst/>
          </a:prstGeom>
          <a:noFill/>
        </p:spPr>
        <p:txBody>
          <a:bodyPr wrap="square">
            <a:spAutoFit/>
          </a:bodyPr>
          <a:lstStyle/>
          <a:p>
            <a:pPr indent="180975" algn="just"/>
            <a:r>
              <a:rPr lang="fr-FR" sz="1300" dirty="0"/>
              <a:t>Réunis le 10 décembre 1994, les trois figures politiques ont été saluées par le comité Nobel pour leur rôle dans les accords d’Oslo, signés un an plus tôt. Ces accords, qualifiés de « tournant majeur » dans l’histoire du Proche-Orient, ont permis une reconnaissance mutuelle entre Israël et l’Organisation de libération de la Palestine (OLP), ainsi qu’un début de transfert d’autonomie à l’Autorité palestinienne dans les territoires occupés.</a:t>
            </a:r>
          </a:p>
          <a:p>
            <a:pPr indent="180975" algn="just"/>
            <a:r>
              <a:rPr lang="fr-FR" sz="1300" dirty="0"/>
              <a:t>Ce rapprochement entre les ennemis d’hier a été salué, bien que certains dénonçaient un prix accordé trop tôt, avant des résultats concrets sur le terrain où les tensions persistent.</a:t>
            </a:r>
          </a:p>
          <a:p>
            <a:pPr indent="180975" algn="just"/>
            <a:r>
              <a:rPr lang="fr-FR" sz="1300" dirty="0"/>
              <a:t> Presqu’un an plus tard, Yitzhak RABIN est assassiné par un terroriste israélien. </a:t>
            </a:r>
          </a:p>
        </p:txBody>
      </p:sp>
      <p:sp>
        <p:nvSpPr>
          <p:cNvPr id="86" name="ZoneTexte 85">
            <a:extLst>
              <a:ext uri="{FF2B5EF4-FFF2-40B4-BE49-F238E27FC236}">
                <a16:creationId xmlns:a16="http://schemas.microsoft.com/office/drawing/2014/main" id="{39C5B362-33B6-ABAC-DDEA-47AAD3C9EBB4}"/>
              </a:ext>
            </a:extLst>
          </p:cNvPr>
          <p:cNvSpPr txBox="1"/>
          <p:nvPr/>
        </p:nvSpPr>
        <p:spPr>
          <a:xfrm>
            <a:off x="5598679" y="5765393"/>
            <a:ext cx="6607333" cy="1092607"/>
          </a:xfrm>
          <a:prstGeom prst="rect">
            <a:avLst/>
          </a:prstGeom>
          <a:noFill/>
        </p:spPr>
        <p:txBody>
          <a:bodyPr wrap="square">
            <a:spAutoFit/>
          </a:bodyPr>
          <a:lstStyle/>
          <a:p>
            <a:pPr indent="180975" algn="just"/>
            <a:r>
              <a:rPr lang="fr-FR" sz="1300" dirty="0"/>
              <a:t>Aujourd’hui, 30 ans après, le Hamas, mouvement islamiste, a remplacé l’OLP en tant qu’autorité palestinienne. Les Attentats du 7 octobre 2023 du Hamas étaient censés répondre aux avant-postes israéliens, colonisation illégale de territoires palestiniens. La guerre à Gaza mené par le gouvernement d’extrême droite israélienne semble ne plus avoir de limites.</a:t>
            </a:r>
          </a:p>
          <a:p>
            <a:pPr indent="180975">
              <a:tabLst>
                <a:tab pos="6372225" algn="r"/>
              </a:tabLst>
            </a:pPr>
            <a:r>
              <a:rPr lang="fr-FR" sz="1300" dirty="0"/>
              <a:t>La paix d’hier qui a pu paraître si proche, semble aujourd’hui tellement loin…	</a:t>
            </a:r>
            <a:r>
              <a:rPr lang="fr-FR" sz="1100" b="1" dirty="0"/>
              <a:t>JBD</a:t>
            </a:r>
          </a:p>
        </p:txBody>
      </p:sp>
      <p:sp>
        <p:nvSpPr>
          <p:cNvPr id="93" name="ZoneTexte 92">
            <a:extLst>
              <a:ext uri="{FF2B5EF4-FFF2-40B4-BE49-F238E27FC236}">
                <a16:creationId xmlns:a16="http://schemas.microsoft.com/office/drawing/2014/main" id="{2F1C9E67-56BD-4303-3F55-7AA08D58E5D7}"/>
              </a:ext>
            </a:extLst>
          </p:cNvPr>
          <p:cNvSpPr txBox="1"/>
          <p:nvPr/>
        </p:nvSpPr>
        <p:spPr>
          <a:xfrm>
            <a:off x="1436043" y="528604"/>
            <a:ext cx="458780" cy="461665"/>
          </a:xfrm>
          <a:prstGeom prst="rect">
            <a:avLst/>
          </a:prstGeom>
          <a:noFill/>
        </p:spPr>
        <p:txBody>
          <a:bodyPr wrap="none" rtlCol="0">
            <a:spAutoFit/>
          </a:bodyPr>
          <a:lstStyle/>
          <a:p>
            <a:r>
              <a:rPr lang="fr-FR" sz="2400" dirty="0">
                <a:sym typeface="Wingdings" panose="05000000000000000000" pitchFamily="2" charset="2"/>
              </a:rPr>
              <a:t></a:t>
            </a:r>
            <a:endParaRPr lang="fr-FR" sz="2400" dirty="0"/>
          </a:p>
        </p:txBody>
      </p:sp>
      <p:sp>
        <p:nvSpPr>
          <p:cNvPr id="95" name="ZoneTexte 94">
            <a:extLst>
              <a:ext uri="{FF2B5EF4-FFF2-40B4-BE49-F238E27FC236}">
                <a16:creationId xmlns:a16="http://schemas.microsoft.com/office/drawing/2014/main" id="{8838D734-5F25-CA93-ABFE-1DEF0F0D0FB6}"/>
              </a:ext>
            </a:extLst>
          </p:cNvPr>
          <p:cNvSpPr txBox="1"/>
          <p:nvPr/>
        </p:nvSpPr>
        <p:spPr>
          <a:xfrm>
            <a:off x="1416263" y="1090206"/>
            <a:ext cx="458780" cy="461665"/>
          </a:xfrm>
          <a:prstGeom prst="rect">
            <a:avLst/>
          </a:prstGeom>
          <a:noFill/>
        </p:spPr>
        <p:txBody>
          <a:bodyPr wrap="none" rtlCol="0">
            <a:spAutoFit/>
          </a:bodyPr>
          <a:lstStyle/>
          <a:p>
            <a:r>
              <a:rPr lang="fr-FR" sz="2400" dirty="0">
                <a:sym typeface="Wingdings" panose="05000000000000000000" pitchFamily="2" charset="2"/>
              </a:rPr>
              <a:t></a:t>
            </a:r>
            <a:endParaRPr lang="fr-FR" sz="2400" dirty="0"/>
          </a:p>
        </p:txBody>
      </p:sp>
      <p:sp>
        <p:nvSpPr>
          <p:cNvPr id="96" name="ZoneTexte 95">
            <a:extLst>
              <a:ext uri="{FF2B5EF4-FFF2-40B4-BE49-F238E27FC236}">
                <a16:creationId xmlns:a16="http://schemas.microsoft.com/office/drawing/2014/main" id="{59105444-BA47-9D3E-F1FA-4F7BEF1F2724}"/>
              </a:ext>
            </a:extLst>
          </p:cNvPr>
          <p:cNvSpPr txBox="1"/>
          <p:nvPr/>
        </p:nvSpPr>
        <p:spPr>
          <a:xfrm>
            <a:off x="1398852" y="1453621"/>
            <a:ext cx="458780" cy="461665"/>
          </a:xfrm>
          <a:prstGeom prst="rect">
            <a:avLst/>
          </a:prstGeom>
          <a:noFill/>
        </p:spPr>
        <p:txBody>
          <a:bodyPr wrap="none" rtlCol="0">
            <a:spAutoFit/>
          </a:bodyPr>
          <a:lstStyle/>
          <a:p>
            <a:r>
              <a:rPr lang="fr-FR" sz="2400" dirty="0">
                <a:sym typeface="Wingdings" panose="05000000000000000000" pitchFamily="2" charset="2"/>
              </a:rPr>
              <a:t></a:t>
            </a:r>
            <a:endParaRPr lang="fr-FR" sz="2400" dirty="0"/>
          </a:p>
        </p:txBody>
      </p:sp>
      <p:sp>
        <p:nvSpPr>
          <p:cNvPr id="97" name="ZoneTexte 96">
            <a:extLst>
              <a:ext uri="{FF2B5EF4-FFF2-40B4-BE49-F238E27FC236}">
                <a16:creationId xmlns:a16="http://schemas.microsoft.com/office/drawing/2014/main" id="{E795CB77-0838-FDB0-6758-EB7CC530586A}"/>
              </a:ext>
            </a:extLst>
          </p:cNvPr>
          <p:cNvSpPr txBox="1"/>
          <p:nvPr/>
        </p:nvSpPr>
        <p:spPr>
          <a:xfrm>
            <a:off x="1369721" y="2696721"/>
            <a:ext cx="458780" cy="461665"/>
          </a:xfrm>
          <a:prstGeom prst="rect">
            <a:avLst/>
          </a:prstGeom>
          <a:noFill/>
        </p:spPr>
        <p:txBody>
          <a:bodyPr wrap="none" rtlCol="0">
            <a:spAutoFit/>
          </a:bodyPr>
          <a:lstStyle/>
          <a:p>
            <a:r>
              <a:rPr lang="fr-FR" sz="2400" dirty="0">
                <a:sym typeface="Wingdings" panose="05000000000000000000" pitchFamily="2" charset="2"/>
              </a:rPr>
              <a:t></a:t>
            </a:r>
            <a:endParaRPr lang="fr-FR" sz="2400" dirty="0"/>
          </a:p>
        </p:txBody>
      </p:sp>
      <p:sp>
        <p:nvSpPr>
          <p:cNvPr id="103" name="ZoneTexte 102">
            <a:extLst>
              <a:ext uri="{FF2B5EF4-FFF2-40B4-BE49-F238E27FC236}">
                <a16:creationId xmlns:a16="http://schemas.microsoft.com/office/drawing/2014/main" id="{ECB860E4-AA13-8824-63D7-60AE9718D47A}"/>
              </a:ext>
            </a:extLst>
          </p:cNvPr>
          <p:cNvSpPr txBox="1"/>
          <p:nvPr/>
        </p:nvSpPr>
        <p:spPr>
          <a:xfrm>
            <a:off x="1645653" y="1402503"/>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403411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1" presetClass="entr" presetSubtype="0" fill="hold" grpId="0"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1" presetClass="entr" presetSubtype="0"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ppt_x"/>
                                          </p:val>
                                        </p:tav>
                                        <p:tav tm="100000">
                                          <p:val>
                                            <p:strVal val="#ppt_x"/>
                                          </p:val>
                                        </p:tav>
                                      </p:tavLst>
                                    </p:anim>
                                    <p:anim calcmode="lin" valueType="num">
                                      <p:cBhvr additive="base">
                                        <p:cTn id="5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1000"/>
                                        <p:tgtEl>
                                          <p:spTgt spid="50"/>
                                        </p:tgtEl>
                                      </p:cBhvr>
                                    </p:animEffect>
                                    <p:anim calcmode="lin" valueType="num">
                                      <p:cBhvr>
                                        <p:cTn id="73" dur="1000" fill="hold"/>
                                        <p:tgtEl>
                                          <p:spTgt spid="50"/>
                                        </p:tgtEl>
                                        <p:attrNameLst>
                                          <p:attrName>ppt_x</p:attrName>
                                        </p:attrNameLst>
                                      </p:cBhvr>
                                      <p:tavLst>
                                        <p:tav tm="0">
                                          <p:val>
                                            <p:strVal val="#ppt_x"/>
                                          </p:val>
                                        </p:tav>
                                        <p:tav tm="100000">
                                          <p:val>
                                            <p:strVal val="#ppt_x"/>
                                          </p:val>
                                        </p:tav>
                                      </p:tavLst>
                                    </p:anim>
                                    <p:anim calcmode="lin" valueType="num">
                                      <p:cBhvr>
                                        <p:cTn id="74" dur="1000" fill="hold"/>
                                        <p:tgtEl>
                                          <p:spTgt spid="50"/>
                                        </p:tgtEl>
                                        <p:attrNameLst>
                                          <p:attrName>ppt_y</p:attrName>
                                        </p:attrNameLst>
                                      </p:cBhvr>
                                      <p:tavLst>
                                        <p:tav tm="0">
                                          <p:val>
                                            <p:strVal val="#ppt_y+.1"/>
                                          </p:val>
                                        </p:tav>
                                        <p:tav tm="100000">
                                          <p:val>
                                            <p:strVal val="#ppt_y"/>
                                          </p:val>
                                        </p:tav>
                                      </p:tavLst>
                                    </p:anim>
                                  </p:childTnLst>
                                </p:cTn>
                              </p:par>
                              <p:par>
                                <p:cTn id="75" presetID="1" presetClass="entr" presetSubtype="0" fill="hold" grpId="0" nodeType="withEffect">
                                  <p:stCondLst>
                                    <p:cond delay="0"/>
                                  </p:stCondLst>
                                  <p:childTnLst>
                                    <p:set>
                                      <p:cBhvr>
                                        <p:cTn id="76" dur="1" fill="hold">
                                          <p:stCondLst>
                                            <p:cond delay="0"/>
                                          </p:stCondLst>
                                        </p:cTn>
                                        <p:tgtEl>
                                          <p:spTgt spid="9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59"/>
                                        </p:tgtEl>
                                        <p:attrNameLst>
                                          <p:attrName>style.visibility</p:attrName>
                                        </p:attrNameLst>
                                      </p:cBhvr>
                                      <p:to>
                                        <p:strVal val="visible"/>
                                      </p:to>
                                    </p:set>
                                    <p:anim calcmode="lin" valueType="num">
                                      <p:cBhvr additive="base">
                                        <p:cTn id="81" dur="500" fill="hold"/>
                                        <p:tgtEl>
                                          <p:spTgt spid="59"/>
                                        </p:tgtEl>
                                        <p:attrNameLst>
                                          <p:attrName>ppt_x</p:attrName>
                                        </p:attrNameLst>
                                      </p:cBhvr>
                                      <p:tavLst>
                                        <p:tav tm="0">
                                          <p:val>
                                            <p:strVal val="#ppt_x"/>
                                          </p:val>
                                        </p:tav>
                                        <p:tav tm="100000">
                                          <p:val>
                                            <p:strVal val="#ppt_x"/>
                                          </p:val>
                                        </p:tav>
                                      </p:tavLst>
                                    </p:anim>
                                    <p:anim calcmode="lin" valueType="num">
                                      <p:cBhvr additive="base">
                                        <p:cTn id="8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1000"/>
                                        <p:tgtEl>
                                          <p:spTgt spid="56"/>
                                        </p:tgtEl>
                                      </p:cBhvr>
                                    </p:animEffect>
                                    <p:anim calcmode="lin" valueType="num">
                                      <p:cBhvr>
                                        <p:cTn id="88" dur="1000" fill="hold"/>
                                        <p:tgtEl>
                                          <p:spTgt spid="56"/>
                                        </p:tgtEl>
                                        <p:attrNameLst>
                                          <p:attrName>ppt_x</p:attrName>
                                        </p:attrNameLst>
                                      </p:cBhvr>
                                      <p:tavLst>
                                        <p:tav tm="0">
                                          <p:val>
                                            <p:strVal val="#ppt_x"/>
                                          </p:val>
                                        </p:tav>
                                        <p:tav tm="100000">
                                          <p:val>
                                            <p:strVal val="#ppt_x"/>
                                          </p:val>
                                        </p:tav>
                                      </p:tavLst>
                                    </p:anim>
                                    <p:anim calcmode="lin" valueType="num">
                                      <p:cBhvr>
                                        <p:cTn id="89" dur="1000" fill="hold"/>
                                        <p:tgtEl>
                                          <p:spTgt spid="5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fade">
                                      <p:cBhvr>
                                        <p:cTn id="92" dur="1000"/>
                                        <p:tgtEl>
                                          <p:spTgt spid="55"/>
                                        </p:tgtEl>
                                      </p:cBhvr>
                                    </p:animEffect>
                                    <p:anim calcmode="lin" valueType="num">
                                      <p:cBhvr>
                                        <p:cTn id="93" dur="1000" fill="hold"/>
                                        <p:tgtEl>
                                          <p:spTgt spid="55"/>
                                        </p:tgtEl>
                                        <p:attrNameLst>
                                          <p:attrName>ppt_x</p:attrName>
                                        </p:attrNameLst>
                                      </p:cBhvr>
                                      <p:tavLst>
                                        <p:tav tm="0">
                                          <p:val>
                                            <p:strVal val="#ppt_x"/>
                                          </p:val>
                                        </p:tav>
                                        <p:tav tm="100000">
                                          <p:val>
                                            <p:strVal val="#ppt_x"/>
                                          </p:val>
                                        </p:tav>
                                      </p:tavLst>
                                    </p:anim>
                                    <p:anim calcmode="lin" valueType="num">
                                      <p:cBhvr>
                                        <p:cTn id="94" dur="1000" fill="hold"/>
                                        <p:tgtEl>
                                          <p:spTgt spid="5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fade">
                                      <p:cBhvr>
                                        <p:cTn id="97" dur="1000"/>
                                        <p:tgtEl>
                                          <p:spTgt spid="54"/>
                                        </p:tgtEl>
                                      </p:cBhvr>
                                    </p:animEffect>
                                    <p:anim calcmode="lin" valueType="num">
                                      <p:cBhvr>
                                        <p:cTn id="98" dur="1000" fill="hold"/>
                                        <p:tgtEl>
                                          <p:spTgt spid="54"/>
                                        </p:tgtEl>
                                        <p:attrNameLst>
                                          <p:attrName>ppt_x</p:attrName>
                                        </p:attrNameLst>
                                      </p:cBhvr>
                                      <p:tavLst>
                                        <p:tav tm="0">
                                          <p:val>
                                            <p:strVal val="#ppt_x"/>
                                          </p:val>
                                        </p:tav>
                                        <p:tav tm="100000">
                                          <p:val>
                                            <p:strVal val="#ppt_x"/>
                                          </p:val>
                                        </p:tav>
                                      </p:tavLst>
                                    </p:anim>
                                    <p:anim calcmode="lin" valueType="num">
                                      <p:cBhvr>
                                        <p:cTn id="99" dur="1000" fill="hold"/>
                                        <p:tgtEl>
                                          <p:spTgt spid="54"/>
                                        </p:tgtEl>
                                        <p:attrNameLst>
                                          <p:attrName>ppt_y</p:attrName>
                                        </p:attrNameLst>
                                      </p:cBhvr>
                                      <p:tavLst>
                                        <p:tav tm="0">
                                          <p:val>
                                            <p:strVal val="#ppt_y+.1"/>
                                          </p:val>
                                        </p:tav>
                                        <p:tav tm="100000">
                                          <p:val>
                                            <p:strVal val="#ppt_y"/>
                                          </p:val>
                                        </p:tav>
                                      </p:tavLst>
                                    </p:anim>
                                  </p:childTnLst>
                                </p:cTn>
                              </p:par>
                              <p:par>
                                <p:cTn id="100" presetID="1"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62"/>
                                        </p:tgtEl>
                                        <p:attrNameLst>
                                          <p:attrName>style.visibility</p:attrName>
                                        </p:attrNameLst>
                                      </p:cBhvr>
                                      <p:to>
                                        <p:strVal val="visible"/>
                                      </p:to>
                                    </p:set>
                                    <p:anim calcmode="lin" valueType="num">
                                      <p:cBhvr additive="base">
                                        <p:cTn id="106" dur="500" fill="hold"/>
                                        <p:tgtEl>
                                          <p:spTgt spid="62"/>
                                        </p:tgtEl>
                                        <p:attrNameLst>
                                          <p:attrName>ppt_x</p:attrName>
                                        </p:attrNameLst>
                                      </p:cBhvr>
                                      <p:tavLst>
                                        <p:tav tm="0">
                                          <p:val>
                                            <p:strVal val="#ppt_x"/>
                                          </p:val>
                                        </p:tav>
                                        <p:tav tm="100000">
                                          <p:val>
                                            <p:strVal val="#ppt_x"/>
                                          </p:val>
                                        </p:tav>
                                      </p:tavLst>
                                    </p:anim>
                                    <p:anim calcmode="lin" valueType="num">
                                      <p:cBhvr additive="base">
                                        <p:cTn id="10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nodeType="clickEffect">
                                  <p:stCondLst>
                                    <p:cond delay="0"/>
                                  </p:stCondLst>
                                  <p:childTnLst>
                                    <p:set>
                                      <p:cBhvr>
                                        <p:cTn id="111" dur="1" fill="hold">
                                          <p:stCondLst>
                                            <p:cond delay="0"/>
                                          </p:stCondLst>
                                        </p:cTn>
                                        <p:tgtEl>
                                          <p:spTgt spid="73"/>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72"/>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82"/>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70"/>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77"/>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85"/>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86"/>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64"/>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6" grpId="0"/>
      <p:bldP spid="17" grpId="0"/>
      <p:bldP spid="18" grpId="0"/>
      <p:bldP spid="55" grpId="0"/>
      <p:bldP spid="59" grpId="0"/>
      <p:bldP spid="62" grpId="0"/>
      <p:bldP spid="70" grpId="0"/>
      <p:bldP spid="77" grpId="0"/>
      <p:bldP spid="82" grpId="0"/>
      <p:bldP spid="85" grpId="0"/>
      <p:bldP spid="86" grpId="0"/>
      <p:bldP spid="93" grpId="0"/>
      <p:bldP spid="95" grpId="0"/>
      <p:bldP spid="96" grpId="0"/>
      <p:bldP spid="9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4063-7B18-EE4F-FADE-2111BBEB8FCD}"/>
            </a:ext>
          </a:extLst>
        </p:cNvPr>
        <p:cNvGrpSpPr/>
        <p:nvPr/>
      </p:nvGrpSpPr>
      <p:grpSpPr>
        <a:xfrm>
          <a:off x="0" y="0"/>
          <a:ext cx="0" cy="0"/>
          <a:chOff x="0" y="0"/>
          <a:chExt cx="0" cy="0"/>
        </a:xfrm>
      </p:grpSpPr>
      <p:pic>
        <p:nvPicPr>
          <p:cNvPr id="94" name="Image 93">
            <a:extLst>
              <a:ext uri="{FF2B5EF4-FFF2-40B4-BE49-F238E27FC236}">
                <a16:creationId xmlns:a16="http://schemas.microsoft.com/office/drawing/2014/main" id="{7652F49B-9333-2F4A-8398-10AE530588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129" y="3346377"/>
            <a:ext cx="542805" cy="510366"/>
          </a:xfrm>
          <a:prstGeom prst="rect">
            <a:avLst/>
          </a:prstGeom>
        </p:spPr>
      </p:pic>
      <p:sp>
        <p:nvSpPr>
          <p:cNvPr id="2" name="ZoneTexte 1">
            <a:extLst>
              <a:ext uri="{FF2B5EF4-FFF2-40B4-BE49-F238E27FC236}">
                <a16:creationId xmlns:a16="http://schemas.microsoft.com/office/drawing/2014/main" id="{56DB713B-0777-150F-8364-3ECABD98590B}"/>
              </a:ext>
            </a:extLst>
          </p:cNvPr>
          <p:cNvSpPr txBox="1"/>
          <p:nvPr/>
        </p:nvSpPr>
        <p:spPr>
          <a:xfrm>
            <a:off x="7026358" y="613646"/>
            <a:ext cx="1616586" cy="369332"/>
          </a:xfrm>
          <a:prstGeom prst="rect">
            <a:avLst/>
          </a:prstGeom>
          <a:noFill/>
        </p:spPr>
        <p:txBody>
          <a:bodyPr wrap="square">
            <a:spAutoFit/>
          </a:bodyPr>
          <a:lstStyle/>
          <a:p>
            <a:pPr algn="ctr"/>
            <a:r>
              <a:rPr lang="fr-FR" i="1" dirty="0"/>
              <a:t>sur la FORME</a:t>
            </a:r>
          </a:p>
        </p:txBody>
      </p:sp>
      <p:sp>
        <p:nvSpPr>
          <p:cNvPr id="3" name="ZoneTexte 2">
            <a:extLst>
              <a:ext uri="{FF2B5EF4-FFF2-40B4-BE49-F238E27FC236}">
                <a16:creationId xmlns:a16="http://schemas.microsoft.com/office/drawing/2014/main" id="{068D560E-55A0-36BE-BAD6-9CCEE5FEDA76}"/>
              </a:ext>
            </a:extLst>
          </p:cNvPr>
          <p:cNvSpPr txBox="1"/>
          <p:nvPr/>
        </p:nvSpPr>
        <p:spPr>
          <a:xfrm>
            <a:off x="1547462" y="796656"/>
            <a:ext cx="3079870" cy="369332"/>
          </a:xfrm>
          <a:prstGeom prst="rect">
            <a:avLst/>
          </a:prstGeom>
          <a:noFill/>
        </p:spPr>
        <p:txBody>
          <a:bodyPr wrap="square">
            <a:spAutoFit/>
          </a:bodyPr>
          <a:lstStyle/>
          <a:p>
            <a:pPr algn="ctr"/>
            <a:r>
              <a:rPr lang="fr-FR" b="1" dirty="0"/>
              <a:t>Réaliser un RÉCIT HISTORIQUE</a:t>
            </a:r>
          </a:p>
        </p:txBody>
      </p:sp>
      <p:cxnSp>
        <p:nvCxnSpPr>
          <p:cNvPr id="6" name="Connecteur droit avec flèche 5">
            <a:extLst>
              <a:ext uri="{FF2B5EF4-FFF2-40B4-BE49-F238E27FC236}">
                <a16:creationId xmlns:a16="http://schemas.microsoft.com/office/drawing/2014/main" id="{21DE5E9C-5E1D-30A6-9D1D-A0CF68451DDF}"/>
              </a:ext>
            </a:extLst>
          </p:cNvPr>
          <p:cNvCxnSpPr>
            <a:cxnSpLocks/>
          </p:cNvCxnSpPr>
          <p:nvPr/>
        </p:nvCxnSpPr>
        <p:spPr>
          <a:xfrm flipV="1">
            <a:off x="1482594" y="1160805"/>
            <a:ext cx="3310873" cy="28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C586A835-13C5-BE14-1EC5-5F52EC333307}"/>
              </a:ext>
            </a:extLst>
          </p:cNvPr>
          <p:cNvCxnSpPr>
            <a:cxnSpLocks/>
          </p:cNvCxnSpPr>
          <p:nvPr/>
        </p:nvCxnSpPr>
        <p:spPr>
          <a:xfrm>
            <a:off x="7065525" y="941073"/>
            <a:ext cx="157480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78639EFD-FAA2-7EE8-5A99-E7711BF2E9C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14785" y="1065902"/>
            <a:ext cx="418778" cy="418778"/>
          </a:xfrm>
          <a:prstGeom prst="rect">
            <a:avLst/>
          </a:prstGeom>
        </p:spPr>
      </p:pic>
      <p:sp>
        <p:nvSpPr>
          <p:cNvPr id="13" name="ZoneTexte 12">
            <a:extLst>
              <a:ext uri="{FF2B5EF4-FFF2-40B4-BE49-F238E27FC236}">
                <a16:creationId xmlns:a16="http://schemas.microsoft.com/office/drawing/2014/main" id="{A524791A-7C11-99CB-D7D5-6CCC73EDCBE0}"/>
              </a:ext>
            </a:extLst>
          </p:cNvPr>
          <p:cNvSpPr txBox="1"/>
          <p:nvPr/>
        </p:nvSpPr>
        <p:spPr>
          <a:xfrm>
            <a:off x="9067519" y="1113616"/>
            <a:ext cx="2026887" cy="307777"/>
          </a:xfrm>
          <a:prstGeom prst="rect">
            <a:avLst/>
          </a:prstGeom>
          <a:noFill/>
        </p:spPr>
        <p:txBody>
          <a:bodyPr wrap="square">
            <a:spAutoFit/>
          </a:bodyPr>
          <a:lstStyle/>
          <a:p>
            <a:pPr algn="ctr"/>
            <a:r>
              <a:rPr lang="fr-FR" sz="1400" i="1" dirty="0"/>
              <a:t>sur Word ou Powerpoint</a:t>
            </a:r>
          </a:p>
        </p:txBody>
      </p:sp>
      <p:sp>
        <p:nvSpPr>
          <p:cNvPr id="18" name="ZoneTexte 17">
            <a:extLst>
              <a:ext uri="{FF2B5EF4-FFF2-40B4-BE49-F238E27FC236}">
                <a16:creationId xmlns:a16="http://schemas.microsoft.com/office/drawing/2014/main" id="{1D104B57-AB07-0174-1922-39FE6A6C370E}"/>
              </a:ext>
            </a:extLst>
          </p:cNvPr>
          <p:cNvSpPr txBox="1"/>
          <p:nvPr/>
        </p:nvSpPr>
        <p:spPr>
          <a:xfrm>
            <a:off x="9746010" y="1883389"/>
            <a:ext cx="2026889" cy="307777"/>
          </a:xfrm>
          <a:prstGeom prst="rect">
            <a:avLst/>
          </a:prstGeom>
          <a:solidFill>
            <a:srgbClr val="FFC000"/>
          </a:solidFill>
          <a:ln w="38100">
            <a:solidFill>
              <a:srgbClr val="FF0000"/>
            </a:solidFill>
          </a:ln>
        </p:spPr>
        <p:txBody>
          <a:bodyPr wrap="square">
            <a:spAutoFit/>
          </a:bodyPr>
          <a:lstStyle/>
          <a:p>
            <a:r>
              <a:rPr lang="fr-FR" sz="1400" b="1" dirty="0">
                <a:solidFill>
                  <a:srgbClr val="FF0000"/>
                </a:solidFill>
              </a:rPr>
              <a:t>Bien respecter la FICHE !</a:t>
            </a:r>
          </a:p>
        </p:txBody>
      </p:sp>
      <p:sp>
        <p:nvSpPr>
          <p:cNvPr id="19" name="ZoneTexte 18">
            <a:extLst>
              <a:ext uri="{FF2B5EF4-FFF2-40B4-BE49-F238E27FC236}">
                <a16:creationId xmlns:a16="http://schemas.microsoft.com/office/drawing/2014/main" id="{C5EA173E-03F6-FEF7-BB74-14398B0B6C86}"/>
              </a:ext>
            </a:extLst>
          </p:cNvPr>
          <p:cNvSpPr txBox="1"/>
          <p:nvPr/>
        </p:nvSpPr>
        <p:spPr>
          <a:xfrm>
            <a:off x="9474519" y="518722"/>
            <a:ext cx="1567452" cy="307777"/>
          </a:xfrm>
          <a:prstGeom prst="rect">
            <a:avLst/>
          </a:prstGeom>
          <a:noFill/>
        </p:spPr>
        <p:txBody>
          <a:bodyPr wrap="square">
            <a:spAutoFit/>
          </a:bodyPr>
          <a:lstStyle/>
          <a:p>
            <a:r>
              <a:rPr lang="fr-FR" sz="1400" i="1" dirty="0"/>
              <a:t>sur </a:t>
            </a:r>
            <a:r>
              <a:rPr lang="fr-FR" sz="1400" b="1" i="1" dirty="0"/>
              <a:t>COPIE DOUBLE</a:t>
            </a:r>
          </a:p>
        </p:txBody>
      </p:sp>
      <p:sp>
        <p:nvSpPr>
          <p:cNvPr id="20" name="ZoneTexte 19">
            <a:extLst>
              <a:ext uri="{FF2B5EF4-FFF2-40B4-BE49-F238E27FC236}">
                <a16:creationId xmlns:a16="http://schemas.microsoft.com/office/drawing/2014/main" id="{EB494697-82C1-2967-5A3C-B0D3476A4EFA}"/>
              </a:ext>
            </a:extLst>
          </p:cNvPr>
          <p:cNvSpPr txBox="1"/>
          <p:nvPr/>
        </p:nvSpPr>
        <p:spPr>
          <a:xfrm>
            <a:off x="7023745" y="1708515"/>
            <a:ext cx="1616586" cy="369332"/>
          </a:xfrm>
          <a:prstGeom prst="rect">
            <a:avLst/>
          </a:prstGeom>
          <a:noFill/>
        </p:spPr>
        <p:txBody>
          <a:bodyPr wrap="square">
            <a:spAutoFit/>
          </a:bodyPr>
          <a:lstStyle/>
          <a:p>
            <a:pPr algn="ctr"/>
            <a:r>
              <a:rPr lang="fr-FR" i="1" dirty="0"/>
              <a:t>sur le FOND</a:t>
            </a:r>
          </a:p>
        </p:txBody>
      </p:sp>
      <p:cxnSp>
        <p:nvCxnSpPr>
          <p:cNvPr id="21" name="Connecteur droit avec flèche 20">
            <a:extLst>
              <a:ext uri="{FF2B5EF4-FFF2-40B4-BE49-F238E27FC236}">
                <a16:creationId xmlns:a16="http://schemas.microsoft.com/office/drawing/2014/main" id="{955B6A9F-B115-289E-5E41-2056C8399EB4}"/>
              </a:ext>
            </a:extLst>
          </p:cNvPr>
          <p:cNvCxnSpPr>
            <a:cxnSpLocks/>
          </p:cNvCxnSpPr>
          <p:nvPr/>
        </p:nvCxnSpPr>
        <p:spPr>
          <a:xfrm>
            <a:off x="7046846" y="2052525"/>
            <a:ext cx="159348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FD29F756-F213-AA82-BFEC-8E0330E472D2}"/>
              </a:ext>
            </a:extLst>
          </p:cNvPr>
          <p:cNvCxnSpPr/>
          <p:nvPr/>
        </p:nvCxnSpPr>
        <p:spPr>
          <a:xfrm flipV="1">
            <a:off x="7065525" y="922601"/>
            <a:ext cx="0" cy="11291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CCB13E97-884F-705B-3B16-1BB00E712C54}"/>
              </a:ext>
            </a:extLst>
          </p:cNvPr>
          <p:cNvCxnSpPr>
            <a:cxnSpLocks/>
          </p:cNvCxnSpPr>
          <p:nvPr/>
        </p:nvCxnSpPr>
        <p:spPr>
          <a:xfrm>
            <a:off x="1482594" y="1141201"/>
            <a:ext cx="0" cy="3459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43BB7FA1-5AA3-B68E-FDA0-EFED6B9D2398}"/>
              </a:ext>
            </a:extLst>
          </p:cNvPr>
          <p:cNvSpPr txBox="1"/>
          <p:nvPr/>
        </p:nvSpPr>
        <p:spPr>
          <a:xfrm>
            <a:off x="4958619" y="2712219"/>
            <a:ext cx="975456" cy="307777"/>
          </a:xfrm>
          <a:prstGeom prst="rect">
            <a:avLst/>
          </a:prstGeom>
          <a:solidFill>
            <a:srgbClr val="FFFF00"/>
          </a:solidFill>
        </p:spPr>
        <p:txBody>
          <a:bodyPr wrap="square">
            <a:spAutoFit/>
          </a:bodyPr>
          <a:lstStyle/>
          <a:p>
            <a:r>
              <a:rPr lang="fr-FR" sz="1400" b="1" dirty="0">
                <a:solidFill>
                  <a:srgbClr val="FF0000"/>
                </a:solidFill>
              </a:rPr>
              <a:t>Débutant :</a:t>
            </a:r>
          </a:p>
        </p:txBody>
      </p:sp>
      <p:pic>
        <p:nvPicPr>
          <p:cNvPr id="30" name="Image 29">
            <a:extLst>
              <a:ext uri="{FF2B5EF4-FFF2-40B4-BE49-F238E27FC236}">
                <a16:creationId xmlns:a16="http://schemas.microsoft.com/office/drawing/2014/main" id="{C2832216-9F2F-5941-627E-007306F95752}"/>
              </a:ext>
            </a:extLst>
          </p:cNvPr>
          <p:cNvPicPr>
            <a:picLocks noChangeAspect="1"/>
          </p:cNvPicPr>
          <p:nvPr/>
        </p:nvPicPr>
        <p:blipFill>
          <a:blip r:embed="rId4"/>
          <a:stretch>
            <a:fillRect/>
          </a:stretch>
        </p:blipFill>
        <p:spPr>
          <a:xfrm>
            <a:off x="1263816" y="1497560"/>
            <a:ext cx="435152" cy="696951"/>
          </a:xfrm>
          <a:prstGeom prst="rect">
            <a:avLst/>
          </a:prstGeom>
        </p:spPr>
      </p:pic>
      <p:sp>
        <p:nvSpPr>
          <p:cNvPr id="33" name="ZoneTexte 32">
            <a:extLst>
              <a:ext uri="{FF2B5EF4-FFF2-40B4-BE49-F238E27FC236}">
                <a16:creationId xmlns:a16="http://schemas.microsoft.com/office/drawing/2014/main" id="{200C5A0D-9499-C748-E5D8-7D8E53EEA883}"/>
              </a:ext>
            </a:extLst>
          </p:cNvPr>
          <p:cNvSpPr txBox="1"/>
          <p:nvPr/>
        </p:nvSpPr>
        <p:spPr>
          <a:xfrm>
            <a:off x="1128622" y="2154415"/>
            <a:ext cx="705539" cy="307777"/>
          </a:xfrm>
          <a:prstGeom prst="rect">
            <a:avLst/>
          </a:prstGeom>
          <a:noFill/>
        </p:spPr>
        <p:txBody>
          <a:bodyPr wrap="square">
            <a:spAutoFit/>
          </a:bodyPr>
          <a:lstStyle/>
          <a:p>
            <a:pPr algn="ctr"/>
            <a:r>
              <a:rPr lang="fr-FR" sz="1400" b="1" i="1" dirty="0"/>
              <a:t>seul</a:t>
            </a:r>
            <a:r>
              <a:rPr lang="fr-FR" sz="1400" i="1" dirty="0"/>
              <a:t>(</a:t>
            </a:r>
            <a:r>
              <a:rPr lang="fr-FR" sz="1400" b="1" i="1" dirty="0"/>
              <a:t>e</a:t>
            </a:r>
            <a:r>
              <a:rPr lang="fr-FR" sz="1400" i="1" dirty="0"/>
              <a:t>)</a:t>
            </a:r>
          </a:p>
        </p:txBody>
      </p:sp>
      <p:pic>
        <p:nvPicPr>
          <p:cNvPr id="35" name="Image 34">
            <a:extLst>
              <a:ext uri="{FF2B5EF4-FFF2-40B4-BE49-F238E27FC236}">
                <a16:creationId xmlns:a16="http://schemas.microsoft.com/office/drawing/2014/main" id="{7829AB70-6FF9-6050-A4CA-DE59F66615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501102" y="3313114"/>
            <a:ext cx="1120142" cy="539497"/>
          </a:xfrm>
          <a:prstGeom prst="rect">
            <a:avLst/>
          </a:prstGeom>
        </p:spPr>
      </p:pic>
      <p:pic>
        <p:nvPicPr>
          <p:cNvPr id="36" name="Image 35">
            <a:extLst>
              <a:ext uri="{FF2B5EF4-FFF2-40B4-BE49-F238E27FC236}">
                <a16:creationId xmlns:a16="http://schemas.microsoft.com/office/drawing/2014/main" id="{16FD33E6-BA9A-058C-A7A8-E81170929A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5669" y="4126253"/>
            <a:ext cx="598317" cy="527230"/>
          </a:xfrm>
          <a:prstGeom prst="rect">
            <a:avLst/>
          </a:prstGeom>
        </p:spPr>
      </p:pic>
      <p:sp>
        <p:nvSpPr>
          <p:cNvPr id="38" name="ZoneTexte 37">
            <a:extLst>
              <a:ext uri="{FF2B5EF4-FFF2-40B4-BE49-F238E27FC236}">
                <a16:creationId xmlns:a16="http://schemas.microsoft.com/office/drawing/2014/main" id="{A326CFDD-FDA1-46FD-4CD0-B3986A871942}"/>
              </a:ext>
            </a:extLst>
          </p:cNvPr>
          <p:cNvSpPr txBox="1"/>
          <p:nvPr/>
        </p:nvSpPr>
        <p:spPr>
          <a:xfrm>
            <a:off x="2034828" y="1671056"/>
            <a:ext cx="1240695" cy="369332"/>
          </a:xfrm>
          <a:prstGeom prst="rect">
            <a:avLst/>
          </a:prstGeom>
          <a:noFill/>
        </p:spPr>
        <p:txBody>
          <a:bodyPr wrap="square">
            <a:spAutoFit/>
          </a:bodyPr>
          <a:lstStyle/>
          <a:p>
            <a:r>
              <a:rPr lang="fr-FR" b="1" dirty="0"/>
              <a:t>pour le … ?</a:t>
            </a:r>
            <a:endParaRPr lang="fr-FR" dirty="0"/>
          </a:p>
        </p:txBody>
      </p:sp>
      <p:cxnSp>
        <p:nvCxnSpPr>
          <p:cNvPr id="39" name="Connecteur droit avec flèche 38">
            <a:extLst>
              <a:ext uri="{FF2B5EF4-FFF2-40B4-BE49-F238E27FC236}">
                <a16:creationId xmlns:a16="http://schemas.microsoft.com/office/drawing/2014/main" id="{8C87106D-891E-1927-887B-15E9E202FB37}"/>
              </a:ext>
            </a:extLst>
          </p:cNvPr>
          <p:cNvCxnSpPr>
            <a:cxnSpLocks/>
          </p:cNvCxnSpPr>
          <p:nvPr/>
        </p:nvCxnSpPr>
        <p:spPr>
          <a:xfrm>
            <a:off x="1848642" y="1860474"/>
            <a:ext cx="215396" cy="68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D9349B18-52F7-1B50-B98D-F02573F84195}"/>
              </a:ext>
            </a:extLst>
          </p:cNvPr>
          <p:cNvCxnSpPr>
            <a:cxnSpLocks/>
          </p:cNvCxnSpPr>
          <p:nvPr/>
        </p:nvCxnSpPr>
        <p:spPr>
          <a:xfrm>
            <a:off x="1097379" y="2437518"/>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E2BAE94F-1DF4-44E0-5D92-49CE27DFEB42}"/>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 </a:t>
            </a:r>
          </a:p>
        </p:txBody>
      </p:sp>
      <p:pic>
        <p:nvPicPr>
          <p:cNvPr id="52" name="Image 51">
            <a:hlinkClick r:id="rId7" action="ppaction://hlinksldjump"/>
            <a:extLst>
              <a:ext uri="{FF2B5EF4-FFF2-40B4-BE49-F238E27FC236}">
                <a16:creationId xmlns:a16="http://schemas.microsoft.com/office/drawing/2014/main" id="{20633D39-C8F7-2A6F-08C8-026449BA30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cxnSp>
        <p:nvCxnSpPr>
          <p:cNvPr id="54" name="Connecteur droit 53">
            <a:extLst>
              <a:ext uri="{FF2B5EF4-FFF2-40B4-BE49-F238E27FC236}">
                <a16:creationId xmlns:a16="http://schemas.microsoft.com/office/drawing/2014/main" id="{D46E549A-9CB6-6BEC-79B2-177C43E852E8}"/>
              </a:ext>
            </a:extLst>
          </p:cNvPr>
          <p:cNvCxnSpPr>
            <a:cxnSpLocks/>
          </p:cNvCxnSpPr>
          <p:nvPr/>
        </p:nvCxnSpPr>
        <p:spPr>
          <a:xfrm>
            <a:off x="1097379" y="2462192"/>
            <a:ext cx="76802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Connecteur droit avec flèche 55">
            <a:extLst>
              <a:ext uri="{FF2B5EF4-FFF2-40B4-BE49-F238E27FC236}">
                <a16:creationId xmlns:a16="http://schemas.microsoft.com/office/drawing/2014/main" id="{2B573496-B48A-A7A2-5755-0959EC03FAF7}"/>
              </a:ext>
            </a:extLst>
          </p:cNvPr>
          <p:cNvCxnSpPr>
            <a:cxnSpLocks/>
          </p:cNvCxnSpPr>
          <p:nvPr/>
        </p:nvCxnSpPr>
        <p:spPr>
          <a:xfrm>
            <a:off x="2034828" y="3906567"/>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a:extLst>
              <a:ext uri="{FF2B5EF4-FFF2-40B4-BE49-F238E27FC236}">
                <a16:creationId xmlns:a16="http://schemas.microsoft.com/office/drawing/2014/main" id="{1F821AED-28CB-D501-3701-24E8822E2C4C}"/>
              </a:ext>
            </a:extLst>
          </p:cNvPr>
          <p:cNvCxnSpPr>
            <a:cxnSpLocks/>
          </p:cNvCxnSpPr>
          <p:nvPr/>
        </p:nvCxnSpPr>
        <p:spPr>
          <a:xfrm>
            <a:off x="1855878" y="2437518"/>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9" name="Image 58">
            <a:extLst>
              <a:ext uri="{FF2B5EF4-FFF2-40B4-BE49-F238E27FC236}">
                <a16:creationId xmlns:a16="http://schemas.microsoft.com/office/drawing/2014/main" id="{727DECD1-3B3F-1E59-CD52-AD03910D30C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1459" y="2680568"/>
            <a:ext cx="960116" cy="516227"/>
          </a:xfrm>
          <a:prstGeom prst="rect">
            <a:avLst/>
          </a:prstGeom>
        </p:spPr>
      </p:pic>
      <p:sp>
        <p:nvSpPr>
          <p:cNvPr id="63" name="ZoneTexte 62">
            <a:extLst>
              <a:ext uri="{FF2B5EF4-FFF2-40B4-BE49-F238E27FC236}">
                <a16:creationId xmlns:a16="http://schemas.microsoft.com/office/drawing/2014/main" id="{09DD4C7A-997F-9345-15DA-C816971DBE7B}"/>
              </a:ext>
            </a:extLst>
          </p:cNvPr>
          <p:cNvSpPr txBox="1"/>
          <p:nvPr/>
        </p:nvSpPr>
        <p:spPr>
          <a:xfrm>
            <a:off x="4801939" y="970528"/>
            <a:ext cx="2263586" cy="738664"/>
          </a:xfrm>
          <a:prstGeom prst="rect">
            <a:avLst/>
          </a:prstGeom>
          <a:noFill/>
        </p:spPr>
        <p:txBody>
          <a:bodyPr wrap="square">
            <a:spAutoFit/>
          </a:bodyPr>
          <a:lstStyle/>
          <a:p>
            <a:r>
              <a:rPr lang="fr-FR" sz="1400" dirty="0"/>
              <a:t>Raconter l’</a:t>
            </a:r>
            <a:r>
              <a:rPr lang="fr-FR" sz="1400" b="1" dirty="0"/>
              <a:t>engagement</a:t>
            </a:r>
            <a:r>
              <a:rPr lang="fr-FR" sz="1400" dirty="0"/>
              <a:t> d’un acteur </a:t>
            </a:r>
            <a:r>
              <a:rPr lang="fr-FR" sz="1400" b="1" dirty="0"/>
              <a:t>défenseur de la paix</a:t>
            </a:r>
            <a:r>
              <a:rPr lang="fr-FR" sz="1400" dirty="0"/>
              <a:t> : </a:t>
            </a:r>
            <a:r>
              <a:rPr lang="fr-FR" sz="1400" b="1" dirty="0">
                <a:highlight>
                  <a:srgbClr val="FFFF00"/>
                </a:highlight>
              </a:rPr>
              <a:t>6 choix possibles</a:t>
            </a:r>
          </a:p>
        </p:txBody>
      </p:sp>
      <p:grpSp>
        <p:nvGrpSpPr>
          <p:cNvPr id="68" name="Groupe 67">
            <a:extLst>
              <a:ext uri="{FF2B5EF4-FFF2-40B4-BE49-F238E27FC236}">
                <a16:creationId xmlns:a16="http://schemas.microsoft.com/office/drawing/2014/main" id="{015B7F09-02A3-20FC-C22B-FB235DC00A79}"/>
              </a:ext>
            </a:extLst>
          </p:cNvPr>
          <p:cNvGrpSpPr/>
          <p:nvPr/>
        </p:nvGrpSpPr>
        <p:grpSpPr>
          <a:xfrm>
            <a:off x="6371948" y="1473310"/>
            <a:ext cx="329186" cy="578436"/>
            <a:chOff x="5045830" y="1625450"/>
            <a:chExt cx="329186" cy="578436"/>
          </a:xfrm>
        </p:grpSpPr>
        <p:pic>
          <p:nvPicPr>
            <p:cNvPr id="65" name="Image 64">
              <a:hlinkClick r:id="rId10" action="ppaction://hlinksldjump"/>
              <a:extLst>
                <a:ext uri="{FF2B5EF4-FFF2-40B4-BE49-F238E27FC236}">
                  <a16:creationId xmlns:a16="http://schemas.microsoft.com/office/drawing/2014/main" id="{27660622-FD09-B2F8-F03E-464E19D14E2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72868" y="1625450"/>
              <a:ext cx="275110" cy="307779"/>
            </a:xfrm>
            <a:prstGeom prst="rect">
              <a:avLst/>
            </a:prstGeom>
          </p:spPr>
        </p:pic>
        <p:pic>
          <p:nvPicPr>
            <p:cNvPr id="67" name="Image 66">
              <a:hlinkClick r:id="rId10" action="ppaction://hlinksldjump"/>
              <a:extLst>
                <a:ext uri="{FF2B5EF4-FFF2-40B4-BE49-F238E27FC236}">
                  <a16:creationId xmlns:a16="http://schemas.microsoft.com/office/drawing/2014/main" id="{1E979B4B-B32A-4E4F-E62F-E65E5FE556D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45830" y="1874700"/>
              <a:ext cx="329186" cy="329186"/>
            </a:xfrm>
            <a:prstGeom prst="rect">
              <a:avLst/>
            </a:prstGeom>
          </p:spPr>
        </p:pic>
      </p:grpSp>
      <p:pic>
        <p:nvPicPr>
          <p:cNvPr id="69" name="Image 68">
            <a:extLst>
              <a:ext uri="{FF2B5EF4-FFF2-40B4-BE49-F238E27FC236}">
                <a16:creationId xmlns:a16="http://schemas.microsoft.com/office/drawing/2014/main" id="{FBA503B0-2397-CAE2-BB54-F9AE206E5D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91897" y="551758"/>
            <a:ext cx="795698" cy="427824"/>
          </a:xfrm>
          <a:prstGeom prst="rect">
            <a:avLst/>
          </a:prstGeom>
        </p:spPr>
      </p:pic>
      <p:cxnSp>
        <p:nvCxnSpPr>
          <p:cNvPr id="71" name="Connecteur droit avec flèche 70">
            <a:extLst>
              <a:ext uri="{FF2B5EF4-FFF2-40B4-BE49-F238E27FC236}">
                <a16:creationId xmlns:a16="http://schemas.microsoft.com/office/drawing/2014/main" id="{B10CF367-E728-30DE-4D2B-3FBA3BBBE119}"/>
              </a:ext>
            </a:extLst>
          </p:cNvPr>
          <p:cNvCxnSpPr>
            <a:cxnSpLocks/>
          </p:cNvCxnSpPr>
          <p:nvPr/>
        </p:nvCxnSpPr>
        <p:spPr>
          <a:xfrm>
            <a:off x="930580" y="3247741"/>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2" name="Image 71">
            <a:hlinkClick r:id="rId13" action="ppaction://hlinksldjump"/>
            <a:extLst>
              <a:ext uri="{FF2B5EF4-FFF2-40B4-BE49-F238E27FC236}">
                <a16:creationId xmlns:a16="http://schemas.microsoft.com/office/drawing/2014/main" id="{EEF17E57-5830-1059-D1CA-1BF085640AD4}"/>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8725431" y="1581196"/>
            <a:ext cx="689621" cy="904169"/>
          </a:xfrm>
          <a:prstGeom prst="rect">
            <a:avLst/>
          </a:prstGeom>
        </p:spPr>
      </p:pic>
      <p:cxnSp>
        <p:nvCxnSpPr>
          <p:cNvPr id="76" name="Connecteur droit 75">
            <a:extLst>
              <a:ext uri="{FF2B5EF4-FFF2-40B4-BE49-F238E27FC236}">
                <a16:creationId xmlns:a16="http://schemas.microsoft.com/office/drawing/2014/main" id="{E66DCE3D-2C2F-9951-F384-EF3FBA00A4A1}"/>
              </a:ext>
            </a:extLst>
          </p:cNvPr>
          <p:cNvCxnSpPr>
            <a:cxnSpLocks/>
          </p:cNvCxnSpPr>
          <p:nvPr/>
        </p:nvCxnSpPr>
        <p:spPr>
          <a:xfrm flipV="1">
            <a:off x="11028166" y="483383"/>
            <a:ext cx="0" cy="10141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47AFF635-999F-6CD0-36DD-840B812C4366}"/>
              </a:ext>
            </a:extLst>
          </p:cNvPr>
          <p:cNvCxnSpPr>
            <a:cxnSpLocks/>
          </p:cNvCxnSpPr>
          <p:nvPr/>
        </p:nvCxnSpPr>
        <p:spPr>
          <a:xfrm>
            <a:off x="10771757" y="1486081"/>
            <a:ext cx="25640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BA861FE0-B45D-0C7E-65FD-FBC9E18FA08A}"/>
              </a:ext>
            </a:extLst>
          </p:cNvPr>
          <p:cNvCxnSpPr>
            <a:cxnSpLocks/>
          </p:cNvCxnSpPr>
          <p:nvPr/>
        </p:nvCxnSpPr>
        <p:spPr>
          <a:xfrm>
            <a:off x="10771756" y="509197"/>
            <a:ext cx="25640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CA1859B2-31B9-3A11-B4CC-F2CD9978915A}"/>
              </a:ext>
            </a:extLst>
          </p:cNvPr>
          <p:cNvCxnSpPr>
            <a:cxnSpLocks/>
          </p:cNvCxnSpPr>
          <p:nvPr/>
        </p:nvCxnSpPr>
        <p:spPr>
          <a:xfrm>
            <a:off x="9500152" y="2040388"/>
            <a:ext cx="215396" cy="68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a:extLst>
              <a:ext uri="{FF2B5EF4-FFF2-40B4-BE49-F238E27FC236}">
                <a16:creationId xmlns:a16="http://schemas.microsoft.com/office/drawing/2014/main" id="{6290DCB9-3872-DD25-EB83-400DFC969888}"/>
              </a:ext>
            </a:extLst>
          </p:cNvPr>
          <p:cNvCxnSpPr>
            <a:cxnSpLocks/>
          </p:cNvCxnSpPr>
          <p:nvPr/>
        </p:nvCxnSpPr>
        <p:spPr>
          <a:xfrm>
            <a:off x="11413121" y="961896"/>
            <a:ext cx="0" cy="8985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89">
            <a:extLst>
              <a:ext uri="{FF2B5EF4-FFF2-40B4-BE49-F238E27FC236}">
                <a16:creationId xmlns:a16="http://schemas.microsoft.com/office/drawing/2014/main" id="{D158A18F-2754-BCD0-280A-AA0142E4AE88}"/>
              </a:ext>
            </a:extLst>
          </p:cNvPr>
          <p:cNvCxnSpPr>
            <a:cxnSpLocks/>
          </p:cNvCxnSpPr>
          <p:nvPr/>
        </p:nvCxnSpPr>
        <p:spPr>
          <a:xfrm>
            <a:off x="5665997" y="1708515"/>
            <a:ext cx="0" cy="5997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5" name="Image 94">
            <a:extLst>
              <a:ext uri="{FF2B5EF4-FFF2-40B4-BE49-F238E27FC236}">
                <a16:creationId xmlns:a16="http://schemas.microsoft.com/office/drawing/2014/main" id="{83B52BD0-8C95-01B0-3740-D10A6D877A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39253" y="2684185"/>
            <a:ext cx="418778" cy="418778"/>
          </a:xfrm>
          <a:prstGeom prst="rect">
            <a:avLst/>
          </a:prstGeom>
        </p:spPr>
      </p:pic>
      <p:cxnSp>
        <p:nvCxnSpPr>
          <p:cNvPr id="96" name="Connecteur droit avec flèche 95">
            <a:extLst>
              <a:ext uri="{FF2B5EF4-FFF2-40B4-BE49-F238E27FC236}">
                <a16:creationId xmlns:a16="http://schemas.microsoft.com/office/drawing/2014/main" id="{CC70E02E-F149-2D08-5AED-7B8E0017C981}"/>
              </a:ext>
            </a:extLst>
          </p:cNvPr>
          <p:cNvCxnSpPr>
            <a:cxnSpLocks/>
          </p:cNvCxnSpPr>
          <p:nvPr/>
        </p:nvCxnSpPr>
        <p:spPr>
          <a:xfrm>
            <a:off x="1865403" y="3102963"/>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Connecteur droit avec flèche 96">
            <a:extLst>
              <a:ext uri="{FF2B5EF4-FFF2-40B4-BE49-F238E27FC236}">
                <a16:creationId xmlns:a16="http://schemas.microsoft.com/office/drawing/2014/main" id="{817938EC-34D6-C3B3-0013-A9A0FDB58EB8}"/>
              </a:ext>
            </a:extLst>
          </p:cNvPr>
          <p:cNvCxnSpPr>
            <a:cxnSpLocks/>
          </p:cNvCxnSpPr>
          <p:nvPr/>
        </p:nvCxnSpPr>
        <p:spPr>
          <a:xfrm>
            <a:off x="930580" y="3916092"/>
            <a:ext cx="0" cy="2101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Connecteur droit avec flèche 97">
            <a:extLst>
              <a:ext uri="{FF2B5EF4-FFF2-40B4-BE49-F238E27FC236}">
                <a16:creationId xmlns:a16="http://schemas.microsoft.com/office/drawing/2014/main" id="{F6A6370C-3303-0CC8-2677-AC7542AB5678}"/>
              </a:ext>
            </a:extLst>
          </p:cNvPr>
          <p:cNvCxnSpPr>
            <a:cxnSpLocks/>
          </p:cNvCxnSpPr>
          <p:nvPr/>
        </p:nvCxnSpPr>
        <p:spPr>
          <a:xfrm>
            <a:off x="5684854" y="1897507"/>
            <a:ext cx="58318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1" name="ZoneTexte 100">
            <a:extLst>
              <a:ext uri="{FF2B5EF4-FFF2-40B4-BE49-F238E27FC236}">
                <a16:creationId xmlns:a16="http://schemas.microsoft.com/office/drawing/2014/main" id="{76ACD41C-1AB8-4C95-915D-DB25D55356FB}"/>
              </a:ext>
            </a:extLst>
          </p:cNvPr>
          <p:cNvSpPr txBox="1"/>
          <p:nvPr/>
        </p:nvSpPr>
        <p:spPr>
          <a:xfrm>
            <a:off x="444697" y="4094871"/>
            <a:ext cx="963667" cy="276999"/>
          </a:xfrm>
          <a:prstGeom prst="rect">
            <a:avLst/>
          </a:prstGeom>
          <a:noFill/>
        </p:spPr>
        <p:txBody>
          <a:bodyPr wrap="square">
            <a:spAutoFit/>
          </a:bodyPr>
          <a:lstStyle/>
          <a:p>
            <a:pPr algn="ctr"/>
            <a:r>
              <a:rPr lang="fr-FR" sz="1200" b="1" dirty="0"/>
              <a:t>au prof.</a:t>
            </a:r>
          </a:p>
        </p:txBody>
      </p:sp>
      <p:sp>
        <p:nvSpPr>
          <p:cNvPr id="103" name="ZoneTexte 102">
            <a:extLst>
              <a:ext uri="{FF2B5EF4-FFF2-40B4-BE49-F238E27FC236}">
                <a16:creationId xmlns:a16="http://schemas.microsoft.com/office/drawing/2014/main" id="{52ADFBBC-DC50-37B6-637A-E342739D2032}"/>
              </a:ext>
            </a:extLst>
          </p:cNvPr>
          <p:cNvSpPr txBox="1"/>
          <p:nvPr/>
        </p:nvSpPr>
        <p:spPr>
          <a:xfrm>
            <a:off x="5105793" y="2310078"/>
            <a:ext cx="2923782" cy="307777"/>
          </a:xfrm>
          <a:prstGeom prst="rect">
            <a:avLst/>
          </a:prstGeom>
          <a:noFill/>
        </p:spPr>
        <p:txBody>
          <a:bodyPr wrap="square">
            <a:spAutoFit/>
          </a:bodyPr>
          <a:lstStyle/>
          <a:p>
            <a:r>
              <a:rPr lang="fr-FR" sz="1400" b="1" dirty="0">
                <a:highlight>
                  <a:srgbClr val="FFFF00"/>
                </a:highlight>
              </a:rPr>
              <a:t>1 NIVEAU</a:t>
            </a:r>
            <a:r>
              <a:rPr lang="fr-FR" sz="1400" b="1" dirty="0"/>
              <a:t> à choisir sur 3  possibles…</a:t>
            </a:r>
            <a:endParaRPr lang="fr-FR" sz="1400" dirty="0"/>
          </a:p>
        </p:txBody>
      </p:sp>
      <p:pic>
        <p:nvPicPr>
          <p:cNvPr id="105" name="Image 104">
            <a:extLst>
              <a:ext uri="{FF2B5EF4-FFF2-40B4-BE49-F238E27FC236}">
                <a16:creationId xmlns:a16="http://schemas.microsoft.com/office/drawing/2014/main" id="{FA6A242C-BD8B-D5EA-39B9-02F0F8397E7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409926" y="2819153"/>
            <a:ext cx="1088406" cy="684461"/>
          </a:xfrm>
          <a:prstGeom prst="rect">
            <a:avLst/>
          </a:prstGeom>
        </p:spPr>
      </p:pic>
      <p:pic>
        <p:nvPicPr>
          <p:cNvPr id="106" name="Image 105">
            <a:extLst>
              <a:ext uri="{FF2B5EF4-FFF2-40B4-BE49-F238E27FC236}">
                <a16:creationId xmlns:a16="http://schemas.microsoft.com/office/drawing/2014/main" id="{807587A9-89A7-BA0C-8A9F-04506AADB37B}"/>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3409926" y="3569750"/>
            <a:ext cx="1088405" cy="684461"/>
          </a:xfrm>
          <a:prstGeom prst="rect">
            <a:avLst/>
          </a:prstGeom>
        </p:spPr>
      </p:pic>
      <p:pic>
        <p:nvPicPr>
          <p:cNvPr id="107" name="Image 106">
            <a:extLst>
              <a:ext uri="{FF2B5EF4-FFF2-40B4-BE49-F238E27FC236}">
                <a16:creationId xmlns:a16="http://schemas.microsoft.com/office/drawing/2014/main" id="{420AA743-A766-2BAD-0835-3BD96CEFEDBC}"/>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3424990" y="4339937"/>
            <a:ext cx="1088405" cy="684461"/>
          </a:xfrm>
          <a:prstGeom prst="rect">
            <a:avLst/>
          </a:prstGeom>
        </p:spPr>
      </p:pic>
      <p:cxnSp>
        <p:nvCxnSpPr>
          <p:cNvPr id="108" name="Connecteur droit avec flèche 107">
            <a:extLst>
              <a:ext uri="{FF2B5EF4-FFF2-40B4-BE49-F238E27FC236}">
                <a16:creationId xmlns:a16="http://schemas.microsoft.com/office/drawing/2014/main" id="{45CB6107-070D-271B-2D4D-F3E87F5FEA5E}"/>
              </a:ext>
            </a:extLst>
          </p:cNvPr>
          <p:cNvCxnSpPr>
            <a:cxnSpLocks/>
          </p:cNvCxnSpPr>
          <p:nvPr/>
        </p:nvCxnSpPr>
        <p:spPr>
          <a:xfrm>
            <a:off x="4344519" y="2866108"/>
            <a:ext cx="57990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Connecteur droit avec flèche 108">
            <a:extLst>
              <a:ext uri="{FF2B5EF4-FFF2-40B4-BE49-F238E27FC236}">
                <a16:creationId xmlns:a16="http://schemas.microsoft.com/office/drawing/2014/main" id="{9C813E02-772E-C77D-BEB9-3433BC77B7BC}"/>
              </a:ext>
            </a:extLst>
          </p:cNvPr>
          <p:cNvCxnSpPr>
            <a:cxnSpLocks/>
          </p:cNvCxnSpPr>
          <p:nvPr/>
        </p:nvCxnSpPr>
        <p:spPr>
          <a:xfrm>
            <a:off x="4627332" y="3672938"/>
            <a:ext cx="29709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Connecteur droit avec flèche 109">
            <a:extLst>
              <a:ext uri="{FF2B5EF4-FFF2-40B4-BE49-F238E27FC236}">
                <a16:creationId xmlns:a16="http://schemas.microsoft.com/office/drawing/2014/main" id="{1DEF72C2-EB97-2586-F4CB-2BE09BE9A8AC}"/>
              </a:ext>
            </a:extLst>
          </p:cNvPr>
          <p:cNvCxnSpPr>
            <a:cxnSpLocks/>
          </p:cNvCxnSpPr>
          <p:nvPr/>
        </p:nvCxnSpPr>
        <p:spPr>
          <a:xfrm>
            <a:off x="4627332" y="4482142"/>
            <a:ext cx="29709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Connecteur droit avec flèche 110">
            <a:extLst>
              <a:ext uri="{FF2B5EF4-FFF2-40B4-BE49-F238E27FC236}">
                <a16:creationId xmlns:a16="http://schemas.microsoft.com/office/drawing/2014/main" id="{6C725D46-68F9-4DE4-4DF2-9E3E940C31D2}"/>
              </a:ext>
            </a:extLst>
          </p:cNvPr>
          <p:cNvCxnSpPr>
            <a:cxnSpLocks/>
          </p:cNvCxnSpPr>
          <p:nvPr/>
        </p:nvCxnSpPr>
        <p:spPr>
          <a:xfrm>
            <a:off x="3940324" y="2496062"/>
            <a:ext cx="0" cy="2583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necteur droit 112">
            <a:extLst>
              <a:ext uri="{FF2B5EF4-FFF2-40B4-BE49-F238E27FC236}">
                <a16:creationId xmlns:a16="http://schemas.microsoft.com/office/drawing/2014/main" id="{90C998AA-6A0B-5972-43CC-638447EC03D9}"/>
              </a:ext>
            </a:extLst>
          </p:cNvPr>
          <p:cNvCxnSpPr>
            <a:cxnSpLocks/>
          </p:cNvCxnSpPr>
          <p:nvPr/>
        </p:nvCxnSpPr>
        <p:spPr>
          <a:xfrm>
            <a:off x="3922845" y="2499933"/>
            <a:ext cx="11811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7" name="ZoneTexte 116">
            <a:extLst>
              <a:ext uri="{FF2B5EF4-FFF2-40B4-BE49-F238E27FC236}">
                <a16:creationId xmlns:a16="http://schemas.microsoft.com/office/drawing/2014/main" id="{B28515DB-7252-FAC5-396E-E2506DC1E9CC}"/>
              </a:ext>
            </a:extLst>
          </p:cNvPr>
          <p:cNvSpPr txBox="1"/>
          <p:nvPr/>
        </p:nvSpPr>
        <p:spPr>
          <a:xfrm>
            <a:off x="4968526" y="3505028"/>
            <a:ext cx="1299514" cy="307777"/>
          </a:xfrm>
          <a:prstGeom prst="rect">
            <a:avLst/>
          </a:prstGeom>
          <a:solidFill>
            <a:srgbClr val="FFFF00"/>
          </a:solidFill>
        </p:spPr>
        <p:txBody>
          <a:bodyPr wrap="square">
            <a:spAutoFit/>
          </a:bodyPr>
          <a:lstStyle/>
          <a:p>
            <a:r>
              <a:rPr lang="fr-FR" sz="1400" b="1" dirty="0">
                <a:solidFill>
                  <a:srgbClr val="FF0000"/>
                </a:solidFill>
              </a:rPr>
              <a:t>Intermédiaire :</a:t>
            </a:r>
          </a:p>
        </p:txBody>
      </p:sp>
      <p:sp>
        <p:nvSpPr>
          <p:cNvPr id="118" name="ZoneTexte 117">
            <a:extLst>
              <a:ext uri="{FF2B5EF4-FFF2-40B4-BE49-F238E27FC236}">
                <a16:creationId xmlns:a16="http://schemas.microsoft.com/office/drawing/2014/main" id="{F8D912F9-EB26-BA41-DBEE-4107629E8BFA}"/>
              </a:ext>
            </a:extLst>
          </p:cNvPr>
          <p:cNvSpPr txBox="1"/>
          <p:nvPr/>
        </p:nvSpPr>
        <p:spPr>
          <a:xfrm>
            <a:off x="5005174" y="4321789"/>
            <a:ext cx="854525" cy="307777"/>
          </a:xfrm>
          <a:prstGeom prst="rect">
            <a:avLst/>
          </a:prstGeom>
          <a:solidFill>
            <a:srgbClr val="FFFF00"/>
          </a:solidFill>
        </p:spPr>
        <p:txBody>
          <a:bodyPr wrap="square">
            <a:spAutoFit/>
          </a:bodyPr>
          <a:lstStyle/>
          <a:p>
            <a:r>
              <a:rPr lang="fr-FR" sz="1400" b="1" dirty="0">
                <a:solidFill>
                  <a:srgbClr val="FF0000"/>
                </a:solidFill>
              </a:rPr>
              <a:t>Avancé :</a:t>
            </a:r>
          </a:p>
        </p:txBody>
      </p:sp>
      <p:cxnSp>
        <p:nvCxnSpPr>
          <p:cNvPr id="119" name="Connecteur droit 118">
            <a:extLst>
              <a:ext uri="{FF2B5EF4-FFF2-40B4-BE49-F238E27FC236}">
                <a16:creationId xmlns:a16="http://schemas.microsoft.com/office/drawing/2014/main" id="{75C9D341-A786-2BA0-C373-4CCD465327FF}"/>
              </a:ext>
            </a:extLst>
          </p:cNvPr>
          <p:cNvCxnSpPr>
            <a:cxnSpLocks/>
          </p:cNvCxnSpPr>
          <p:nvPr/>
        </p:nvCxnSpPr>
        <p:spPr>
          <a:xfrm>
            <a:off x="11041971" y="976163"/>
            <a:ext cx="3894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88" name="Groupe 187">
            <a:extLst>
              <a:ext uri="{FF2B5EF4-FFF2-40B4-BE49-F238E27FC236}">
                <a16:creationId xmlns:a16="http://schemas.microsoft.com/office/drawing/2014/main" id="{9A6DB96B-A76D-6004-56D0-7CE1C53E5DB0}"/>
              </a:ext>
            </a:extLst>
          </p:cNvPr>
          <p:cNvGrpSpPr/>
          <p:nvPr/>
        </p:nvGrpSpPr>
        <p:grpSpPr>
          <a:xfrm>
            <a:off x="105074" y="5014804"/>
            <a:ext cx="11886138" cy="1667420"/>
            <a:chOff x="374196" y="5138698"/>
            <a:chExt cx="11886138" cy="1667420"/>
          </a:xfrm>
        </p:grpSpPr>
        <p:pic>
          <p:nvPicPr>
            <p:cNvPr id="45" name="Image 44">
              <a:hlinkClick r:id="rId18" action="ppaction://hlinksldjump"/>
              <a:extLst>
                <a:ext uri="{FF2B5EF4-FFF2-40B4-BE49-F238E27FC236}">
                  <a16:creationId xmlns:a16="http://schemas.microsoft.com/office/drawing/2014/main" id="{E7EDA41F-BE49-1701-9C34-58F79982DB8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30264" y="6288986"/>
              <a:ext cx="570912" cy="516227"/>
            </a:xfrm>
            <a:prstGeom prst="rect">
              <a:avLst/>
            </a:prstGeom>
          </p:spPr>
        </p:pic>
        <p:pic>
          <p:nvPicPr>
            <p:cNvPr id="46" name="Image 45">
              <a:hlinkClick r:id="rId20" action="ppaction://hlinksldjump"/>
              <a:extLst>
                <a:ext uri="{FF2B5EF4-FFF2-40B4-BE49-F238E27FC236}">
                  <a16:creationId xmlns:a16="http://schemas.microsoft.com/office/drawing/2014/main" id="{E17FE94C-BDDD-9E6C-7194-F1DF46D5420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043018" y="6288985"/>
              <a:ext cx="570912" cy="516227"/>
            </a:xfrm>
            <a:prstGeom prst="rect">
              <a:avLst/>
            </a:prstGeom>
          </p:spPr>
        </p:pic>
        <p:pic>
          <p:nvPicPr>
            <p:cNvPr id="47" name="Image 46">
              <a:hlinkClick r:id="rId21" action="ppaction://hlinksldjump"/>
              <a:extLst>
                <a:ext uri="{FF2B5EF4-FFF2-40B4-BE49-F238E27FC236}">
                  <a16:creationId xmlns:a16="http://schemas.microsoft.com/office/drawing/2014/main" id="{3A34C5B8-A139-C705-41DA-9F2D09A1F61D}"/>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052813" y="6288983"/>
              <a:ext cx="570913" cy="516228"/>
            </a:xfrm>
            <a:prstGeom prst="rect">
              <a:avLst/>
            </a:prstGeom>
          </p:spPr>
        </p:pic>
        <p:pic>
          <p:nvPicPr>
            <p:cNvPr id="48" name="Image 47">
              <a:hlinkClick r:id="rId22" action="ppaction://hlinksldjump"/>
              <a:extLst>
                <a:ext uri="{FF2B5EF4-FFF2-40B4-BE49-F238E27FC236}">
                  <a16:creationId xmlns:a16="http://schemas.microsoft.com/office/drawing/2014/main" id="{A583761C-2CA6-B72A-8375-42AB6AF6AE2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827039" y="6305345"/>
              <a:ext cx="552816" cy="499865"/>
            </a:xfrm>
            <a:prstGeom prst="rect">
              <a:avLst/>
            </a:prstGeom>
          </p:spPr>
        </p:pic>
        <p:pic>
          <p:nvPicPr>
            <p:cNvPr id="49" name="Image 48">
              <a:extLst>
                <a:ext uri="{FF2B5EF4-FFF2-40B4-BE49-F238E27FC236}">
                  <a16:creationId xmlns:a16="http://schemas.microsoft.com/office/drawing/2014/main" id="{D8EEA93F-9F62-C22A-D1AB-A56DB1E72FE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868795" y="6297790"/>
              <a:ext cx="552816" cy="499865"/>
            </a:xfrm>
            <a:prstGeom prst="rect">
              <a:avLst/>
            </a:prstGeom>
          </p:spPr>
        </p:pic>
        <p:pic>
          <p:nvPicPr>
            <p:cNvPr id="50" name="Image 49">
              <a:extLst>
                <a:ext uri="{FF2B5EF4-FFF2-40B4-BE49-F238E27FC236}">
                  <a16:creationId xmlns:a16="http://schemas.microsoft.com/office/drawing/2014/main" id="{6970F6C4-6726-10F7-DBEE-B8EC586057C8}"/>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860494" y="6289890"/>
              <a:ext cx="570913" cy="516228"/>
            </a:xfrm>
            <a:prstGeom prst="rect">
              <a:avLst/>
            </a:prstGeom>
          </p:spPr>
        </p:pic>
        <p:pic>
          <p:nvPicPr>
            <p:cNvPr id="122" name="Image 121">
              <a:extLst>
                <a:ext uri="{FF2B5EF4-FFF2-40B4-BE49-F238E27FC236}">
                  <a16:creationId xmlns:a16="http://schemas.microsoft.com/office/drawing/2014/main" id="{E3E02FC7-C6D0-EE6F-2FC6-B106660F3464}"/>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2949477" y="5160757"/>
              <a:ext cx="670676" cy="667833"/>
            </a:xfrm>
            <a:prstGeom prst="rect">
              <a:avLst/>
            </a:prstGeom>
          </p:spPr>
        </p:pic>
        <p:sp>
          <p:nvSpPr>
            <p:cNvPr id="123" name="ZoneTexte 122">
              <a:extLst>
                <a:ext uri="{FF2B5EF4-FFF2-40B4-BE49-F238E27FC236}">
                  <a16:creationId xmlns:a16="http://schemas.microsoft.com/office/drawing/2014/main" id="{00171130-9B92-2740-BB1B-9D0C0D0291AC}"/>
                </a:ext>
              </a:extLst>
            </p:cNvPr>
            <p:cNvSpPr txBox="1"/>
            <p:nvPr/>
          </p:nvSpPr>
          <p:spPr>
            <a:xfrm>
              <a:off x="2288356" y="5812902"/>
              <a:ext cx="1992918" cy="492443"/>
            </a:xfrm>
            <a:prstGeom prst="rect">
              <a:avLst/>
            </a:prstGeom>
            <a:noFill/>
          </p:spPr>
          <p:txBody>
            <a:bodyPr wrap="square" rtlCol="0">
              <a:spAutoFit/>
            </a:bodyPr>
            <a:lstStyle/>
            <a:p>
              <a:pPr algn="ctr"/>
              <a:r>
                <a:rPr lang="fr-FR" sz="1400" b="1" dirty="0">
                  <a:solidFill>
                    <a:srgbClr val="FF0000"/>
                  </a:solidFill>
                </a:rPr>
                <a:t>Albert SCHWEITZER,</a:t>
              </a:r>
            </a:p>
            <a:p>
              <a:pPr algn="ctr"/>
              <a:r>
                <a:rPr lang="fr-FR" sz="1200" dirty="0"/>
                <a:t>(1875-1965)</a:t>
              </a:r>
            </a:p>
          </p:txBody>
        </p:sp>
        <p:pic>
          <p:nvPicPr>
            <p:cNvPr id="124" name="Image 123">
              <a:extLst>
                <a:ext uri="{FF2B5EF4-FFF2-40B4-BE49-F238E27FC236}">
                  <a16:creationId xmlns:a16="http://schemas.microsoft.com/office/drawing/2014/main" id="{720A3ECC-9022-3772-3653-1390197E7C03}"/>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906403" y="5160629"/>
              <a:ext cx="684461" cy="684461"/>
            </a:xfrm>
            <a:prstGeom prst="rect">
              <a:avLst/>
            </a:prstGeom>
          </p:spPr>
        </p:pic>
        <p:sp>
          <p:nvSpPr>
            <p:cNvPr id="125" name="ZoneTexte 124">
              <a:extLst>
                <a:ext uri="{FF2B5EF4-FFF2-40B4-BE49-F238E27FC236}">
                  <a16:creationId xmlns:a16="http://schemas.microsoft.com/office/drawing/2014/main" id="{25A21B77-5BF4-FF24-6EFB-F76C97EE02D2}"/>
                </a:ext>
              </a:extLst>
            </p:cNvPr>
            <p:cNvSpPr txBox="1"/>
            <p:nvPr/>
          </p:nvSpPr>
          <p:spPr>
            <a:xfrm>
              <a:off x="374196" y="5796540"/>
              <a:ext cx="1883047" cy="492443"/>
            </a:xfrm>
            <a:prstGeom prst="rect">
              <a:avLst/>
            </a:prstGeom>
            <a:noFill/>
          </p:spPr>
          <p:txBody>
            <a:bodyPr wrap="square" rtlCol="0">
              <a:spAutoFit/>
            </a:bodyPr>
            <a:lstStyle/>
            <a:p>
              <a:pPr algn="ctr"/>
              <a:r>
                <a:rPr lang="fr-FR" sz="1400" b="1" dirty="0">
                  <a:solidFill>
                    <a:srgbClr val="FF0000"/>
                  </a:solidFill>
                </a:rPr>
                <a:t>René CASSIN,</a:t>
              </a:r>
              <a:br>
                <a:rPr lang="fr-FR" sz="1400" b="1" dirty="0">
                  <a:solidFill>
                    <a:srgbClr val="FF0000"/>
                  </a:solidFill>
                </a:rPr>
              </a:br>
              <a:r>
                <a:rPr lang="fr-FR" sz="1200" dirty="0"/>
                <a:t>(1887-1976)</a:t>
              </a:r>
              <a:endParaRPr lang="fr-FR" sz="1200" i="1" dirty="0"/>
            </a:p>
          </p:txBody>
        </p:sp>
        <p:pic>
          <p:nvPicPr>
            <p:cNvPr id="126" name="Image 125">
              <a:extLst>
                <a:ext uri="{FF2B5EF4-FFF2-40B4-BE49-F238E27FC236}">
                  <a16:creationId xmlns:a16="http://schemas.microsoft.com/office/drawing/2014/main" id="{770C80D9-380E-031F-BF54-3E753B175537}"/>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5052813" y="5152913"/>
              <a:ext cx="667833" cy="667833"/>
            </a:xfrm>
            <a:prstGeom prst="rect">
              <a:avLst/>
            </a:prstGeom>
          </p:spPr>
        </p:pic>
        <p:sp>
          <p:nvSpPr>
            <p:cNvPr id="127" name="ZoneTexte 126">
              <a:extLst>
                <a:ext uri="{FF2B5EF4-FFF2-40B4-BE49-F238E27FC236}">
                  <a16:creationId xmlns:a16="http://schemas.microsoft.com/office/drawing/2014/main" id="{46AE566A-6BF7-0B4A-488E-DDE7D30CDC85}"/>
                </a:ext>
              </a:extLst>
            </p:cNvPr>
            <p:cNvSpPr txBox="1"/>
            <p:nvPr/>
          </p:nvSpPr>
          <p:spPr>
            <a:xfrm>
              <a:off x="4471172" y="5805459"/>
              <a:ext cx="1927814" cy="492443"/>
            </a:xfrm>
            <a:prstGeom prst="rect">
              <a:avLst/>
            </a:prstGeom>
            <a:noFill/>
          </p:spPr>
          <p:txBody>
            <a:bodyPr wrap="square" rtlCol="0">
              <a:spAutoFit/>
            </a:bodyPr>
            <a:lstStyle/>
            <a:p>
              <a:pPr algn="ctr"/>
              <a:r>
                <a:rPr lang="fr-FR" sz="1400" b="1" dirty="0">
                  <a:solidFill>
                    <a:srgbClr val="FF0000"/>
                  </a:solidFill>
                </a:rPr>
                <a:t>Martin LUTHER-KING,</a:t>
              </a:r>
              <a:br>
                <a:rPr lang="fr-FR" sz="1400" b="1" dirty="0">
                  <a:solidFill>
                    <a:srgbClr val="FF0000"/>
                  </a:solidFill>
                </a:rPr>
              </a:br>
              <a:r>
                <a:rPr lang="fr-FR" sz="1200" i="1" dirty="0"/>
                <a:t>(1929-1968)</a:t>
              </a:r>
            </a:p>
          </p:txBody>
        </p:sp>
        <p:pic>
          <p:nvPicPr>
            <p:cNvPr id="128" name="Image 127">
              <a:extLst>
                <a:ext uri="{FF2B5EF4-FFF2-40B4-BE49-F238E27FC236}">
                  <a16:creationId xmlns:a16="http://schemas.microsoft.com/office/drawing/2014/main" id="{42FC8B50-D4ED-0AE5-44A0-811DF68B8611}"/>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6800052" y="5152913"/>
              <a:ext cx="684461" cy="684461"/>
            </a:xfrm>
            <a:prstGeom prst="rect">
              <a:avLst/>
            </a:prstGeom>
          </p:spPr>
        </p:pic>
        <p:sp>
          <p:nvSpPr>
            <p:cNvPr id="129" name="ZoneTexte 128">
              <a:extLst>
                <a:ext uri="{FF2B5EF4-FFF2-40B4-BE49-F238E27FC236}">
                  <a16:creationId xmlns:a16="http://schemas.microsoft.com/office/drawing/2014/main" id="{870D75BF-162D-2842-B502-DE0EFCC9DB02}"/>
                </a:ext>
              </a:extLst>
            </p:cNvPr>
            <p:cNvSpPr txBox="1"/>
            <p:nvPr/>
          </p:nvSpPr>
          <p:spPr>
            <a:xfrm>
              <a:off x="6305987" y="5799135"/>
              <a:ext cx="1672593" cy="492443"/>
            </a:xfrm>
            <a:prstGeom prst="rect">
              <a:avLst/>
            </a:prstGeom>
            <a:noFill/>
          </p:spPr>
          <p:txBody>
            <a:bodyPr wrap="square" rtlCol="0">
              <a:spAutoFit/>
            </a:bodyPr>
            <a:lstStyle/>
            <a:p>
              <a:pPr algn="ctr"/>
              <a:r>
                <a:rPr lang="fr-FR" sz="1400" b="1" dirty="0">
                  <a:solidFill>
                    <a:srgbClr val="FF0000"/>
                  </a:solidFill>
                </a:rPr>
                <a:t>Mère TERESA</a:t>
              </a:r>
            </a:p>
            <a:p>
              <a:pPr algn="ctr"/>
              <a:r>
                <a:rPr lang="fr-FR" sz="1200" dirty="0"/>
                <a:t>(1910-1997)</a:t>
              </a:r>
            </a:p>
          </p:txBody>
        </p:sp>
        <p:pic>
          <p:nvPicPr>
            <p:cNvPr id="130" name="Image 129">
              <a:extLst>
                <a:ext uri="{FF2B5EF4-FFF2-40B4-BE49-F238E27FC236}">
                  <a16:creationId xmlns:a16="http://schemas.microsoft.com/office/drawing/2014/main" id="{87A55D27-1940-27E3-FAC2-EFC64A22E064}"/>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8854389" y="5152913"/>
              <a:ext cx="677519" cy="677519"/>
            </a:xfrm>
            <a:prstGeom prst="rect">
              <a:avLst/>
            </a:prstGeom>
          </p:spPr>
        </p:pic>
        <p:sp>
          <p:nvSpPr>
            <p:cNvPr id="131" name="ZoneTexte 130">
              <a:extLst>
                <a:ext uri="{FF2B5EF4-FFF2-40B4-BE49-F238E27FC236}">
                  <a16:creationId xmlns:a16="http://schemas.microsoft.com/office/drawing/2014/main" id="{83B6214B-8BEB-70EA-1217-41AB1E8548A8}"/>
                </a:ext>
              </a:extLst>
            </p:cNvPr>
            <p:cNvSpPr txBox="1"/>
            <p:nvPr/>
          </p:nvSpPr>
          <p:spPr>
            <a:xfrm>
              <a:off x="8185742" y="5816309"/>
              <a:ext cx="2078180" cy="492443"/>
            </a:xfrm>
            <a:prstGeom prst="rect">
              <a:avLst/>
            </a:prstGeom>
            <a:noFill/>
          </p:spPr>
          <p:txBody>
            <a:bodyPr wrap="square" rtlCol="0">
              <a:spAutoFit/>
            </a:bodyPr>
            <a:lstStyle/>
            <a:p>
              <a:pPr algn="ctr"/>
              <a:r>
                <a:rPr lang="fr-FR" sz="1400" b="1" dirty="0">
                  <a:solidFill>
                    <a:srgbClr val="FF0000"/>
                  </a:solidFill>
                </a:rPr>
                <a:t>Nelson MANDELA</a:t>
              </a:r>
            </a:p>
            <a:p>
              <a:pPr algn="ctr"/>
              <a:r>
                <a:rPr lang="fr-FR" sz="1200" dirty="0"/>
                <a:t>(1918-2013)</a:t>
              </a:r>
            </a:p>
          </p:txBody>
        </p:sp>
        <p:pic>
          <p:nvPicPr>
            <p:cNvPr id="132" name="Image 131">
              <a:extLst>
                <a:ext uri="{FF2B5EF4-FFF2-40B4-BE49-F238E27FC236}">
                  <a16:creationId xmlns:a16="http://schemas.microsoft.com/office/drawing/2014/main" id="{775DC8D0-74FC-7760-3517-0D48906B69D7}"/>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10882653" y="5138698"/>
              <a:ext cx="682048" cy="682048"/>
            </a:xfrm>
            <a:prstGeom prst="rect">
              <a:avLst/>
            </a:prstGeom>
          </p:spPr>
        </p:pic>
        <p:sp>
          <p:nvSpPr>
            <p:cNvPr id="133" name="ZoneTexte 132">
              <a:extLst>
                <a:ext uri="{FF2B5EF4-FFF2-40B4-BE49-F238E27FC236}">
                  <a16:creationId xmlns:a16="http://schemas.microsoft.com/office/drawing/2014/main" id="{C00A13EE-34B0-A69E-18B8-EEBFEDA4F19E}"/>
                </a:ext>
              </a:extLst>
            </p:cNvPr>
            <p:cNvSpPr txBox="1"/>
            <p:nvPr/>
          </p:nvSpPr>
          <p:spPr>
            <a:xfrm>
              <a:off x="10126734" y="5796539"/>
              <a:ext cx="2133600" cy="492443"/>
            </a:xfrm>
            <a:prstGeom prst="rect">
              <a:avLst/>
            </a:prstGeom>
            <a:noFill/>
          </p:spPr>
          <p:txBody>
            <a:bodyPr wrap="square" rtlCol="0">
              <a:spAutoFit/>
            </a:bodyPr>
            <a:lstStyle/>
            <a:p>
              <a:pPr algn="ctr"/>
              <a:r>
                <a:rPr lang="fr-FR" sz="1400" b="1" dirty="0" err="1">
                  <a:solidFill>
                    <a:srgbClr val="FF0000"/>
                  </a:solidFill>
                </a:rPr>
                <a:t>Wangari</a:t>
              </a:r>
              <a:r>
                <a:rPr lang="fr-FR" sz="1400" b="1" dirty="0">
                  <a:solidFill>
                    <a:srgbClr val="FF0000"/>
                  </a:solidFill>
                </a:rPr>
                <a:t> MAATHAI</a:t>
              </a:r>
            </a:p>
            <a:p>
              <a:pPr algn="ctr"/>
              <a:r>
                <a:rPr lang="fr-FR" sz="1200" dirty="0"/>
                <a:t>(1940-2011)</a:t>
              </a:r>
            </a:p>
          </p:txBody>
        </p:sp>
      </p:grpSp>
      <p:sp>
        <p:nvSpPr>
          <p:cNvPr id="139" name="ZoneTexte 138">
            <a:extLst>
              <a:ext uri="{FF2B5EF4-FFF2-40B4-BE49-F238E27FC236}">
                <a16:creationId xmlns:a16="http://schemas.microsoft.com/office/drawing/2014/main" id="{7AF84C6B-C021-AB13-BBEE-A963BB3CF0F5}"/>
              </a:ext>
            </a:extLst>
          </p:cNvPr>
          <p:cNvSpPr txBox="1"/>
          <p:nvPr/>
        </p:nvSpPr>
        <p:spPr>
          <a:xfrm>
            <a:off x="6170386" y="2733023"/>
            <a:ext cx="5692108" cy="523220"/>
          </a:xfrm>
          <a:prstGeom prst="rect">
            <a:avLst/>
          </a:prstGeom>
          <a:noFill/>
        </p:spPr>
        <p:txBody>
          <a:bodyPr wrap="square">
            <a:spAutoFit/>
          </a:bodyPr>
          <a:lstStyle/>
          <a:p>
            <a:r>
              <a:rPr lang="fr-FR" sz="1400" dirty="0"/>
              <a:t>Reprendre le </a:t>
            </a:r>
            <a:r>
              <a:rPr lang="fr-FR" sz="1400" b="1" dirty="0">
                <a:solidFill>
                  <a:srgbClr val="FF0000"/>
                </a:solidFill>
              </a:rPr>
              <a:t>QQOQCP</a:t>
            </a:r>
            <a:r>
              <a:rPr lang="fr-FR" sz="1400" b="1" dirty="0">
                <a:solidFill>
                  <a:srgbClr val="00B050"/>
                </a:solidFill>
              </a:rPr>
              <a:t>C</a:t>
            </a:r>
            <a:r>
              <a:rPr lang="fr-FR" sz="1400" dirty="0"/>
              <a:t> de la Fiche méthode sur </a:t>
            </a:r>
            <a:r>
              <a:rPr lang="fr-FR" sz="1400" b="1" dirty="0">
                <a:solidFill>
                  <a:srgbClr val="FF0000"/>
                </a:solidFill>
              </a:rPr>
              <a:t>René CASSIN</a:t>
            </a:r>
            <a:r>
              <a:rPr lang="fr-FR" sz="1400" dirty="0"/>
              <a:t> et rédiger le </a:t>
            </a:r>
            <a:r>
              <a:rPr lang="fr-FR" sz="1400" b="1" dirty="0">
                <a:solidFill>
                  <a:srgbClr val="0070C0"/>
                </a:solidFill>
              </a:rPr>
              <a:t>récit de sa vie</a:t>
            </a:r>
            <a:r>
              <a:rPr lang="fr-FR" sz="1400" dirty="0"/>
              <a:t> en ajoutant 2 ou 3 informations complémentaires ;</a:t>
            </a:r>
          </a:p>
        </p:txBody>
      </p:sp>
      <p:sp>
        <p:nvSpPr>
          <p:cNvPr id="140" name="ZoneTexte 139">
            <a:extLst>
              <a:ext uri="{FF2B5EF4-FFF2-40B4-BE49-F238E27FC236}">
                <a16:creationId xmlns:a16="http://schemas.microsoft.com/office/drawing/2014/main" id="{79715EB6-3FF9-E636-5E60-285EB3182515}"/>
              </a:ext>
            </a:extLst>
          </p:cNvPr>
          <p:cNvSpPr txBox="1"/>
          <p:nvPr/>
        </p:nvSpPr>
        <p:spPr>
          <a:xfrm>
            <a:off x="6170386" y="3497717"/>
            <a:ext cx="6021614" cy="738664"/>
          </a:xfrm>
          <a:prstGeom prst="rect">
            <a:avLst/>
          </a:prstGeom>
          <a:noFill/>
        </p:spPr>
        <p:txBody>
          <a:bodyPr wrap="square">
            <a:spAutoFit/>
          </a:bodyPr>
          <a:lstStyle/>
          <a:p>
            <a:r>
              <a:rPr lang="fr-FR" sz="1400" dirty="0"/>
              <a:t>Choisir </a:t>
            </a:r>
            <a:r>
              <a:rPr lang="fr-FR" sz="1400" b="1" dirty="0"/>
              <a:t>une</a:t>
            </a:r>
            <a:r>
              <a:rPr lang="fr-FR" sz="1400" dirty="0"/>
              <a:t> des grandes </a:t>
            </a:r>
            <a:r>
              <a:rPr lang="fr-FR" sz="1400" b="1" dirty="0"/>
              <a:t>personnalité</a:t>
            </a:r>
            <a:r>
              <a:rPr lang="fr-FR" sz="1400" dirty="0"/>
              <a:t>s de la diapo 39.</a:t>
            </a:r>
          </a:p>
          <a:p>
            <a:pPr marL="180975" indent="-180975">
              <a:buFont typeface="+mj-lt"/>
              <a:buAutoNum type="arabicPeriod"/>
            </a:pPr>
            <a:r>
              <a:rPr lang="fr-FR" sz="1400" dirty="0"/>
              <a:t>Réaliser le </a:t>
            </a:r>
            <a:r>
              <a:rPr lang="fr-FR" sz="1400" b="1" dirty="0">
                <a:solidFill>
                  <a:srgbClr val="FF0000"/>
                </a:solidFill>
              </a:rPr>
              <a:t>QQOQCP</a:t>
            </a:r>
            <a:r>
              <a:rPr lang="fr-FR" sz="1400" b="1" dirty="0">
                <a:solidFill>
                  <a:srgbClr val="00B050"/>
                </a:solidFill>
              </a:rPr>
              <a:t>C </a:t>
            </a:r>
            <a:r>
              <a:rPr lang="fr-FR" sz="1400" dirty="0"/>
              <a:t> en prenant exemple sur la Fiche </a:t>
            </a:r>
            <a:r>
              <a:rPr lang="fr-FR" sz="1400" b="1" dirty="0"/>
              <a:t>Méthode</a:t>
            </a:r>
            <a:r>
              <a:rPr lang="fr-FR" sz="1400" dirty="0"/>
              <a:t> ;</a:t>
            </a:r>
          </a:p>
          <a:p>
            <a:pPr marL="180975" indent="-180975">
              <a:buFont typeface="+mj-lt"/>
              <a:buAutoNum type="arabicPeriod"/>
            </a:pPr>
            <a:r>
              <a:rPr lang="fr-FR" sz="1400" dirty="0"/>
              <a:t>Rédiger le </a:t>
            </a:r>
            <a:r>
              <a:rPr lang="fr-FR" sz="1400" b="1" dirty="0">
                <a:solidFill>
                  <a:srgbClr val="0070C0"/>
                </a:solidFill>
              </a:rPr>
              <a:t>récit de sa vie</a:t>
            </a:r>
            <a:r>
              <a:rPr lang="fr-FR" sz="1400" dirty="0"/>
              <a:t> en ajoutant quelques informations complémentaires. </a:t>
            </a:r>
          </a:p>
        </p:txBody>
      </p:sp>
      <p:grpSp>
        <p:nvGrpSpPr>
          <p:cNvPr id="141" name="Groupe 140">
            <a:extLst>
              <a:ext uri="{FF2B5EF4-FFF2-40B4-BE49-F238E27FC236}">
                <a16:creationId xmlns:a16="http://schemas.microsoft.com/office/drawing/2014/main" id="{78C9D398-9A2C-DBB2-5078-C08B0CD387AD}"/>
              </a:ext>
            </a:extLst>
          </p:cNvPr>
          <p:cNvGrpSpPr/>
          <p:nvPr/>
        </p:nvGrpSpPr>
        <p:grpSpPr>
          <a:xfrm>
            <a:off x="11753848" y="3328131"/>
            <a:ext cx="329186" cy="578436"/>
            <a:chOff x="5045830" y="1625450"/>
            <a:chExt cx="329186" cy="578436"/>
          </a:xfrm>
        </p:grpSpPr>
        <p:pic>
          <p:nvPicPr>
            <p:cNvPr id="142" name="Image 141">
              <a:hlinkClick r:id="rId10" action="ppaction://hlinksldjump"/>
              <a:extLst>
                <a:ext uri="{FF2B5EF4-FFF2-40B4-BE49-F238E27FC236}">
                  <a16:creationId xmlns:a16="http://schemas.microsoft.com/office/drawing/2014/main" id="{5FF09AFD-D12C-7A30-58D8-0AE67E4A801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72868" y="1625450"/>
              <a:ext cx="275110" cy="307779"/>
            </a:xfrm>
            <a:prstGeom prst="rect">
              <a:avLst/>
            </a:prstGeom>
          </p:spPr>
        </p:pic>
        <p:pic>
          <p:nvPicPr>
            <p:cNvPr id="143" name="Image 142">
              <a:hlinkClick r:id="rId10" action="ppaction://hlinksldjump"/>
              <a:extLst>
                <a:ext uri="{FF2B5EF4-FFF2-40B4-BE49-F238E27FC236}">
                  <a16:creationId xmlns:a16="http://schemas.microsoft.com/office/drawing/2014/main" id="{7807C270-3765-40C5-6B96-5F59798BFF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45830" y="1874700"/>
              <a:ext cx="329186" cy="329186"/>
            </a:xfrm>
            <a:prstGeom prst="rect">
              <a:avLst/>
            </a:prstGeom>
          </p:spPr>
        </p:pic>
      </p:grpSp>
      <p:cxnSp>
        <p:nvCxnSpPr>
          <p:cNvPr id="144" name="Connecteur droit avec flèche 143">
            <a:extLst>
              <a:ext uri="{FF2B5EF4-FFF2-40B4-BE49-F238E27FC236}">
                <a16:creationId xmlns:a16="http://schemas.microsoft.com/office/drawing/2014/main" id="{7029AFA4-2C66-A712-E0D5-A31F4F25319C}"/>
              </a:ext>
            </a:extLst>
          </p:cNvPr>
          <p:cNvCxnSpPr>
            <a:cxnSpLocks/>
          </p:cNvCxnSpPr>
          <p:nvPr/>
        </p:nvCxnSpPr>
        <p:spPr>
          <a:xfrm>
            <a:off x="10263922" y="3651823"/>
            <a:ext cx="138515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9" name="ZoneTexte 158">
            <a:extLst>
              <a:ext uri="{FF2B5EF4-FFF2-40B4-BE49-F238E27FC236}">
                <a16:creationId xmlns:a16="http://schemas.microsoft.com/office/drawing/2014/main" id="{43382B1D-A897-E866-35E6-77C088FFEC52}"/>
              </a:ext>
            </a:extLst>
          </p:cNvPr>
          <p:cNvSpPr txBox="1"/>
          <p:nvPr/>
        </p:nvSpPr>
        <p:spPr>
          <a:xfrm>
            <a:off x="6182341" y="4316192"/>
            <a:ext cx="6009659" cy="738664"/>
          </a:xfrm>
          <a:prstGeom prst="rect">
            <a:avLst/>
          </a:prstGeom>
          <a:noFill/>
        </p:spPr>
        <p:txBody>
          <a:bodyPr wrap="square">
            <a:spAutoFit/>
          </a:bodyPr>
          <a:lstStyle/>
          <a:p>
            <a:r>
              <a:rPr lang="fr-FR" sz="1400" dirty="0"/>
              <a:t>Réaliser le </a:t>
            </a:r>
            <a:r>
              <a:rPr lang="fr-FR" sz="1400" b="1" dirty="0">
                <a:solidFill>
                  <a:srgbClr val="FF0000"/>
                </a:solidFill>
                <a:highlight>
                  <a:srgbClr val="FFFF00"/>
                </a:highlight>
              </a:rPr>
              <a:t>travail intermédiaire</a:t>
            </a:r>
            <a:r>
              <a:rPr lang="fr-FR" sz="1400" dirty="0"/>
              <a:t>  </a:t>
            </a:r>
            <a:r>
              <a:rPr lang="fr-FR" sz="1400" dirty="0">
                <a:highlight>
                  <a:srgbClr val="FFFF00"/>
                </a:highlight>
              </a:rPr>
              <a:t>+</a:t>
            </a:r>
            <a:r>
              <a:rPr lang="fr-FR" sz="1400" dirty="0"/>
              <a:t>  </a:t>
            </a:r>
            <a:r>
              <a:rPr lang="fr-FR" sz="1400" dirty="0">
                <a:highlight>
                  <a:srgbClr val="FFFF00"/>
                </a:highlight>
              </a:rPr>
              <a:t>organiser le texte en </a:t>
            </a:r>
            <a:r>
              <a:rPr lang="fr-FR" sz="1400" b="1" dirty="0">
                <a:solidFill>
                  <a:srgbClr val="FF0000"/>
                </a:solidFill>
                <a:highlight>
                  <a:srgbClr val="FFFF00"/>
                </a:highlight>
              </a:rPr>
              <a:t>article de presse</a:t>
            </a:r>
            <a:r>
              <a:rPr lang="fr-FR" sz="1400" dirty="0"/>
              <a:t> :</a:t>
            </a:r>
          </a:p>
          <a:p>
            <a:pPr marL="180975" indent="-180975">
              <a:buFont typeface="+mj-lt"/>
              <a:buAutoNum type="arabicPeriod"/>
            </a:pPr>
            <a:r>
              <a:rPr lang="fr-FR" sz="1400" dirty="0"/>
              <a:t>Adapter le </a:t>
            </a:r>
            <a:r>
              <a:rPr lang="fr-FR" sz="1400" b="1" dirty="0">
                <a:solidFill>
                  <a:srgbClr val="0070C0"/>
                </a:solidFill>
              </a:rPr>
              <a:t>récit de vie</a:t>
            </a:r>
            <a:r>
              <a:rPr lang="fr-FR" sz="1400" dirty="0"/>
              <a:t> en article de presse, avec la </a:t>
            </a:r>
            <a:r>
              <a:rPr lang="fr-FR" sz="1400" dirty="0">
                <a:hlinkClick r:id="rId29" action="ppaction://hlinksldjump">
                  <a:extLst>
                    <a:ext uri="{A12FA001-AC4F-418D-AE19-62706E023703}">
                      <ahyp:hlinkClr xmlns:ahyp="http://schemas.microsoft.com/office/drawing/2018/hyperlinkcolor" val="tx"/>
                    </a:ext>
                  </a:extLst>
                </a:hlinkClick>
              </a:rPr>
              <a:t>Fiche </a:t>
            </a:r>
            <a:r>
              <a:rPr lang="fr-FR" sz="1400" b="1" dirty="0">
                <a:hlinkClick r:id="rId29" action="ppaction://hlinksldjump">
                  <a:extLst>
                    <a:ext uri="{A12FA001-AC4F-418D-AE19-62706E023703}">
                      <ahyp:hlinkClr xmlns:ahyp="http://schemas.microsoft.com/office/drawing/2018/hyperlinkcolor" val="tx"/>
                    </a:ext>
                  </a:extLst>
                </a:hlinkClick>
              </a:rPr>
              <a:t>Article de presse</a:t>
            </a:r>
            <a:r>
              <a:rPr lang="fr-FR" sz="1400" dirty="0"/>
              <a:t> ;</a:t>
            </a:r>
          </a:p>
          <a:p>
            <a:pPr marL="180975" indent="-180975">
              <a:buFont typeface="+mj-lt"/>
              <a:buAutoNum type="arabicPeriod"/>
            </a:pPr>
            <a:r>
              <a:rPr lang="fr-FR" sz="1400" dirty="0"/>
              <a:t>Insérer </a:t>
            </a:r>
            <a:r>
              <a:rPr lang="fr-FR" sz="1400" b="1" dirty="0">
                <a:solidFill>
                  <a:srgbClr val="0070C0"/>
                </a:solidFill>
              </a:rPr>
              <a:t>1 à 2 images</a:t>
            </a:r>
            <a:r>
              <a:rPr lang="fr-FR" sz="1400" dirty="0"/>
              <a:t> max., convenablement légendée(s). </a:t>
            </a:r>
          </a:p>
        </p:txBody>
      </p:sp>
      <p:pic>
        <p:nvPicPr>
          <p:cNvPr id="160" name="Image 159">
            <a:extLst>
              <a:ext uri="{FF2B5EF4-FFF2-40B4-BE49-F238E27FC236}">
                <a16:creationId xmlns:a16="http://schemas.microsoft.com/office/drawing/2014/main" id="{E939137D-8137-1211-2CC2-87606528C54D}"/>
              </a:ext>
            </a:extLst>
          </p:cNvPr>
          <p:cNvPicPr>
            <a:picLocks noChangeAspect="1"/>
          </p:cNvPicPr>
          <p:nvPr/>
        </p:nvPicPr>
        <p:blipFill>
          <a:blip r:embed="rId30">
            <a:extLst>
              <a:ext uri="{28A0092B-C50C-407E-A947-70E740481C1C}">
                <a14:useLocalDpi xmlns:a14="http://schemas.microsoft.com/office/drawing/2010/main" val="0"/>
              </a:ext>
            </a:extLst>
          </a:blip>
          <a:srcRect/>
          <a:stretch/>
        </p:blipFill>
        <p:spPr>
          <a:xfrm>
            <a:off x="8686405" y="1058115"/>
            <a:ext cx="418778" cy="418778"/>
          </a:xfrm>
          <a:prstGeom prst="rect">
            <a:avLst/>
          </a:prstGeom>
        </p:spPr>
      </p:pic>
      <p:sp>
        <p:nvSpPr>
          <p:cNvPr id="162" name="ZoneTexte 161">
            <a:extLst>
              <a:ext uri="{FF2B5EF4-FFF2-40B4-BE49-F238E27FC236}">
                <a16:creationId xmlns:a16="http://schemas.microsoft.com/office/drawing/2014/main" id="{ED71D616-A485-4706-91D0-D9C926B3267C}"/>
              </a:ext>
            </a:extLst>
          </p:cNvPr>
          <p:cNvSpPr txBox="1"/>
          <p:nvPr/>
        </p:nvSpPr>
        <p:spPr>
          <a:xfrm>
            <a:off x="7505769" y="1139130"/>
            <a:ext cx="472787" cy="307777"/>
          </a:xfrm>
          <a:prstGeom prst="rect">
            <a:avLst/>
          </a:prstGeom>
          <a:noFill/>
        </p:spPr>
        <p:txBody>
          <a:bodyPr wrap="square">
            <a:spAutoFit/>
          </a:bodyPr>
          <a:lstStyle/>
          <a:p>
            <a:r>
              <a:rPr lang="fr-FR" sz="1400" b="1" dirty="0"/>
              <a:t>OU</a:t>
            </a:r>
          </a:p>
        </p:txBody>
      </p:sp>
      <p:sp>
        <p:nvSpPr>
          <p:cNvPr id="163" name="ZoneTexte 162">
            <a:extLst>
              <a:ext uri="{FF2B5EF4-FFF2-40B4-BE49-F238E27FC236}">
                <a16:creationId xmlns:a16="http://schemas.microsoft.com/office/drawing/2014/main" id="{3B509B12-FC3B-927B-127C-535625968020}"/>
              </a:ext>
            </a:extLst>
          </p:cNvPr>
          <p:cNvSpPr txBox="1"/>
          <p:nvPr/>
        </p:nvSpPr>
        <p:spPr>
          <a:xfrm>
            <a:off x="8300630" y="1149590"/>
            <a:ext cx="472787" cy="307777"/>
          </a:xfrm>
          <a:prstGeom prst="rect">
            <a:avLst/>
          </a:prstGeom>
          <a:noFill/>
        </p:spPr>
        <p:txBody>
          <a:bodyPr wrap="square">
            <a:spAutoFit/>
          </a:bodyPr>
          <a:lstStyle/>
          <a:p>
            <a:r>
              <a:rPr lang="fr-FR" sz="1400" b="1" dirty="0"/>
              <a:t>OU</a:t>
            </a:r>
          </a:p>
        </p:txBody>
      </p:sp>
      <p:sp>
        <p:nvSpPr>
          <p:cNvPr id="164" name="ZoneTexte 163">
            <a:extLst>
              <a:ext uri="{FF2B5EF4-FFF2-40B4-BE49-F238E27FC236}">
                <a16:creationId xmlns:a16="http://schemas.microsoft.com/office/drawing/2014/main" id="{4D4508E9-23EA-85DD-7430-1C4CAFD7A96F}"/>
              </a:ext>
            </a:extLst>
          </p:cNvPr>
          <p:cNvSpPr txBox="1"/>
          <p:nvPr/>
        </p:nvSpPr>
        <p:spPr>
          <a:xfrm>
            <a:off x="1261388" y="2424622"/>
            <a:ext cx="472787" cy="307777"/>
          </a:xfrm>
          <a:prstGeom prst="rect">
            <a:avLst/>
          </a:prstGeom>
          <a:noFill/>
        </p:spPr>
        <p:txBody>
          <a:bodyPr wrap="square">
            <a:spAutoFit/>
          </a:bodyPr>
          <a:lstStyle/>
          <a:p>
            <a:r>
              <a:rPr lang="fr-FR" sz="1400" b="1" dirty="0"/>
              <a:t>OU</a:t>
            </a:r>
          </a:p>
        </p:txBody>
      </p:sp>
      <p:pic>
        <p:nvPicPr>
          <p:cNvPr id="165" name="Image 164">
            <a:extLst>
              <a:ext uri="{FF2B5EF4-FFF2-40B4-BE49-F238E27FC236}">
                <a16:creationId xmlns:a16="http://schemas.microsoft.com/office/drawing/2014/main" id="{ED1E4A1C-6CE0-1E81-6E80-C08F7094DBA2}"/>
              </a:ext>
            </a:extLst>
          </p:cNvPr>
          <p:cNvPicPr>
            <a:picLocks noChangeAspect="1"/>
          </p:cNvPicPr>
          <p:nvPr/>
        </p:nvPicPr>
        <p:blipFill>
          <a:blip r:embed="rId30">
            <a:extLst>
              <a:ext uri="{28A0092B-C50C-407E-A947-70E740481C1C}">
                <a14:useLocalDpi xmlns:a14="http://schemas.microsoft.com/office/drawing/2010/main" val="0"/>
              </a:ext>
            </a:extLst>
          </a:blip>
          <a:srcRect/>
          <a:stretch/>
        </p:blipFill>
        <p:spPr>
          <a:xfrm>
            <a:off x="2142161" y="2684185"/>
            <a:ext cx="418778" cy="418778"/>
          </a:xfrm>
          <a:prstGeom prst="rect">
            <a:avLst/>
          </a:prstGeom>
        </p:spPr>
      </p:pic>
      <p:cxnSp>
        <p:nvCxnSpPr>
          <p:cNvPr id="166" name="Connecteur droit 165">
            <a:extLst>
              <a:ext uri="{FF2B5EF4-FFF2-40B4-BE49-F238E27FC236}">
                <a16:creationId xmlns:a16="http://schemas.microsoft.com/office/drawing/2014/main" id="{EF0965C8-7F0F-7D7F-373C-B95442CFD159}"/>
              </a:ext>
            </a:extLst>
          </p:cNvPr>
          <p:cNvCxnSpPr>
            <a:cxnSpLocks/>
          </p:cNvCxnSpPr>
          <p:nvPr/>
        </p:nvCxnSpPr>
        <p:spPr>
          <a:xfrm>
            <a:off x="1601176" y="3122013"/>
            <a:ext cx="102006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9" name="ZoneTexte 168">
            <a:extLst>
              <a:ext uri="{FF2B5EF4-FFF2-40B4-BE49-F238E27FC236}">
                <a16:creationId xmlns:a16="http://schemas.microsoft.com/office/drawing/2014/main" id="{16300865-BF36-DC28-AE46-EE1993B36BE8}"/>
              </a:ext>
            </a:extLst>
          </p:cNvPr>
          <p:cNvSpPr txBox="1"/>
          <p:nvPr/>
        </p:nvSpPr>
        <p:spPr>
          <a:xfrm>
            <a:off x="4968525" y="3033933"/>
            <a:ext cx="965550" cy="307777"/>
          </a:xfrm>
          <a:prstGeom prst="rect">
            <a:avLst/>
          </a:prstGeom>
          <a:noFill/>
          <a:ln>
            <a:solidFill>
              <a:schemeClr val="tx1"/>
            </a:solidFill>
          </a:ln>
        </p:spPr>
        <p:txBody>
          <a:bodyPr wrap="square" rtlCol="0">
            <a:spAutoFit/>
          </a:bodyPr>
          <a:lstStyle/>
          <a:p>
            <a:pPr algn="ctr"/>
            <a:r>
              <a:rPr lang="fr-FR" sz="1400" b="1" dirty="0">
                <a:latin typeface="Comic Neue" panose="02000000000000000000" pitchFamily="2" charset="0"/>
              </a:rPr>
              <a:t>/ 14 pts</a:t>
            </a:r>
          </a:p>
        </p:txBody>
      </p:sp>
      <p:sp>
        <p:nvSpPr>
          <p:cNvPr id="170" name="ZoneTexte 169">
            <a:extLst>
              <a:ext uri="{FF2B5EF4-FFF2-40B4-BE49-F238E27FC236}">
                <a16:creationId xmlns:a16="http://schemas.microsoft.com/office/drawing/2014/main" id="{6AD085B5-CE78-231F-E9AE-AD1DA209EA02}"/>
              </a:ext>
            </a:extLst>
          </p:cNvPr>
          <p:cNvSpPr txBox="1"/>
          <p:nvPr/>
        </p:nvSpPr>
        <p:spPr>
          <a:xfrm>
            <a:off x="4968525" y="3816424"/>
            <a:ext cx="965550" cy="307777"/>
          </a:xfrm>
          <a:prstGeom prst="rect">
            <a:avLst/>
          </a:prstGeom>
          <a:noFill/>
          <a:ln>
            <a:solidFill>
              <a:schemeClr val="tx1"/>
            </a:solidFill>
          </a:ln>
        </p:spPr>
        <p:txBody>
          <a:bodyPr wrap="square" rtlCol="0">
            <a:spAutoFit/>
          </a:bodyPr>
          <a:lstStyle/>
          <a:p>
            <a:pPr algn="ctr"/>
            <a:r>
              <a:rPr lang="fr-FR" sz="1400" b="1" dirty="0">
                <a:latin typeface="Comic Neue" panose="02000000000000000000" pitchFamily="2" charset="0"/>
              </a:rPr>
              <a:t>/ 17 pts</a:t>
            </a:r>
          </a:p>
        </p:txBody>
      </p:sp>
      <p:sp>
        <p:nvSpPr>
          <p:cNvPr id="171" name="ZoneTexte 170">
            <a:extLst>
              <a:ext uri="{FF2B5EF4-FFF2-40B4-BE49-F238E27FC236}">
                <a16:creationId xmlns:a16="http://schemas.microsoft.com/office/drawing/2014/main" id="{02D8ACDE-1FED-8474-DF9A-07E8933B7AE7}"/>
              </a:ext>
            </a:extLst>
          </p:cNvPr>
          <p:cNvSpPr txBox="1"/>
          <p:nvPr/>
        </p:nvSpPr>
        <p:spPr>
          <a:xfrm>
            <a:off x="5005174" y="4623723"/>
            <a:ext cx="854525" cy="307777"/>
          </a:xfrm>
          <a:prstGeom prst="rect">
            <a:avLst/>
          </a:prstGeom>
          <a:noFill/>
          <a:ln>
            <a:solidFill>
              <a:schemeClr val="tx1"/>
            </a:solidFill>
          </a:ln>
        </p:spPr>
        <p:txBody>
          <a:bodyPr wrap="square" rtlCol="0">
            <a:spAutoFit/>
          </a:bodyPr>
          <a:lstStyle/>
          <a:p>
            <a:pPr algn="ctr"/>
            <a:r>
              <a:rPr lang="fr-FR" sz="1400" b="1" dirty="0">
                <a:latin typeface="Comic Neue" panose="02000000000000000000" pitchFamily="2" charset="0"/>
              </a:rPr>
              <a:t>/ 20 pts</a:t>
            </a:r>
          </a:p>
        </p:txBody>
      </p:sp>
      <p:pic>
        <p:nvPicPr>
          <p:cNvPr id="172" name="Image 171">
            <a:hlinkClick r:id="rId13" action="ppaction://hlinksldjump"/>
            <a:extLst>
              <a:ext uri="{FF2B5EF4-FFF2-40B4-BE49-F238E27FC236}">
                <a16:creationId xmlns:a16="http://schemas.microsoft.com/office/drawing/2014/main" id="{E0CEE951-48E5-CBF4-168B-FE4EB27839EA}"/>
              </a:ext>
            </a:extLst>
          </p:cNvPr>
          <p:cNvPicPr>
            <a:picLocks noChangeAspect="1"/>
          </p:cNvPicPr>
          <p:nvPr/>
        </p:nvPicPr>
        <p:blipFill>
          <a:blip r:embed="rId31">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CE4D0AE6-DC10-0AAE-0334-55999CDEA578}"/>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grpSp>
        <p:nvGrpSpPr>
          <p:cNvPr id="181" name="Groupe 180">
            <a:extLst>
              <a:ext uri="{FF2B5EF4-FFF2-40B4-BE49-F238E27FC236}">
                <a16:creationId xmlns:a16="http://schemas.microsoft.com/office/drawing/2014/main" id="{4BA44696-557E-AE7B-6603-3C7F480A1310}"/>
              </a:ext>
            </a:extLst>
          </p:cNvPr>
          <p:cNvGrpSpPr/>
          <p:nvPr/>
        </p:nvGrpSpPr>
        <p:grpSpPr>
          <a:xfrm>
            <a:off x="11772899" y="2712219"/>
            <a:ext cx="329186" cy="578436"/>
            <a:chOff x="5045830" y="1625450"/>
            <a:chExt cx="329186" cy="578436"/>
          </a:xfrm>
        </p:grpSpPr>
        <p:pic>
          <p:nvPicPr>
            <p:cNvPr id="182" name="Image 181">
              <a:hlinkClick r:id="rId13" action="ppaction://hlinksldjump"/>
              <a:extLst>
                <a:ext uri="{FF2B5EF4-FFF2-40B4-BE49-F238E27FC236}">
                  <a16:creationId xmlns:a16="http://schemas.microsoft.com/office/drawing/2014/main" id="{CEA8281E-2594-98F4-5FCD-98C34D9E7FD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72868" y="1625450"/>
              <a:ext cx="275110" cy="307779"/>
            </a:xfrm>
            <a:prstGeom prst="rect">
              <a:avLst/>
            </a:prstGeom>
          </p:spPr>
        </p:pic>
        <p:pic>
          <p:nvPicPr>
            <p:cNvPr id="183" name="Image 182">
              <a:hlinkClick r:id="rId13" action="ppaction://hlinksldjump"/>
              <a:extLst>
                <a:ext uri="{FF2B5EF4-FFF2-40B4-BE49-F238E27FC236}">
                  <a16:creationId xmlns:a16="http://schemas.microsoft.com/office/drawing/2014/main" id="{69CC5DF0-870D-E935-C602-7DB98587080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45830" y="1874700"/>
              <a:ext cx="329186" cy="329186"/>
            </a:xfrm>
            <a:prstGeom prst="rect">
              <a:avLst/>
            </a:prstGeom>
          </p:spPr>
        </p:pic>
      </p:grpSp>
      <p:cxnSp>
        <p:nvCxnSpPr>
          <p:cNvPr id="184" name="Connecteur droit avec flèche 183">
            <a:extLst>
              <a:ext uri="{FF2B5EF4-FFF2-40B4-BE49-F238E27FC236}">
                <a16:creationId xmlns:a16="http://schemas.microsoft.com/office/drawing/2014/main" id="{703F54F0-7127-EBD9-E9AB-6F60654A4004}"/>
              </a:ext>
            </a:extLst>
          </p:cNvPr>
          <p:cNvCxnSpPr>
            <a:cxnSpLocks/>
          </p:cNvCxnSpPr>
          <p:nvPr/>
        </p:nvCxnSpPr>
        <p:spPr>
          <a:xfrm>
            <a:off x="11028165" y="3097186"/>
            <a:ext cx="622376" cy="57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97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2"/>
                                        </p:tgtEl>
                                        <p:attrNameLst>
                                          <p:attrName>style.visibility</p:attrName>
                                        </p:attrNameLst>
                                      </p:cBhvr>
                                      <p:to>
                                        <p:strVal val="visible"/>
                                      </p:to>
                                    </p:set>
                                    <p:animEffect transition="in" filter="fade">
                                      <p:cBhvr>
                                        <p:cTn id="12" dur="1000"/>
                                        <p:tgtEl>
                                          <p:spTgt spid="172"/>
                                        </p:tgtEl>
                                      </p:cBhvr>
                                    </p:animEffect>
                                    <p:anim calcmode="lin" valueType="num">
                                      <p:cBhvr>
                                        <p:cTn id="13" dur="1000" fill="hold"/>
                                        <p:tgtEl>
                                          <p:spTgt spid="172"/>
                                        </p:tgtEl>
                                        <p:attrNameLst>
                                          <p:attrName>ppt_x</p:attrName>
                                        </p:attrNameLst>
                                      </p:cBhvr>
                                      <p:tavLst>
                                        <p:tav tm="0">
                                          <p:val>
                                            <p:strVal val="#ppt_x"/>
                                          </p:val>
                                        </p:tav>
                                        <p:tav tm="100000">
                                          <p:val>
                                            <p:strVal val="#ppt_x"/>
                                          </p:val>
                                        </p:tav>
                                      </p:tavLst>
                                    </p:anim>
                                    <p:anim calcmode="lin" valueType="num">
                                      <p:cBhvr>
                                        <p:cTn id="14" dur="1000" fill="hold"/>
                                        <p:tgtEl>
                                          <p:spTgt spid="17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additive="base">
                                        <p:cTn id="28" dur="500" fill="hold"/>
                                        <p:tgtEl>
                                          <p:spTgt spid="63"/>
                                        </p:tgtEl>
                                        <p:attrNameLst>
                                          <p:attrName>ppt_x</p:attrName>
                                        </p:attrNameLst>
                                      </p:cBhvr>
                                      <p:tavLst>
                                        <p:tav tm="0">
                                          <p:val>
                                            <p:strVal val="#ppt_x"/>
                                          </p:val>
                                        </p:tav>
                                        <p:tav tm="100000">
                                          <p:val>
                                            <p:strVal val="#ppt_x"/>
                                          </p:val>
                                        </p:tav>
                                      </p:tavLst>
                                    </p:anim>
                                    <p:anim calcmode="lin" valueType="num">
                                      <p:cBhvr additive="base">
                                        <p:cTn id="29" dur="500" fill="hold"/>
                                        <p:tgtEl>
                                          <p:spTgt spid="6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98"/>
                                        </p:tgtEl>
                                        <p:attrNameLst>
                                          <p:attrName>style.visibility</p:attrName>
                                        </p:attrNameLst>
                                      </p:cBhvr>
                                      <p:to>
                                        <p:strVal val="visible"/>
                                      </p:to>
                                    </p:set>
                                    <p:anim calcmode="lin" valueType="num">
                                      <p:cBhvr additive="base">
                                        <p:cTn id="32" dur="500" fill="hold"/>
                                        <p:tgtEl>
                                          <p:spTgt spid="98"/>
                                        </p:tgtEl>
                                        <p:attrNameLst>
                                          <p:attrName>ppt_x</p:attrName>
                                        </p:attrNameLst>
                                      </p:cBhvr>
                                      <p:tavLst>
                                        <p:tav tm="0">
                                          <p:val>
                                            <p:strVal val="#ppt_x"/>
                                          </p:val>
                                        </p:tav>
                                        <p:tav tm="100000">
                                          <p:val>
                                            <p:strVal val="#ppt_x"/>
                                          </p:val>
                                        </p:tav>
                                      </p:tavLst>
                                    </p:anim>
                                    <p:anim calcmode="lin" valueType="num">
                                      <p:cBhvr additive="base">
                                        <p:cTn id="33" dur="500" fill="hold"/>
                                        <p:tgtEl>
                                          <p:spTgt spid="9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90"/>
                                        </p:tgtEl>
                                        <p:attrNameLst>
                                          <p:attrName>style.visibility</p:attrName>
                                        </p:attrNameLst>
                                      </p:cBhvr>
                                      <p:to>
                                        <p:strVal val="visible"/>
                                      </p:to>
                                    </p:set>
                                    <p:anim calcmode="lin" valueType="num">
                                      <p:cBhvr additive="base">
                                        <p:cTn id="36" dur="500" fill="hold"/>
                                        <p:tgtEl>
                                          <p:spTgt spid="90"/>
                                        </p:tgtEl>
                                        <p:attrNameLst>
                                          <p:attrName>ppt_x</p:attrName>
                                        </p:attrNameLst>
                                      </p:cBhvr>
                                      <p:tavLst>
                                        <p:tav tm="0">
                                          <p:val>
                                            <p:strVal val="#ppt_x"/>
                                          </p:val>
                                        </p:tav>
                                        <p:tav tm="100000">
                                          <p:val>
                                            <p:strVal val="#ppt_x"/>
                                          </p:val>
                                        </p:tav>
                                      </p:tavLst>
                                    </p:anim>
                                    <p:anim calcmode="lin" valueType="num">
                                      <p:cBhvr additive="base">
                                        <p:cTn id="37" dur="500" fill="hold"/>
                                        <p:tgtEl>
                                          <p:spTgt spid="9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additive="base">
                                        <p:cTn id="40" dur="500" fill="hold"/>
                                        <p:tgtEl>
                                          <p:spTgt spid="68"/>
                                        </p:tgtEl>
                                        <p:attrNameLst>
                                          <p:attrName>ppt_x</p:attrName>
                                        </p:attrNameLst>
                                      </p:cBhvr>
                                      <p:tavLst>
                                        <p:tav tm="0">
                                          <p:val>
                                            <p:strVal val="#ppt_x"/>
                                          </p:val>
                                        </p:tav>
                                        <p:tav tm="100000">
                                          <p:val>
                                            <p:strVal val="#ppt_x"/>
                                          </p:val>
                                        </p:tav>
                                      </p:tavLst>
                                    </p:anim>
                                    <p:anim calcmode="lin" valueType="num">
                                      <p:cBhvr additive="base">
                                        <p:cTn id="41"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fill="hold"/>
                                        <p:tgtEl>
                                          <p:spTgt spid="22"/>
                                        </p:tgtEl>
                                        <p:attrNameLst>
                                          <p:attrName>ppt_x</p:attrName>
                                        </p:attrNameLst>
                                      </p:cBhvr>
                                      <p:tavLst>
                                        <p:tav tm="0">
                                          <p:val>
                                            <p:strVal val="#ppt_x"/>
                                          </p:val>
                                        </p:tav>
                                        <p:tav tm="100000">
                                          <p:val>
                                            <p:strVal val="#ppt_x"/>
                                          </p:val>
                                        </p:tav>
                                      </p:tavLst>
                                    </p:anim>
                                    <p:anim calcmode="lin" valueType="num">
                                      <p:cBhvr additive="base">
                                        <p:cTn id="5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1000"/>
                                        <p:tgtEl>
                                          <p:spTgt spid="69"/>
                                        </p:tgtEl>
                                      </p:cBhvr>
                                    </p:animEffect>
                                    <p:anim calcmode="lin" valueType="num">
                                      <p:cBhvr>
                                        <p:cTn id="75" dur="1000" fill="hold"/>
                                        <p:tgtEl>
                                          <p:spTgt spid="69"/>
                                        </p:tgtEl>
                                        <p:attrNameLst>
                                          <p:attrName>ppt_x</p:attrName>
                                        </p:attrNameLst>
                                      </p:cBhvr>
                                      <p:tavLst>
                                        <p:tav tm="0">
                                          <p:val>
                                            <p:strVal val="#ppt_x"/>
                                          </p:val>
                                        </p:tav>
                                        <p:tav tm="100000">
                                          <p:val>
                                            <p:strVal val="#ppt_x"/>
                                          </p:val>
                                        </p:tav>
                                      </p:tavLst>
                                    </p:anim>
                                    <p:anim calcmode="lin" valueType="num">
                                      <p:cBhvr>
                                        <p:cTn id="76" dur="1000" fill="hold"/>
                                        <p:tgtEl>
                                          <p:spTgt spid="6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60"/>
                                        </p:tgtEl>
                                        <p:attrNameLst>
                                          <p:attrName>style.visibility</p:attrName>
                                        </p:attrNameLst>
                                      </p:cBhvr>
                                      <p:to>
                                        <p:strVal val="visible"/>
                                      </p:to>
                                    </p:set>
                                    <p:animEffect transition="in" filter="fade">
                                      <p:cBhvr>
                                        <p:cTn id="79" dur="1000"/>
                                        <p:tgtEl>
                                          <p:spTgt spid="160"/>
                                        </p:tgtEl>
                                      </p:cBhvr>
                                    </p:animEffect>
                                    <p:anim calcmode="lin" valueType="num">
                                      <p:cBhvr>
                                        <p:cTn id="80" dur="1000" fill="hold"/>
                                        <p:tgtEl>
                                          <p:spTgt spid="160"/>
                                        </p:tgtEl>
                                        <p:attrNameLst>
                                          <p:attrName>ppt_x</p:attrName>
                                        </p:attrNameLst>
                                      </p:cBhvr>
                                      <p:tavLst>
                                        <p:tav tm="0">
                                          <p:val>
                                            <p:strVal val="#ppt_x"/>
                                          </p:val>
                                        </p:tav>
                                        <p:tav tm="100000">
                                          <p:val>
                                            <p:strVal val="#ppt_x"/>
                                          </p:val>
                                        </p:tav>
                                      </p:tavLst>
                                    </p:anim>
                                    <p:anim calcmode="lin" valueType="num">
                                      <p:cBhvr>
                                        <p:cTn id="81" dur="1000" fill="hold"/>
                                        <p:tgtEl>
                                          <p:spTgt spid="16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62"/>
                                        </p:tgtEl>
                                        <p:attrNameLst>
                                          <p:attrName>style.visibility</p:attrName>
                                        </p:attrNameLst>
                                      </p:cBhvr>
                                      <p:to>
                                        <p:strVal val="visible"/>
                                      </p:to>
                                    </p:set>
                                    <p:animEffect transition="in" filter="fade">
                                      <p:cBhvr>
                                        <p:cTn id="84" dur="1000"/>
                                        <p:tgtEl>
                                          <p:spTgt spid="162"/>
                                        </p:tgtEl>
                                      </p:cBhvr>
                                    </p:animEffect>
                                    <p:anim calcmode="lin" valueType="num">
                                      <p:cBhvr>
                                        <p:cTn id="85" dur="1000" fill="hold"/>
                                        <p:tgtEl>
                                          <p:spTgt spid="162"/>
                                        </p:tgtEl>
                                        <p:attrNameLst>
                                          <p:attrName>ppt_x</p:attrName>
                                        </p:attrNameLst>
                                      </p:cBhvr>
                                      <p:tavLst>
                                        <p:tav tm="0">
                                          <p:val>
                                            <p:strVal val="#ppt_x"/>
                                          </p:val>
                                        </p:tav>
                                        <p:tav tm="100000">
                                          <p:val>
                                            <p:strVal val="#ppt_x"/>
                                          </p:val>
                                        </p:tav>
                                      </p:tavLst>
                                    </p:anim>
                                    <p:anim calcmode="lin" valueType="num">
                                      <p:cBhvr>
                                        <p:cTn id="86" dur="1000" fill="hold"/>
                                        <p:tgtEl>
                                          <p:spTgt spid="16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63"/>
                                        </p:tgtEl>
                                        <p:attrNameLst>
                                          <p:attrName>style.visibility</p:attrName>
                                        </p:attrNameLst>
                                      </p:cBhvr>
                                      <p:to>
                                        <p:strVal val="visible"/>
                                      </p:to>
                                    </p:set>
                                    <p:animEffect transition="in" filter="fade">
                                      <p:cBhvr>
                                        <p:cTn id="89" dur="1000"/>
                                        <p:tgtEl>
                                          <p:spTgt spid="163"/>
                                        </p:tgtEl>
                                      </p:cBhvr>
                                    </p:animEffect>
                                    <p:anim calcmode="lin" valueType="num">
                                      <p:cBhvr>
                                        <p:cTn id="90" dur="1000" fill="hold"/>
                                        <p:tgtEl>
                                          <p:spTgt spid="163"/>
                                        </p:tgtEl>
                                        <p:attrNameLst>
                                          <p:attrName>ppt_x</p:attrName>
                                        </p:attrNameLst>
                                      </p:cBhvr>
                                      <p:tavLst>
                                        <p:tav tm="0">
                                          <p:val>
                                            <p:strVal val="#ppt_x"/>
                                          </p:val>
                                        </p:tav>
                                        <p:tav tm="100000">
                                          <p:val>
                                            <p:strVal val="#ppt_x"/>
                                          </p:val>
                                        </p:tav>
                                      </p:tavLst>
                                    </p:anim>
                                    <p:anim calcmode="lin" valueType="num">
                                      <p:cBhvr>
                                        <p:cTn id="91" dur="1000" fill="hold"/>
                                        <p:tgtEl>
                                          <p:spTgt spid="16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1000"/>
                                        <p:tgtEl>
                                          <p:spTgt spid="19"/>
                                        </p:tgtEl>
                                      </p:cBhvr>
                                    </p:animEffect>
                                    <p:anim calcmode="lin" valueType="num">
                                      <p:cBhvr>
                                        <p:cTn id="95" dur="1000" fill="hold"/>
                                        <p:tgtEl>
                                          <p:spTgt spid="19"/>
                                        </p:tgtEl>
                                        <p:attrNameLst>
                                          <p:attrName>ppt_x</p:attrName>
                                        </p:attrNameLst>
                                      </p:cBhvr>
                                      <p:tavLst>
                                        <p:tav tm="0">
                                          <p:val>
                                            <p:strVal val="#ppt_x"/>
                                          </p:val>
                                        </p:tav>
                                        <p:tav tm="100000">
                                          <p:val>
                                            <p:strVal val="#ppt_x"/>
                                          </p:val>
                                        </p:tav>
                                      </p:tavLst>
                                    </p:anim>
                                    <p:anim calcmode="lin" valueType="num">
                                      <p:cBhvr>
                                        <p:cTn id="9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1000"/>
                                        <p:tgtEl>
                                          <p:spTgt spid="20"/>
                                        </p:tgtEl>
                                      </p:cBhvr>
                                    </p:animEffect>
                                    <p:anim calcmode="lin" valueType="num">
                                      <p:cBhvr>
                                        <p:cTn id="102" dur="1000" fill="hold"/>
                                        <p:tgtEl>
                                          <p:spTgt spid="20"/>
                                        </p:tgtEl>
                                        <p:attrNameLst>
                                          <p:attrName>ppt_x</p:attrName>
                                        </p:attrNameLst>
                                      </p:cBhvr>
                                      <p:tavLst>
                                        <p:tav tm="0">
                                          <p:val>
                                            <p:strVal val="#ppt_x"/>
                                          </p:val>
                                        </p:tav>
                                        <p:tav tm="100000">
                                          <p:val>
                                            <p:strVal val="#ppt_x"/>
                                          </p:val>
                                        </p:tav>
                                      </p:tavLst>
                                    </p:anim>
                                    <p:anim calcmode="lin" valueType="num">
                                      <p:cBhvr>
                                        <p:cTn id="103" dur="1000" fill="hold"/>
                                        <p:tgtEl>
                                          <p:spTgt spid="20"/>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fade">
                                      <p:cBhvr>
                                        <p:cTn id="106" dur="1000"/>
                                        <p:tgtEl>
                                          <p:spTgt spid="72"/>
                                        </p:tgtEl>
                                      </p:cBhvr>
                                    </p:animEffect>
                                    <p:anim calcmode="lin" valueType="num">
                                      <p:cBhvr>
                                        <p:cTn id="107" dur="1000" fill="hold"/>
                                        <p:tgtEl>
                                          <p:spTgt spid="72"/>
                                        </p:tgtEl>
                                        <p:attrNameLst>
                                          <p:attrName>ppt_x</p:attrName>
                                        </p:attrNameLst>
                                      </p:cBhvr>
                                      <p:tavLst>
                                        <p:tav tm="0">
                                          <p:val>
                                            <p:strVal val="#ppt_x"/>
                                          </p:val>
                                        </p:tav>
                                        <p:tav tm="100000">
                                          <p:val>
                                            <p:strVal val="#ppt_x"/>
                                          </p:val>
                                        </p:tav>
                                      </p:tavLst>
                                    </p:anim>
                                    <p:anim calcmode="lin" valueType="num">
                                      <p:cBhvr>
                                        <p:cTn id="108"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85"/>
                                        </p:tgtEl>
                                        <p:attrNameLst>
                                          <p:attrName>style.visibility</p:attrName>
                                        </p:attrNameLst>
                                      </p:cBhvr>
                                      <p:to>
                                        <p:strVal val="visible"/>
                                      </p:to>
                                    </p:set>
                                    <p:anim calcmode="lin" valueType="num">
                                      <p:cBhvr additive="base">
                                        <p:cTn id="113" dur="500" fill="hold"/>
                                        <p:tgtEl>
                                          <p:spTgt spid="85"/>
                                        </p:tgtEl>
                                        <p:attrNameLst>
                                          <p:attrName>ppt_x</p:attrName>
                                        </p:attrNameLst>
                                      </p:cBhvr>
                                      <p:tavLst>
                                        <p:tav tm="0">
                                          <p:val>
                                            <p:strVal val="#ppt_x"/>
                                          </p:val>
                                        </p:tav>
                                        <p:tav tm="100000">
                                          <p:val>
                                            <p:strVal val="#ppt_x"/>
                                          </p:val>
                                        </p:tav>
                                      </p:tavLst>
                                    </p:anim>
                                    <p:anim calcmode="lin" valueType="num">
                                      <p:cBhvr additive="base">
                                        <p:cTn id="114" dur="500" fill="hold"/>
                                        <p:tgtEl>
                                          <p:spTgt spid="85"/>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additive="base">
                                        <p:cTn id="117" dur="500" fill="hold"/>
                                        <p:tgtEl>
                                          <p:spTgt spid="18"/>
                                        </p:tgtEl>
                                        <p:attrNameLst>
                                          <p:attrName>ppt_x</p:attrName>
                                        </p:attrNameLst>
                                      </p:cBhvr>
                                      <p:tavLst>
                                        <p:tav tm="0">
                                          <p:val>
                                            <p:strVal val="#ppt_x"/>
                                          </p:val>
                                        </p:tav>
                                        <p:tav tm="100000">
                                          <p:val>
                                            <p:strVal val="#ppt_x"/>
                                          </p:val>
                                        </p:tav>
                                      </p:tavLst>
                                    </p:anim>
                                    <p:anim calcmode="lin" valueType="num">
                                      <p:cBhvr additive="base">
                                        <p:cTn id="118" dur="500" fill="hold"/>
                                        <p:tgtEl>
                                          <p:spTgt spid="18"/>
                                        </p:tgtEl>
                                        <p:attrNameLst>
                                          <p:attrName>ppt_y</p:attrName>
                                        </p:attrNameLst>
                                      </p:cBhvr>
                                      <p:tavLst>
                                        <p:tav tm="0">
                                          <p:val>
                                            <p:strVal val="1+#ppt_h/2"/>
                                          </p:val>
                                        </p:tav>
                                        <p:tav tm="100000">
                                          <p:val>
                                            <p:strVal val="#ppt_y"/>
                                          </p:val>
                                        </p:tav>
                                      </p:tavLst>
                                    </p:anim>
                                  </p:childTnLst>
                                </p:cTn>
                              </p:par>
                              <p:par>
                                <p:cTn id="119" presetID="2" presetClass="entr" presetSubtype="4" fill="hold" nodeType="withEffect">
                                  <p:stCondLst>
                                    <p:cond delay="0"/>
                                  </p:stCondLst>
                                  <p:childTnLst>
                                    <p:set>
                                      <p:cBhvr>
                                        <p:cTn id="120" dur="1" fill="hold">
                                          <p:stCondLst>
                                            <p:cond delay="0"/>
                                          </p:stCondLst>
                                        </p:cTn>
                                        <p:tgtEl>
                                          <p:spTgt spid="86"/>
                                        </p:tgtEl>
                                        <p:attrNameLst>
                                          <p:attrName>style.visibility</p:attrName>
                                        </p:attrNameLst>
                                      </p:cBhvr>
                                      <p:to>
                                        <p:strVal val="visible"/>
                                      </p:to>
                                    </p:set>
                                    <p:anim calcmode="lin" valueType="num">
                                      <p:cBhvr additive="base">
                                        <p:cTn id="121" dur="500" fill="hold"/>
                                        <p:tgtEl>
                                          <p:spTgt spid="86"/>
                                        </p:tgtEl>
                                        <p:attrNameLst>
                                          <p:attrName>ppt_x</p:attrName>
                                        </p:attrNameLst>
                                      </p:cBhvr>
                                      <p:tavLst>
                                        <p:tav tm="0">
                                          <p:val>
                                            <p:strVal val="#ppt_x"/>
                                          </p:val>
                                        </p:tav>
                                        <p:tav tm="100000">
                                          <p:val>
                                            <p:strVal val="#ppt_x"/>
                                          </p:val>
                                        </p:tav>
                                      </p:tavLst>
                                    </p:anim>
                                    <p:anim calcmode="lin" valueType="num">
                                      <p:cBhvr additive="base">
                                        <p:cTn id="122" dur="500" fill="hold"/>
                                        <p:tgtEl>
                                          <p:spTgt spid="86"/>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119"/>
                                        </p:tgtEl>
                                        <p:attrNameLst>
                                          <p:attrName>style.visibility</p:attrName>
                                        </p:attrNameLst>
                                      </p:cBhvr>
                                      <p:to>
                                        <p:strVal val="visible"/>
                                      </p:to>
                                    </p:set>
                                    <p:anim calcmode="lin" valueType="num">
                                      <p:cBhvr additive="base">
                                        <p:cTn id="125" dur="500" fill="hold"/>
                                        <p:tgtEl>
                                          <p:spTgt spid="119"/>
                                        </p:tgtEl>
                                        <p:attrNameLst>
                                          <p:attrName>ppt_x</p:attrName>
                                        </p:attrNameLst>
                                      </p:cBhvr>
                                      <p:tavLst>
                                        <p:tav tm="0">
                                          <p:val>
                                            <p:strVal val="#ppt_x"/>
                                          </p:val>
                                        </p:tav>
                                        <p:tav tm="100000">
                                          <p:val>
                                            <p:strVal val="#ppt_x"/>
                                          </p:val>
                                        </p:tav>
                                      </p:tavLst>
                                    </p:anim>
                                    <p:anim calcmode="lin" valueType="num">
                                      <p:cBhvr additive="base">
                                        <p:cTn id="126" dur="500" fill="hold"/>
                                        <p:tgtEl>
                                          <p:spTgt spid="119"/>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0"/>
                                  </p:stCondLst>
                                  <p:childTnLst>
                                    <p:set>
                                      <p:cBhvr>
                                        <p:cTn id="128" dur="1" fill="hold">
                                          <p:stCondLst>
                                            <p:cond delay="0"/>
                                          </p:stCondLst>
                                        </p:cTn>
                                        <p:tgtEl>
                                          <p:spTgt spid="76"/>
                                        </p:tgtEl>
                                        <p:attrNameLst>
                                          <p:attrName>style.visibility</p:attrName>
                                        </p:attrNameLst>
                                      </p:cBhvr>
                                      <p:to>
                                        <p:strVal val="visible"/>
                                      </p:to>
                                    </p:set>
                                    <p:anim calcmode="lin" valueType="num">
                                      <p:cBhvr additive="base">
                                        <p:cTn id="129" dur="500" fill="hold"/>
                                        <p:tgtEl>
                                          <p:spTgt spid="76"/>
                                        </p:tgtEl>
                                        <p:attrNameLst>
                                          <p:attrName>ppt_x</p:attrName>
                                        </p:attrNameLst>
                                      </p:cBhvr>
                                      <p:tavLst>
                                        <p:tav tm="0">
                                          <p:val>
                                            <p:strVal val="#ppt_x"/>
                                          </p:val>
                                        </p:tav>
                                        <p:tav tm="100000">
                                          <p:val>
                                            <p:strVal val="#ppt_x"/>
                                          </p:val>
                                        </p:tav>
                                      </p:tavLst>
                                    </p:anim>
                                    <p:anim calcmode="lin" valueType="num">
                                      <p:cBhvr additive="base">
                                        <p:cTn id="130" dur="500" fill="hold"/>
                                        <p:tgtEl>
                                          <p:spTgt spid="76"/>
                                        </p:tgtEl>
                                        <p:attrNameLst>
                                          <p:attrName>ppt_y</p:attrName>
                                        </p:attrNameLst>
                                      </p:cBhvr>
                                      <p:tavLst>
                                        <p:tav tm="0">
                                          <p:val>
                                            <p:strVal val="1+#ppt_h/2"/>
                                          </p:val>
                                        </p:tav>
                                        <p:tav tm="100000">
                                          <p:val>
                                            <p:strVal val="#ppt_y"/>
                                          </p:val>
                                        </p:tav>
                                      </p:tavLst>
                                    </p:anim>
                                  </p:childTnLst>
                                </p:cTn>
                              </p:par>
                              <p:par>
                                <p:cTn id="131" presetID="2" presetClass="entr" presetSubtype="4" fill="hold" nodeType="withEffect">
                                  <p:stCondLst>
                                    <p:cond delay="0"/>
                                  </p:stCondLst>
                                  <p:childTnLst>
                                    <p:set>
                                      <p:cBhvr>
                                        <p:cTn id="132" dur="1" fill="hold">
                                          <p:stCondLst>
                                            <p:cond delay="0"/>
                                          </p:stCondLst>
                                        </p:cTn>
                                        <p:tgtEl>
                                          <p:spTgt spid="80"/>
                                        </p:tgtEl>
                                        <p:attrNameLst>
                                          <p:attrName>style.visibility</p:attrName>
                                        </p:attrNameLst>
                                      </p:cBhvr>
                                      <p:to>
                                        <p:strVal val="visible"/>
                                      </p:to>
                                    </p:set>
                                    <p:anim calcmode="lin" valueType="num">
                                      <p:cBhvr additive="base">
                                        <p:cTn id="133" dur="500" fill="hold"/>
                                        <p:tgtEl>
                                          <p:spTgt spid="80"/>
                                        </p:tgtEl>
                                        <p:attrNameLst>
                                          <p:attrName>ppt_x</p:attrName>
                                        </p:attrNameLst>
                                      </p:cBhvr>
                                      <p:tavLst>
                                        <p:tav tm="0">
                                          <p:val>
                                            <p:strVal val="#ppt_x"/>
                                          </p:val>
                                        </p:tav>
                                        <p:tav tm="100000">
                                          <p:val>
                                            <p:strVal val="#ppt_x"/>
                                          </p:val>
                                        </p:tav>
                                      </p:tavLst>
                                    </p:anim>
                                    <p:anim calcmode="lin" valueType="num">
                                      <p:cBhvr additive="base">
                                        <p:cTn id="134" dur="500" fill="hold"/>
                                        <p:tgtEl>
                                          <p:spTgt spid="80"/>
                                        </p:tgtEl>
                                        <p:attrNameLst>
                                          <p:attrName>ppt_y</p:attrName>
                                        </p:attrNameLst>
                                      </p:cBhvr>
                                      <p:tavLst>
                                        <p:tav tm="0">
                                          <p:val>
                                            <p:strVal val="1+#ppt_h/2"/>
                                          </p:val>
                                        </p:tav>
                                        <p:tav tm="100000">
                                          <p:val>
                                            <p:strVal val="#ppt_y"/>
                                          </p:val>
                                        </p:tav>
                                      </p:tavLst>
                                    </p:anim>
                                  </p:childTnLst>
                                </p:cTn>
                              </p:par>
                              <p:par>
                                <p:cTn id="135" presetID="2" presetClass="entr" presetSubtype="4" fill="hold" nodeType="withEffect">
                                  <p:stCondLst>
                                    <p:cond delay="0"/>
                                  </p:stCondLst>
                                  <p:childTnLst>
                                    <p:set>
                                      <p:cBhvr>
                                        <p:cTn id="136" dur="1" fill="hold">
                                          <p:stCondLst>
                                            <p:cond delay="0"/>
                                          </p:stCondLst>
                                        </p:cTn>
                                        <p:tgtEl>
                                          <p:spTgt spid="84"/>
                                        </p:tgtEl>
                                        <p:attrNameLst>
                                          <p:attrName>style.visibility</p:attrName>
                                        </p:attrNameLst>
                                      </p:cBhvr>
                                      <p:to>
                                        <p:strVal val="visible"/>
                                      </p:to>
                                    </p:set>
                                    <p:anim calcmode="lin" valueType="num">
                                      <p:cBhvr additive="base">
                                        <p:cTn id="137" dur="500" fill="hold"/>
                                        <p:tgtEl>
                                          <p:spTgt spid="84"/>
                                        </p:tgtEl>
                                        <p:attrNameLst>
                                          <p:attrName>ppt_x</p:attrName>
                                        </p:attrNameLst>
                                      </p:cBhvr>
                                      <p:tavLst>
                                        <p:tav tm="0">
                                          <p:val>
                                            <p:strVal val="#ppt_x"/>
                                          </p:val>
                                        </p:tav>
                                        <p:tav tm="100000">
                                          <p:val>
                                            <p:strVal val="#ppt_x"/>
                                          </p:val>
                                        </p:tav>
                                      </p:tavLst>
                                    </p:anim>
                                    <p:anim calcmode="lin" valueType="num">
                                      <p:cBhvr additive="base">
                                        <p:cTn id="138"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103"/>
                                        </p:tgtEl>
                                        <p:attrNameLst>
                                          <p:attrName>style.visibility</p:attrName>
                                        </p:attrNameLst>
                                      </p:cBhvr>
                                      <p:to>
                                        <p:strVal val="visible"/>
                                      </p:to>
                                    </p:set>
                                    <p:anim calcmode="lin" valueType="num">
                                      <p:cBhvr additive="base">
                                        <p:cTn id="143" dur="500" fill="hold"/>
                                        <p:tgtEl>
                                          <p:spTgt spid="103"/>
                                        </p:tgtEl>
                                        <p:attrNameLst>
                                          <p:attrName>ppt_x</p:attrName>
                                        </p:attrNameLst>
                                      </p:cBhvr>
                                      <p:tavLst>
                                        <p:tav tm="0">
                                          <p:val>
                                            <p:strVal val="#ppt_x"/>
                                          </p:val>
                                        </p:tav>
                                        <p:tav tm="100000">
                                          <p:val>
                                            <p:strVal val="#ppt_x"/>
                                          </p:val>
                                        </p:tav>
                                      </p:tavLst>
                                    </p:anim>
                                    <p:anim calcmode="lin" valueType="num">
                                      <p:cBhvr additive="base">
                                        <p:cTn id="144" dur="500" fill="hold"/>
                                        <p:tgtEl>
                                          <p:spTgt spid="103"/>
                                        </p:tgtEl>
                                        <p:attrNameLst>
                                          <p:attrName>ppt_y</p:attrName>
                                        </p:attrNameLst>
                                      </p:cBhvr>
                                      <p:tavLst>
                                        <p:tav tm="0">
                                          <p:val>
                                            <p:strVal val="1+#ppt_h/2"/>
                                          </p:val>
                                        </p:tav>
                                        <p:tav tm="100000">
                                          <p:val>
                                            <p:strVal val="#ppt_y"/>
                                          </p:val>
                                        </p:tav>
                                      </p:tavLst>
                                    </p:anim>
                                  </p:childTnLst>
                                </p:cTn>
                              </p:par>
                              <p:par>
                                <p:cTn id="145" presetID="2" presetClass="entr" presetSubtype="4" fill="hold" nodeType="withEffect">
                                  <p:stCondLst>
                                    <p:cond delay="0"/>
                                  </p:stCondLst>
                                  <p:childTnLst>
                                    <p:set>
                                      <p:cBhvr>
                                        <p:cTn id="146" dur="1" fill="hold">
                                          <p:stCondLst>
                                            <p:cond delay="0"/>
                                          </p:stCondLst>
                                        </p:cTn>
                                        <p:tgtEl>
                                          <p:spTgt spid="113"/>
                                        </p:tgtEl>
                                        <p:attrNameLst>
                                          <p:attrName>style.visibility</p:attrName>
                                        </p:attrNameLst>
                                      </p:cBhvr>
                                      <p:to>
                                        <p:strVal val="visible"/>
                                      </p:to>
                                    </p:set>
                                    <p:anim calcmode="lin" valueType="num">
                                      <p:cBhvr additive="base">
                                        <p:cTn id="147" dur="500" fill="hold"/>
                                        <p:tgtEl>
                                          <p:spTgt spid="113"/>
                                        </p:tgtEl>
                                        <p:attrNameLst>
                                          <p:attrName>ppt_x</p:attrName>
                                        </p:attrNameLst>
                                      </p:cBhvr>
                                      <p:tavLst>
                                        <p:tav tm="0">
                                          <p:val>
                                            <p:strVal val="#ppt_x"/>
                                          </p:val>
                                        </p:tav>
                                        <p:tav tm="100000">
                                          <p:val>
                                            <p:strVal val="#ppt_x"/>
                                          </p:val>
                                        </p:tav>
                                      </p:tavLst>
                                    </p:anim>
                                    <p:anim calcmode="lin" valueType="num">
                                      <p:cBhvr additive="base">
                                        <p:cTn id="148" dur="500" fill="hold"/>
                                        <p:tgtEl>
                                          <p:spTgt spid="113"/>
                                        </p:tgtEl>
                                        <p:attrNameLst>
                                          <p:attrName>ppt_y</p:attrName>
                                        </p:attrNameLst>
                                      </p:cBhvr>
                                      <p:tavLst>
                                        <p:tav tm="0">
                                          <p:val>
                                            <p:strVal val="1+#ppt_h/2"/>
                                          </p:val>
                                        </p:tav>
                                        <p:tav tm="100000">
                                          <p:val>
                                            <p:strVal val="#ppt_y"/>
                                          </p:val>
                                        </p:tav>
                                      </p:tavLst>
                                    </p:anim>
                                  </p:childTnLst>
                                </p:cTn>
                              </p:par>
                              <p:par>
                                <p:cTn id="149" presetID="2" presetClass="entr" presetSubtype="4" fill="hold" nodeType="withEffect">
                                  <p:stCondLst>
                                    <p:cond delay="0"/>
                                  </p:stCondLst>
                                  <p:childTnLst>
                                    <p:set>
                                      <p:cBhvr>
                                        <p:cTn id="150" dur="1" fill="hold">
                                          <p:stCondLst>
                                            <p:cond delay="0"/>
                                          </p:stCondLst>
                                        </p:cTn>
                                        <p:tgtEl>
                                          <p:spTgt spid="111"/>
                                        </p:tgtEl>
                                        <p:attrNameLst>
                                          <p:attrName>style.visibility</p:attrName>
                                        </p:attrNameLst>
                                      </p:cBhvr>
                                      <p:to>
                                        <p:strVal val="visible"/>
                                      </p:to>
                                    </p:set>
                                    <p:anim calcmode="lin" valueType="num">
                                      <p:cBhvr additive="base">
                                        <p:cTn id="151" dur="500" fill="hold"/>
                                        <p:tgtEl>
                                          <p:spTgt spid="111"/>
                                        </p:tgtEl>
                                        <p:attrNameLst>
                                          <p:attrName>ppt_x</p:attrName>
                                        </p:attrNameLst>
                                      </p:cBhvr>
                                      <p:tavLst>
                                        <p:tav tm="0">
                                          <p:val>
                                            <p:strVal val="#ppt_x"/>
                                          </p:val>
                                        </p:tav>
                                        <p:tav tm="100000">
                                          <p:val>
                                            <p:strVal val="#ppt_x"/>
                                          </p:val>
                                        </p:tav>
                                      </p:tavLst>
                                    </p:anim>
                                    <p:anim calcmode="lin" valueType="num">
                                      <p:cBhvr additive="base">
                                        <p:cTn id="152" dur="500" fill="hold"/>
                                        <p:tgtEl>
                                          <p:spTgt spid="111"/>
                                        </p:tgtEl>
                                        <p:attrNameLst>
                                          <p:attrName>ppt_y</p:attrName>
                                        </p:attrNameLst>
                                      </p:cBhvr>
                                      <p:tavLst>
                                        <p:tav tm="0">
                                          <p:val>
                                            <p:strVal val="1+#ppt_h/2"/>
                                          </p:val>
                                        </p:tav>
                                        <p:tav tm="100000">
                                          <p:val>
                                            <p:strVal val="#ppt_y"/>
                                          </p:val>
                                        </p:tav>
                                      </p:tavLst>
                                    </p:anim>
                                  </p:childTnLst>
                                </p:cTn>
                              </p:par>
                              <p:par>
                                <p:cTn id="153" presetID="2" presetClass="entr" presetSubtype="4" fill="hold" nodeType="withEffect">
                                  <p:stCondLst>
                                    <p:cond delay="0"/>
                                  </p:stCondLst>
                                  <p:childTnLst>
                                    <p:set>
                                      <p:cBhvr>
                                        <p:cTn id="154" dur="1" fill="hold">
                                          <p:stCondLst>
                                            <p:cond delay="0"/>
                                          </p:stCondLst>
                                        </p:cTn>
                                        <p:tgtEl>
                                          <p:spTgt spid="105"/>
                                        </p:tgtEl>
                                        <p:attrNameLst>
                                          <p:attrName>style.visibility</p:attrName>
                                        </p:attrNameLst>
                                      </p:cBhvr>
                                      <p:to>
                                        <p:strVal val="visible"/>
                                      </p:to>
                                    </p:set>
                                    <p:anim calcmode="lin" valueType="num">
                                      <p:cBhvr additive="base">
                                        <p:cTn id="155" dur="500" fill="hold"/>
                                        <p:tgtEl>
                                          <p:spTgt spid="105"/>
                                        </p:tgtEl>
                                        <p:attrNameLst>
                                          <p:attrName>ppt_x</p:attrName>
                                        </p:attrNameLst>
                                      </p:cBhvr>
                                      <p:tavLst>
                                        <p:tav tm="0">
                                          <p:val>
                                            <p:strVal val="#ppt_x"/>
                                          </p:val>
                                        </p:tav>
                                        <p:tav tm="100000">
                                          <p:val>
                                            <p:strVal val="#ppt_x"/>
                                          </p:val>
                                        </p:tav>
                                      </p:tavLst>
                                    </p:anim>
                                    <p:anim calcmode="lin" valueType="num">
                                      <p:cBhvr additive="base">
                                        <p:cTn id="156" dur="500" fill="hold"/>
                                        <p:tgtEl>
                                          <p:spTgt spid="105"/>
                                        </p:tgtEl>
                                        <p:attrNameLst>
                                          <p:attrName>ppt_y</p:attrName>
                                        </p:attrNameLst>
                                      </p:cBhvr>
                                      <p:tavLst>
                                        <p:tav tm="0">
                                          <p:val>
                                            <p:strVal val="1+#ppt_h/2"/>
                                          </p:val>
                                        </p:tav>
                                        <p:tav tm="100000">
                                          <p:val>
                                            <p:strVal val="#ppt_y"/>
                                          </p:val>
                                        </p:tav>
                                      </p:tavLst>
                                    </p:anim>
                                  </p:childTnLst>
                                </p:cTn>
                              </p:par>
                              <p:par>
                                <p:cTn id="157" presetID="2" presetClass="entr" presetSubtype="4" fill="hold" nodeType="withEffect">
                                  <p:stCondLst>
                                    <p:cond delay="0"/>
                                  </p:stCondLst>
                                  <p:childTnLst>
                                    <p:set>
                                      <p:cBhvr>
                                        <p:cTn id="158" dur="1" fill="hold">
                                          <p:stCondLst>
                                            <p:cond delay="0"/>
                                          </p:stCondLst>
                                        </p:cTn>
                                        <p:tgtEl>
                                          <p:spTgt spid="106"/>
                                        </p:tgtEl>
                                        <p:attrNameLst>
                                          <p:attrName>style.visibility</p:attrName>
                                        </p:attrNameLst>
                                      </p:cBhvr>
                                      <p:to>
                                        <p:strVal val="visible"/>
                                      </p:to>
                                    </p:set>
                                    <p:anim calcmode="lin" valueType="num">
                                      <p:cBhvr additive="base">
                                        <p:cTn id="159" dur="500" fill="hold"/>
                                        <p:tgtEl>
                                          <p:spTgt spid="106"/>
                                        </p:tgtEl>
                                        <p:attrNameLst>
                                          <p:attrName>ppt_x</p:attrName>
                                        </p:attrNameLst>
                                      </p:cBhvr>
                                      <p:tavLst>
                                        <p:tav tm="0">
                                          <p:val>
                                            <p:strVal val="#ppt_x"/>
                                          </p:val>
                                        </p:tav>
                                        <p:tav tm="100000">
                                          <p:val>
                                            <p:strVal val="#ppt_x"/>
                                          </p:val>
                                        </p:tav>
                                      </p:tavLst>
                                    </p:anim>
                                    <p:anim calcmode="lin" valueType="num">
                                      <p:cBhvr additive="base">
                                        <p:cTn id="160" dur="500" fill="hold"/>
                                        <p:tgtEl>
                                          <p:spTgt spid="106"/>
                                        </p:tgtEl>
                                        <p:attrNameLst>
                                          <p:attrName>ppt_y</p:attrName>
                                        </p:attrNameLst>
                                      </p:cBhvr>
                                      <p:tavLst>
                                        <p:tav tm="0">
                                          <p:val>
                                            <p:strVal val="1+#ppt_h/2"/>
                                          </p:val>
                                        </p:tav>
                                        <p:tav tm="100000">
                                          <p:val>
                                            <p:strVal val="#ppt_y"/>
                                          </p:val>
                                        </p:tav>
                                      </p:tavLst>
                                    </p:anim>
                                  </p:childTnLst>
                                </p:cTn>
                              </p:par>
                              <p:par>
                                <p:cTn id="161" presetID="2" presetClass="entr" presetSubtype="4" fill="hold" nodeType="withEffect">
                                  <p:stCondLst>
                                    <p:cond delay="0"/>
                                  </p:stCondLst>
                                  <p:childTnLst>
                                    <p:set>
                                      <p:cBhvr>
                                        <p:cTn id="162" dur="1" fill="hold">
                                          <p:stCondLst>
                                            <p:cond delay="0"/>
                                          </p:stCondLst>
                                        </p:cTn>
                                        <p:tgtEl>
                                          <p:spTgt spid="107"/>
                                        </p:tgtEl>
                                        <p:attrNameLst>
                                          <p:attrName>style.visibility</p:attrName>
                                        </p:attrNameLst>
                                      </p:cBhvr>
                                      <p:to>
                                        <p:strVal val="visible"/>
                                      </p:to>
                                    </p:set>
                                    <p:anim calcmode="lin" valueType="num">
                                      <p:cBhvr additive="base">
                                        <p:cTn id="163" dur="500" fill="hold"/>
                                        <p:tgtEl>
                                          <p:spTgt spid="107"/>
                                        </p:tgtEl>
                                        <p:attrNameLst>
                                          <p:attrName>ppt_x</p:attrName>
                                        </p:attrNameLst>
                                      </p:cBhvr>
                                      <p:tavLst>
                                        <p:tav tm="0">
                                          <p:val>
                                            <p:strVal val="#ppt_x"/>
                                          </p:val>
                                        </p:tav>
                                        <p:tav tm="100000">
                                          <p:val>
                                            <p:strVal val="#ppt_x"/>
                                          </p:val>
                                        </p:tav>
                                      </p:tavLst>
                                    </p:anim>
                                    <p:anim calcmode="lin" valueType="num">
                                      <p:cBhvr additive="base">
                                        <p:cTn id="164"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42" presetClass="entr" presetSubtype="0" fill="hold" nodeType="clickEffect">
                                  <p:stCondLst>
                                    <p:cond delay="0"/>
                                  </p:stCondLst>
                                  <p:childTnLst>
                                    <p:set>
                                      <p:cBhvr>
                                        <p:cTn id="168" dur="1" fill="hold">
                                          <p:stCondLst>
                                            <p:cond delay="0"/>
                                          </p:stCondLst>
                                        </p:cTn>
                                        <p:tgtEl>
                                          <p:spTgt spid="108"/>
                                        </p:tgtEl>
                                        <p:attrNameLst>
                                          <p:attrName>style.visibility</p:attrName>
                                        </p:attrNameLst>
                                      </p:cBhvr>
                                      <p:to>
                                        <p:strVal val="visible"/>
                                      </p:to>
                                    </p:set>
                                    <p:animEffect transition="in" filter="fade">
                                      <p:cBhvr>
                                        <p:cTn id="169" dur="1000"/>
                                        <p:tgtEl>
                                          <p:spTgt spid="108"/>
                                        </p:tgtEl>
                                      </p:cBhvr>
                                    </p:animEffect>
                                    <p:anim calcmode="lin" valueType="num">
                                      <p:cBhvr>
                                        <p:cTn id="170" dur="1000" fill="hold"/>
                                        <p:tgtEl>
                                          <p:spTgt spid="108"/>
                                        </p:tgtEl>
                                        <p:attrNameLst>
                                          <p:attrName>ppt_x</p:attrName>
                                        </p:attrNameLst>
                                      </p:cBhvr>
                                      <p:tavLst>
                                        <p:tav tm="0">
                                          <p:val>
                                            <p:strVal val="#ppt_x"/>
                                          </p:val>
                                        </p:tav>
                                        <p:tav tm="100000">
                                          <p:val>
                                            <p:strVal val="#ppt_x"/>
                                          </p:val>
                                        </p:tav>
                                      </p:tavLst>
                                    </p:anim>
                                    <p:anim calcmode="lin" valueType="num">
                                      <p:cBhvr>
                                        <p:cTn id="171" dur="1000" fill="hold"/>
                                        <p:tgtEl>
                                          <p:spTgt spid="108"/>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0"/>
                                  </p:stCondLst>
                                  <p:childTnLst>
                                    <p:set>
                                      <p:cBhvr>
                                        <p:cTn id="173" dur="1" fill="hold">
                                          <p:stCondLst>
                                            <p:cond delay="0"/>
                                          </p:stCondLst>
                                        </p:cTn>
                                        <p:tgtEl>
                                          <p:spTgt spid="27"/>
                                        </p:tgtEl>
                                        <p:attrNameLst>
                                          <p:attrName>style.visibility</p:attrName>
                                        </p:attrNameLst>
                                      </p:cBhvr>
                                      <p:to>
                                        <p:strVal val="visible"/>
                                      </p:to>
                                    </p:set>
                                    <p:animEffect transition="in" filter="fade">
                                      <p:cBhvr>
                                        <p:cTn id="174" dur="1000"/>
                                        <p:tgtEl>
                                          <p:spTgt spid="27"/>
                                        </p:tgtEl>
                                      </p:cBhvr>
                                    </p:animEffect>
                                    <p:anim calcmode="lin" valueType="num">
                                      <p:cBhvr>
                                        <p:cTn id="175" dur="1000" fill="hold"/>
                                        <p:tgtEl>
                                          <p:spTgt spid="27"/>
                                        </p:tgtEl>
                                        <p:attrNameLst>
                                          <p:attrName>ppt_x</p:attrName>
                                        </p:attrNameLst>
                                      </p:cBhvr>
                                      <p:tavLst>
                                        <p:tav tm="0">
                                          <p:val>
                                            <p:strVal val="#ppt_x"/>
                                          </p:val>
                                        </p:tav>
                                        <p:tav tm="100000">
                                          <p:val>
                                            <p:strVal val="#ppt_x"/>
                                          </p:val>
                                        </p:tav>
                                      </p:tavLst>
                                    </p:anim>
                                    <p:anim calcmode="lin" valueType="num">
                                      <p:cBhvr>
                                        <p:cTn id="17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42" presetClass="entr" presetSubtype="0" fill="hold" grpId="0" nodeType="clickEffect">
                                  <p:stCondLst>
                                    <p:cond delay="0"/>
                                  </p:stCondLst>
                                  <p:childTnLst>
                                    <p:set>
                                      <p:cBhvr>
                                        <p:cTn id="180" dur="1" fill="hold">
                                          <p:stCondLst>
                                            <p:cond delay="0"/>
                                          </p:stCondLst>
                                        </p:cTn>
                                        <p:tgtEl>
                                          <p:spTgt spid="139"/>
                                        </p:tgtEl>
                                        <p:attrNameLst>
                                          <p:attrName>style.visibility</p:attrName>
                                        </p:attrNameLst>
                                      </p:cBhvr>
                                      <p:to>
                                        <p:strVal val="visible"/>
                                      </p:to>
                                    </p:set>
                                    <p:animEffect transition="in" filter="fade">
                                      <p:cBhvr>
                                        <p:cTn id="181" dur="1000"/>
                                        <p:tgtEl>
                                          <p:spTgt spid="139"/>
                                        </p:tgtEl>
                                      </p:cBhvr>
                                    </p:animEffect>
                                    <p:anim calcmode="lin" valueType="num">
                                      <p:cBhvr>
                                        <p:cTn id="182" dur="1000" fill="hold"/>
                                        <p:tgtEl>
                                          <p:spTgt spid="139"/>
                                        </p:tgtEl>
                                        <p:attrNameLst>
                                          <p:attrName>ppt_x</p:attrName>
                                        </p:attrNameLst>
                                      </p:cBhvr>
                                      <p:tavLst>
                                        <p:tav tm="0">
                                          <p:val>
                                            <p:strVal val="#ppt_x"/>
                                          </p:val>
                                        </p:tav>
                                        <p:tav tm="100000">
                                          <p:val>
                                            <p:strVal val="#ppt_x"/>
                                          </p:val>
                                        </p:tav>
                                      </p:tavLst>
                                    </p:anim>
                                    <p:anim calcmode="lin" valueType="num">
                                      <p:cBhvr>
                                        <p:cTn id="183" dur="1000" fill="hold"/>
                                        <p:tgtEl>
                                          <p:spTgt spid="139"/>
                                        </p:tgtEl>
                                        <p:attrNameLst>
                                          <p:attrName>ppt_y</p:attrName>
                                        </p:attrNameLst>
                                      </p:cBhvr>
                                      <p:tavLst>
                                        <p:tav tm="0">
                                          <p:val>
                                            <p:strVal val="#ppt_y+.1"/>
                                          </p:val>
                                        </p:tav>
                                        <p:tav tm="100000">
                                          <p:val>
                                            <p:strVal val="#ppt_y"/>
                                          </p:val>
                                        </p:tav>
                                      </p:tavLst>
                                    </p:anim>
                                  </p:childTnLst>
                                </p:cTn>
                              </p:par>
                              <p:par>
                                <p:cTn id="184" presetID="42" presetClass="entr" presetSubtype="0" fill="hold" nodeType="withEffect">
                                  <p:stCondLst>
                                    <p:cond delay="0"/>
                                  </p:stCondLst>
                                  <p:childTnLst>
                                    <p:set>
                                      <p:cBhvr>
                                        <p:cTn id="185" dur="1" fill="hold">
                                          <p:stCondLst>
                                            <p:cond delay="0"/>
                                          </p:stCondLst>
                                        </p:cTn>
                                        <p:tgtEl>
                                          <p:spTgt spid="184"/>
                                        </p:tgtEl>
                                        <p:attrNameLst>
                                          <p:attrName>style.visibility</p:attrName>
                                        </p:attrNameLst>
                                      </p:cBhvr>
                                      <p:to>
                                        <p:strVal val="visible"/>
                                      </p:to>
                                    </p:set>
                                    <p:animEffect transition="in" filter="fade">
                                      <p:cBhvr>
                                        <p:cTn id="186" dur="1000"/>
                                        <p:tgtEl>
                                          <p:spTgt spid="184"/>
                                        </p:tgtEl>
                                      </p:cBhvr>
                                    </p:animEffect>
                                    <p:anim calcmode="lin" valueType="num">
                                      <p:cBhvr>
                                        <p:cTn id="187" dur="1000" fill="hold"/>
                                        <p:tgtEl>
                                          <p:spTgt spid="184"/>
                                        </p:tgtEl>
                                        <p:attrNameLst>
                                          <p:attrName>ppt_x</p:attrName>
                                        </p:attrNameLst>
                                      </p:cBhvr>
                                      <p:tavLst>
                                        <p:tav tm="0">
                                          <p:val>
                                            <p:strVal val="#ppt_x"/>
                                          </p:val>
                                        </p:tav>
                                        <p:tav tm="100000">
                                          <p:val>
                                            <p:strVal val="#ppt_x"/>
                                          </p:val>
                                        </p:tav>
                                      </p:tavLst>
                                    </p:anim>
                                    <p:anim calcmode="lin" valueType="num">
                                      <p:cBhvr>
                                        <p:cTn id="188" dur="1000" fill="hold"/>
                                        <p:tgtEl>
                                          <p:spTgt spid="184"/>
                                        </p:tgtEl>
                                        <p:attrNameLst>
                                          <p:attrName>ppt_y</p:attrName>
                                        </p:attrNameLst>
                                      </p:cBhvr>
                                      <p:tavLst>
                                        <p:tav tm="0">
                                          <p:val>
                                            <p:strVal val="#ppt_y+.1"/>
                                          </p:val>
                                        </p:tav>
                                        <p:tav tm="100000">
                                          <p:val>
                                            <p:strVal val="#ppt_y"/>
                                          </p:val>
                                        </p:tav>
                                      </p:tavLst>
                                    </p:anim>
                                  </p:childTnLst>
                                </p:cTn>
                              </p:par>
                              <p:par>
                                <p:cTn id="189" presetID="42" presetClass="entr" presetSubtype="0" fill="hold" nodeType="withEffect">
                                  <p:stCondLst>
                                    <p:cond delay="0"/>
                                  </p:stCondLst>
                                  <p:childTnLst>
                                    <p:set>
                                      <p:cBhvr>
                                        <p:cTn id="190" dur="1" fill="hold">
                                          <p:stCondLst>
                                            <p:cond delay="0"/>
                                          </p:stCondLst>
                                        </p:cTn>
                                        <p:tgtEl>
                                          <p:spTgt spid="181"/>
                                        </p:tgtEl>
                                        <p:attrNameLst>
                                          <p:attrName>style.visibility</p:attrName>
                                        </p:attrNameLst>
                                      </p:cBhvr>
                                      <p:to>
                                        <p:strVal val="visible"/>
                                      </p:to>
                                    </p:set>
                                    <p:animEffect transition="in" filter="fade">
                                      <p:cBhvr>
                                        <p:cTn id="191" dur="1000"/>
                                        <p:tgtEl>
                                          <p:spTgt spid="181"/>
                                        </p:tgtEl>
                                      </p:cBhvr>
                                    </p:animEffect>
                                    <p:anim calcmode="lin" valueType="num">
                                      <p:cBhvr>
                                        <p:cTn id="192" dur="1000" fill="hold"/>
                                        <p:tgtEl>
                                          <p:spTgt spid="181"/>
                                        </p:tgtEl>
                                        <p:attrNameLst>
                                          <p:attrName>ppt_x</p:attrName>
                                        </p:attrNameLst>
                                      </p:cBhvr>
                                      <p:tavLst>
                                        <p:tav tm="0">
                                          <p:val>
                                            <p:strVal val="#ppt_x"/>
                                          </p:val>
                                        </p:tav>
                                        <p:tav tm="100000">
                                          <p:val>
                                            <p:strVal val="#ppt_x"/>
                                          </p:val>
                                        </p:tav>
                                      </p:tavLst>
                                    </p:anim>
                                    <p:anim calcmode="lin" valueType="num">
                                      <p:cBhvr>
                                        <p:cTn id="193" dur="1000" fill="hold"/>
                                        <p:tgtEl>
                                          <p:spTgt spid="181"/>
                                        </p:tgtEl>
                                        <p:attrNameLst>
                                          <p:attrName>ppt_y</p:attrName>
                                        </p:attrNameLst>
                                      </p:cBhvr>
                                      <p:tavLst>
                                        <p:tav tm="0">
                                          <p:val>
                                            <p:strVal val="#ppt_y+.1"/>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42" presetClass="entr" presetSubtype="0" fill="hold" grpId="0" nodeType="clickEffect">
                                  <p:stCondLst>
                                    <p:cond delay="0"/>
                                  </p:stCondLst>
                                  <p:childTnLst>
                                    <p:set>
                                      <p:cBhvr>
                                        <p:cTn id="197" dur="1" fill="hold">
                                          <p:stCondLst>
                                            <p:cond delay="0"/>
                                          </p:stCondLst>
                                        </p:cTn>
                                        <p:tgtEl>
                                          <p:spTgt spid="117"/>
                                        </p:tgtEl>
                                        <p:attrNameLst>
                                          <p:attrName>style.visibility</p:attrName>
                                        </p:attrNameLst>
                                      </p:cBhvr>
                                      <p:to>
                                        <p:strVal val="visible"/>
                                      </p:to>
                                    </p:set>
                                    <p:animEffect transition="in" filter="fade">
                                      <p:cBhvr>
                                        <p:cTn id="198" dur="1000"/>
                                        <p:tgtEl>
                                          <p:spTgt spid="117"/>
                                        </p:tgtEl>
                                      </p:cBhvr>
                                    </p:animEffect>
                                    <p:anim calcmode="lin" valueType="num">
                                      <p:cBhvr>
                                        <p:cTn id="199" dur="1000" fill="hold"/>
                                        <p:tgtEl>
                                          <p:spTgt spid="117"/>
                                        </p:tgtEl>
                                        <p:attrNameLst>
                                          <p:attrName>ppt_x</p:attrName>
                                        </p:attrNameLst>
                                      </p:cBhvr>
                                      <p:tavLst>
                                        <p:tav tm="0">
                                          <p:val>
                                            <p:strVal val="#ppt_x"/>
                                          </p:val>
                                        </p:tav>
                                        <p:tav tm="100000">
                                          <p:val>
                                            <p:strVal val="#ppt_x"/>
                                          </p:val>
                                        </p:tav>
                                      </p:tavLst>
                                    </p:anim>
                                    <p:anim calcmode="lin" valueType="num">
                                      <p:cBhvr>
                                        <p:cTn id="200" dur="1000" fill="hold"/>
                                        <p:tgtEl>
                                          <p:spTgt spid="117"/>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0"/>
                                  </p:stCondLst>
                                  <p:childTnLst>
                                    <p:set>
                                      <p:cBhvr>
                                        <p:cTn id="202" dur="1" fill="hold">
                                          <p:stCondLst>
                                            <p:cond delay="0"/>
                                          </p:stCondLst>
                                        </p:cTn>
                                        <p:tgtEl>
                                          <p:spTgt spid="109"/>
                                        </p:tgtEl>
                                        <p:attrNameLst>
                                          <p:attrName>style.visibility</p:attrName>
                                        </p:attrNameLst>
                                      </p:cBhvr>
                                      <p:to>
                                        <p:strVal val="visible"/>
                                      </p:to>
                                    </p:set>
                                    <p:animEffect transition="in" filter="fade">
                                      <p:cBhvr>
                                        <p:cTn id="203" dur="1000"/>
                                        <p:tgtEl>
                                          <p:spTgt spid="109"/>
                                        </p:tgtEl>
                                      </p:cBhvr>
                                    </p:animEffect>
                                    <p:anim calcmode="lin" valueType="num">
                                      <p:cBhvr>
                                        <p:cTn id="204" dur="1000" fill="hold"/>
                                        <p:tgtEl>
                                          <p:spTgt spid="109"/>
                                        </p:tgtEl>
                                        <p:attrNameLst>
                                          <p:attrName>ppt_x</p:attrName>
                                        </p:attrNameLst>
                                      </p:cBhvr>
                                      <p:tavLst>
                                        <p:tav tm="0">
                                          <p:val>
                                            <p:strVal val="#ppt_x"/>
                                          </p:val>
                                        </p:tav>
                                        <p:tav tm="100000">
                                          <p:val>
                                            <p:strVal val="#ppt_x"/>
                                          </p:val>
                                        </p:tav>
                                      </p:tavLst>
                                    </p:anim>
                                    <p:anim calcmode="lin" valueType="num">
                                      <p:cBhvr>
                                        <p:cTn id="205"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206" fill="hold">
                      <p:stCondLst>
                        <p:cond delay="indefinite"/>
                      </p:stCondLst>
                      <p:childTnLst>
                        <p:par>
                          <p:cTn id="207" fill="hold">
                            <p:stCondLst>
                              <p:cond delay="0"/>
                            </p:stCondLst>
                            <p:childTnLst>
                              <p:par>
                                <p:cTn id="208" presetID="42" presetClass="entr" presetSubtype="0" fill="hold" grpId="0" nodeType="clickEffect">
                                  <p:stCondLst>
                                    <p:cond delay="0"/>
                                  </p:stCondLst>
                                  <p:childTnLst>
                                    <p:set>
                                      <p:cBhvr>
                                        <p:cTn id="209" dur="1" fill="hold">
                                          <p:stCondLst>
                                            <p:cond delay="0"/>
                                          </p:stCondLst>
                                        </p:cTn>
                                        <p:tgtEl>
                                          <p:spTgt spid="140"/>
                                        </p:tgtEl>
                                        <p:attrNameLst>
                                          <p:attrName>style.visibility</p:attrName>
                                        </p:attrNameLst>
                                      </p:cBhvr>
                                      <p:to>
                                        <p:strVal val="visible"/>
                                      </p:to>
                                    </p:set>
                                    <p:animEffect transition="in" filter="fade">
                                      <p:cBhvr>
                                        <p:cTn id="210" dur="1000"/>
                                        <p:tgtEl>
                                          <p:spTgt spid="140"/>
                                        </p:tgtEl>
                                      </p:cBhvr>
                                    </p:animEffect>
                                    <p:anim calcmode="lin" valueType="num">
                                      <p:cBhvr>
                                        <p:cTn id="211" dur="1000" fill="hold"/>
                                        <p:tgtEl>
                                          <p:spTgt spid="140"/>
                                        </p:tgtEl>
                                        <p:attrNameLst>
                                          <p:attrName>ppt_x</p:attrName>
                                        </p:attrNameLst>
                                      </p:cBhvr>
                                      <p:tavLst>
                                        <p:tav tm="0">
                                          <p:val>
                                            <p:strVal val="#ppt_x"/>
                                          </p:val>
                                        </p:tav>
                                        <p:tav tm="100000">
                                          <p:val>
                                            <p:strVal val="#ppt_x"/>
                                          </p:val>
                                        </p:tav>
                                      </p:tavLst>
                                    </p:anim>
                                    <p:anim calcmode="lin" valueType="num">
                                      <p:cBhvr>
                                        <p:cTn id="212" dur="1000" fill="hold"/>
                                        <p:tgtEl>
                                          <p:spTgt spid="140"/>
                                        </p:tgtEl>
                                        <p:attrNameLst>
                                          <p:attrName>ppt_y</p:attrName>
                                        </p:attrNameLst>
                                      </p:cBhvr>
                                      <p:tavLst>
                                        <p:tav tm="0">
                                          <p:val>
                                            <p:strVal val="#ppt_y+.1"/>
                                          </p:val>
                                        </p:tav>
                                        <p:tav tm="100000">
                                          <p:val>
                                            <p:strVal val="#ppt_y"/>
                                          </p:val>
                                        </p:tav>
                                      </p:tavLst>
                                    </p:anim>
                                  </p:childTnLst>
                                </p:cTn>
                              </p:par>
                              <p:par>
                                <p:cTn id="213" presetID="42" presetClass="entr" presetSubtype="0" fill="hold" nodeType="withEffect">
                                  <p:stCondLst>
                                    <p:cond delay="0"/>
                                  </p:stCondLst>
                                  <p:childTnLst>
                                    <p:set>
                                      <p:cBhvr>
                                        <p:cTn id="214" dur="1" fill="hold">
                                          <p:stCondLst>
                                            <p:cond delay="0"/>
                                          </p:stCondLst>
                                        </p:cTn>
                                        <p:tgtEl>
                                          <p:spTgt spid="144"/>
                                        </p:tgtEl>
                                        <p:attrNameLst>
                                          <p:attrName>style.visibility</p:attrName>
                                        </p:attrNameLst>
                                      </p:cBhvr>
                                      <p:to>
                                        <p:strVal val="visible"/>
                                      </p:to>
                                    </p:set>
                                    <p:animEffect transition="in" filter="fade">
                                      <p:cBhvr>
                                        <p:cTn id="215" dur="1000"/>
                                        <p:tgtEl>
                                          <p:spTgt spid="144"/>
                                        </p:tgtEl>
                                      </p:cBhvr>
                                    </p:animEffect>
                                    <p:anim calcmode="lin" valueType="num">
                                      <p:cBhvr>
                                        <p:cTn id="216" dur="1000" fill="hold"/>
                                        <p:tgtEl>
                                          <p:spTgt spid="144"/>
                                        </p:tgtEl>
                                        <p:attrNameLst>
                                          <p:attrName>ppt_x</p:attrName>
                                        </p:attrNameLst>
                                      </p:cBhvr>
                                      <p:tavLst>
                                        <p:tav tm="0">
                                          <p:val>
                                            <p:strVal val="#ppt_x"/>
                                          </p:val>
                                        </p:tav>
                                        <p:tav tm="100000">
                                          <p:val>
                                            <p:strVal val="#ppt_x"/>
                                          </p:val>
                                        </p:tav>
                                      </p:tavLst>
                                    </p:anim>
                                    <p:anim calcmode="lin" valueType="num">
                                      <p:cBhvr>
                                        <p:cTn id="217" dur="1000" fill="hold"/>
                                        <p:tgtEl>
                                          <p:spTgt spid="144"/>
                                        </p:tgtEl>
                                        <p:attrNameLst>
                                          <p:attrName>ppt_y</p:attrName>
                                        </p:attrNameLst>
                                      </p:cBhvr>
                                      <p:tavLst>
                                        <p:tav tm="0">
                                          <p:val>
                                            <p:strVal val="#ppt_y+.1"/>
                                          </p:val>
                                        </p:tav>
                                        <p:tav tm="100000">
                                          <p:val>
                                            <p:strVal val="#ppt_y"/>
                                          </p:val>
                                        </p:tav>
                                      </p:tavLst>
                                    </p:anim>
                                  </p:childTnLst>
                                </p:cTn>
                              </p:par>
                              <p:par>
                                <p:cTn id="218" presetID="42" presetClass="entr" presetSubtype="0" fill="hold" nodeType="withEffect">
                                  <p:stCondLst>
                                    <p:cond delay="0"/>
                                  </p:stCondLst>
                                  <p:childTnLst>
                                    <p:set>
                                      <p:cBhvr>
                                        <p:cTn id="219" dur="1" fill="hold">
                                          <p:stCondLst>
                                            <p:cond delay="0"/>
                                          </p:stCondLst>
                                        </p:cTn>
                                        <p:tgtEl>
                                          <p:spTgt spid="141"/>
                                        </p:tgtEl>
                                        <p:attrNameLst>
                                          <p:attrName>style.visibility</p:attrName>
                                        </p:attrNameLst>
                                      </p:cBhvr>
                                      <p:to>
                                        <p:strVal val="visible"/>
                                      </p:to>
                                    </p:set>
                                    <p:animEffect transition="in" filter="fade">
                                      <p:cBhvr>
                                        <p:cTn id="220" dur="1000"/>
                                        <p:tgtEl>
                                          <p:spTgt spid="141"/>
                                        </p:tgtEl>
                                      </p:cBhvr>
                                    </p:animEffect>
                                    <p:anim calcmode="lin" valueType="num">
                                      <p:cBhvr>
                                        <p:cTn id="221" dur="1000" fill="hold"/>
                                        <p:tgtEl>
                                          <p:spTgt spid="141"/>
                                        </p:tgtEl>
                                        <p:attrNameLst>
                                          <p:attrName>ppt_x</p:attrName>
                                        </p:attrNameLst>
                                      </p:cBhvr>
                                      <p:tavLst>
                                        <p:tav tm="0">
                                          <p:val>
                                            <p:strVal val="#ppt_x"/>
                                          </p:val>
                                        </p:tav>
                                        <p:tav tm="100000">
                                          <p:val>
                                            <p:strVal val="#ppt_x"/>
                                          </p:val>
                                        </p:tav>
                                      </p:tavLst>
                                    </p:anim>
                                    <p:anim calcmode="lin" valueType="num">
                                      <p:cBhvr>
                                        <p:cTn id="222" dur="1000" fill="hold"/>
                                        <p:tgtEl>
                                          <p:spTgt spid="141"/>
                                        </p:tgtEl>
                                        <p:attrNameLst>
                                          <p:attrName>ppt_y</p:attrName>
                                        </p:attrNameLst>
                                      </p:cBhvr>
                                      <p:tavLst>
                                        <p:tav tm="0">
                                          <p:val>
                                            <p:strVal val="#ppt_y+.1"/>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42" presetClass="entr" presetSubtype="0" fill="hold" nodeType="clickEffect">
                                  <p:stCondLst>
                                    <p:cond delay="0"/>
                                  </p:stCondLst>
                                  <p:childTnLst>
                                    <p:set>
                                      <p:cBhvr>
                                        <p:cTn id="226" dur="1" fill="hold">
                                          <p:stCondLst>
                                            <p:cond delay="0"/>
                                          </p:stCondLst>
                                        </p:cTn>
                                        <p:tgtEl>
                                          <p:spTgt spid="110"/>
                                        </p:tgtEl>
                                        <p:attrNameLst>
                                          <p:attrName>style.visibility</p:attrName>
                                        </p:attrNameLst>
                                      </p:cBhvr>
                                      <p:to>
                                        <p:strVal val="visible"/>
                                      </p:to>
                                    </p:set>
                                    <p:animEffect transition="in" filter="fade">
                                      <p:cBhvr>
                                        <p:cTn id="227" dur="1000"/>
                                        <p:tgtEl>
                                          <p:spTgt spid="110"/>
                                        </p:tgtEl>
                                      </p:cBhvr>
                                    </p:animEffect>
                                    <p:anim calcmode="lin" valueType="num">
                                      <p:cBhvr>
                                        <p:cTn id="228" dur="1000" fill="hold"/>
                                        <p:tgtEl>
                                          <p:spTgt spid="110"/>
                                        </p:tgtEl>
                                        <p:attrNameLst>
                                          <p:attrName>ppt_x</p:attrName>
                                        </p:attrNameLst>
                                      </p:cBhvr>
                                      <p:tavLst>
                                        <p:tav tm="0">
                                          <p:val>
                                            <p:strVal val="#ppt_x"/>
                                          </p:val>
                                        </p:tav>
                                        <p:tav tm="100000">
                                          <p:val>
                                            <p:strVal val="#ppt_x"/>
                                          </p:val>
                                        </p:tav>
                                      </p:tavLst>
                                    </p:anim>
                                    <p:anim calcmode="lin" valueType="num">
                                      <p:cBhvr>
                                        <p:cTn id="229" dur="1000" fill="hold"/>
                                        <p:tgtEl>
                                          <p:spTgt spid="110"/>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118"/>
                                        </p:tgtEl>
                                        <p:attrNameLst>
                                          <p:attrName>style.visibility</p:attrName>
                                        </p:attrNameLst>
                                      </p:cBhvr>
                                      <p:to>
                                        <p:strVal val="visible"/>
                                      </p:to>
                                    </p:set>
                                    <p:animEffect transition="in" filter="fade">
                                      <p:cBhvr>
                                        <p:cTn id="232" dur="1000"/>
                                        <p:tgtEl>
                                          <p:spTgt spid="118"/>
                                        </p:tgtEl>
                                      </p:cBhvr>
                                    </p:animEffect>
                                    <p:anim calcmode="lin" valueType="num">
                                      <p:cBhvr>
                                        <p:cTn id="233" dur="1000" fill="hold"/>
                                        <p:tgtEl>
                                          <p:spTgt spid="118"/>
                                        </p:tgtEl>
                                        <p:attrNameLst>
                                          <p:attrName>ppt_x</p:attrName>
                                        </p:attrNameLst>
                                      </p:cBhvr>
                                      <p:tavLst>
                                        <p:tav tm="0">
                                          <p:val>
                                            <p:strVal val="#ppt_x"/>
                                          </p:val>
                                        </p:tav>
                                        <p:tav tm="100000">
                                          <p:val>
                                            <p:strVal val="#ppt_x"/>
                                          </p:val>
                                        </p:tav>
                                      </p:tavLst>
                                    </p:anim>
                                    <p:anim calcmode="lin" valueType="num">
                                      <p:cBhvr>
                                        <p:cTn id="234"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42" presetClass="entr" presetSubtype="0" fill="hold" grpId="0" nodeType="clickEffect">
                                  <p:stCondLst>
                                    <p:cond delay="0"/>
                                  </p:stCondLst>
                                  <p:childTnLst>
                                    <p:set>
                                      <p:cBhvr>
                                        <p:cTn id="238" dur="1" fill="hold">
                                          <p:stCondLst>
                                            <p:cond delay="0"/>
                                          </p:stCondLst>
                                        </p:cTn>
                                        <p:tgtEl>
                                          <p:spTgt spid="159"/>
                                        </p:tgtEl>
                                        <p:attrNameLst>
                                          <p:attrName>style.visibility</p:attrName>
                                        </p:attrNameLst>
                                      </p:cBhvr>
                                      <p:to>
                                        <p:strVal val="visible"/>
                                      </p:to>
                                    </p:set>
                                    <p:animEffect transition="in" filter="fade">
                                      <p:cBhvr>
                                        <p:cTn id="239" dur="1000"/>
                                        <p:tgtEl>
                                          <p:spTgt spid="159"/>
                                        </p:tgtEl>
                                      </p:cBhvr>
                                    </p:animEffect>
                                    <p:anim calcmode="lin" valueType="num">
                                      <p:cBhvr>
                                        <p:cTn id="240" dur="1000" fill="hold"/>
                                        <p:tgtEl>
                                          <p:spTgt spid="159"/>
                                        </p:tgtEl>
                                        <p:attrNameLst>
                                          <p:attrName>ppt_x</p:attrName>
                                        </p:attrNameLst>
                                      </p:cBhvr>
                                      <p:tavLst>
                                        <p:tav tm="0">
                                          <p:val>
                                            <p:strVal val="#ppt_x"/>
                                          </p:val>
                                        </p:tav>
                                        <p:tav tm="100000">
                                          <p:val>
                                            <p:strVal val="#ppt_x"/>
                                          </p:val>
                                        </p:tav>
                                      </p:tavLst>
                                    </p:anim>
                                    <p:anim calcmode="lin" valueType="num">
                                      <p:cBhvr>
                                        <p:cTn id="241" dur="10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242" fill="hold">
                      <p:stCondLst>
                        <p:cond delay="indefinite"/>
                      </p:stCondLst>
                      <p:childTnLst>
                        <p:par>
                          <p:cTn id="243" fill="hold">
                            <p:stCondLst>
                              <p:cond delay="0"/>
                            </p:stCondLst>
                            <p:childTnLst>
                              <p:par>
                                <p:cTn id="244" presetID="2" presetClass="entr" presetSubtype="4" fill="hold" grpId="0" nodeType="clickEffect">
                                  <p:stCondLst>
                                    <p:cond delay="0"/>
                                  </p:stCondLst>
                                  <p:childTnLst>
                                    <p:set>
                                      <p:cBhvr>
                                        <p:cTn id="245" dur="1" fill="hold">
                                          <p:stCondLst>
                                            <p:cond delay="0"/>
                                          </p:stCondLst>
                                        </p:cTn>
                                        <p:tgtEl>
                                          <p:spTgt spid="169"/>
                                        </p:tgtEl>
                                        <p:attrNameLst>
                                          <p:attrName>style.visibility</p:attrName>
                                        </p:attrNameLst>
                                      </p:cBhvr>
                                      <p:to>
                                        <p:strVal val="visible"/>
                                      </p:to>
                                    </p:set>
                                    <p:anim calcmode="lin" valueType="num">
                                      <p:cBhvr additive="base">
                                        <p:cTn id="246" dur="500" fill="hold"/>
                                        <p:tgtEl>
                                          <p:spTgt spid="169"/>
                                        </p:tgtEl>
                                        <p:attrNameLst>
                                          <p:attrName>ppt_x</p:attrName>
                                        </p:attrNameLst>
                                      </p:cBhvr>
                                      <p:tavLst>
                                        <p:tav tm="0">
                                          <p:val>
                                            <p:strVal val="#ppt_x"/>
                                          </p:val>
                                        </p:tav>
                                        <p:tav tm="100000">
                                          <p:val>
                                            <p:strVal val="#ppt_x"/>
                                          </p:val>
                                        </p:tav>
                                      </p:tavLst>
                                    </p:anim>
                                    <p:anim calcmode="lin" valueType="num">
                                      <p:cBhvr additive="base">
                                        <p:cTn id="247"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par>
                    <p:cTn id="248" fill="hold">
                      <p:stCondLst>
                        <p:cond delay="indefinite"/>
                      </p:stCondLst>
                      <p:childTnLst>
                        <p:par>
                          <p:cTn id="249" fill="hold">
                            <p:stCondLst>
                              <p:cond delay="0"/>
                            </p:stCondLst>
                            <p:childTnLst>
                              <p:par>
                                <p:cTn id="250" presetID="2" presetClass="entr" presetSubtype="4" fill="hold" grpId="0" nodeType="clickEffect">
                                  <p:stCondLst>
                                    <p:cond delay="0"/>
                                  </p:stCondLst>
                                  <p:childTnLst>
                                    <p:set>
                                      <p:cBhvr>
                                        <p:cTn id="251" dur="1" fill="hold">
                                          <p:stCondLst>
                                            <p:cond delay="0"/>
                                          </p:stCondLst>
                                        </p:cTn>
                                        <p:tgtEl>
                                          <p:spTgt spid="170"/>
                                        </p:tgtEl>
                                        <p:attrNameLst>
                                          <p:attrName>style.visibility</p:attrName>
                                        </p:attrNameLst>
                                      </p:cBhvr>
                                      <p:to>
                                        <p:strVal val="visible"/>
                                      </p:to>
                                    </p:set>
                                    <p:anim calcmode="lin" valueType="num">
                                      <p:cBhvr additive="base">
                                        <p:cTn id="252" dur="500" fill="hold"/>
                                        <p:tgtEl>
                                          <p:spTgt spid="170"/>
                                        </p:tgtEl>
                                        <p:attrNameLst>
                                          <p:attrName>ppt_x</p:attrName>
                                        </p:attrNameLst>
                                      </p:cBhvr>
                                      <p:tavLst>
                                        <p:tav tm="0">
                                          <p:val>
                                            <p:strVal val="#ppt_x"/>
                                          </p:val>
                                        </p:tav>
                                        <p:tav tm="100000">
                                          <p:val>
                                            <p:strVal val="#ppt_x"/>
                                          </p:val>
                                        </p:tav>
                                      </p:tavLst>
                                    </p:anim>
                                    <p:anim calcmode="lin" valueType="num">
                                      <p:cBhvr additive="base">
                                        <p:cTn id="253"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par>
                    <p:cTn id="254" fill="hold">
                      <p:stCondLst>
                        <p:cond delay="indefinite"/>
                      </p:stCondLst>
                      <p:childTnLst>
                        <p:par>
                          <p:cTn id="255" fill="hold">
                            <p:stCondLst>
                              <p:cond delay="0"/>
                            </p:stCondLst>
                            <p:childTnLst>
                              <p:par>
                                <p:cTn id="256" presetID="2" presetClass="entr" presetSubtype="4" fill="hold" grpId="0" nodeType="clickEffect">
                                  <p:stCondLst>
                                    <p:cond delay="0"/>
                                  </p:stCondLst>
                                  <p:childTnLst>
                                    <p:set>
                                      <p:cBhvr>
                                        <p:cTn id="257" dur="1" fill="hold">
                                          <p:stCondLst>
                                            <p:cond delay="0"/>
                                          </p:stCondLst>
                                        </p:cTn>
                                        <p:tgtEl>
                                          <p:spTgt spid="171"/>
                                        </p:tgtEl>
                                        <p:attrNameLst>
                                          <p:attrName>style.visibility</p:attrName>
                                        </p:attrNameLst>
                                      </p:cBhvr>
                                      <p:to>
                                        <p:strVal val="visible"/>
                                      </p:to>
                                    </p:set>
                                    <p:anim calcmode="lin" valueType="num">
                                      <p:cBhvr additive="base">
                                        <p:cTn id="258" dur="500" fill="hold"/>
                                        <p:tgtEl>
                                          <p:spTgt spid="171"/>
                                        </p:tgtEl>
                                        <p:attrNameLst>
                                          <p:attrName>ppt_x</p:attrName>
                                        </p:attrNameLst>
                                      </p:cBhvr>
                                      <p:tavLst>
                                        <p:tav tm="0">
                                          <p:val>
                                            <p:strVal val="#ppt_x"/>
                                          </p:val>
                                        </p:tav>
                                        <p:tav tm="100000">
                                          <p:val>
                                            <p:strVal val="#ppt_x"/>
                                          </p:val>
                                        </p:tav>
                                      </p:tavLst>
                                    </p:anim>
                                    <p:anim calcmode="lin" valueType="num">
                                      <p:cBhvr additive="base">
                                        <p:cTn id="259"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260" fill="hold">
                      <p:stCondLst>
                        <p:cond delay="indefinite"/>
                      </p:stCondLst>
                      <p:childTnLst>
                        <p:par>
                          <p:cTn id="261" fill="hold">
                            <p:stCondLst>
                              <p:cond delay="0"/>
                            </p:stCondLst>
                            <p:childTnLst>
                              <p:par>
                                <p:cTn id="262" presetID="2" presetClass="entr" presetSubtype="4" fill="hold" nodeType="clickEffect">
                                  <p:stCondLst>
                                    <p:cond delay="0"/>
                                  </p:stCondLst>
                                  <p:childTnLst>
                                    <p:set>
                                      <p:cBhvr>
                                        <p:cTn id="263" dur="1" fill="hold">
                                          <p:stCondLst>
                                            <p:cond delay="0"/>
                                          </p:stCondLst>
                                        </p:cTn>
                                        <p:tgtEl>
                                          <p:spTgt spid="26"/>
                                        </p:tgtEl>
                                        <p:attrNameLst>
                                          <p:attrName>style.visibility</p:attrName>
                                        </p:attrNameLst>
                                      </p:cBhvr>
                                      <p:to>
                                        <p:strVal val="visible"/>
                                      </p:to>
                                    </p:set>
                                    <p:anim calcmode="lin" valueType="num">
                                      <p:cBhvr additive="base">
                                        <p:cTn id="264" dur="500" fill="hold"/>
                                        <p:tgtEl>
                                          <p:spTgt spid="26"/>
                                        </p:tgtEl>
                                        <p:attrNameLst>
                                          <p:attrName>ppt_x</p:attrName>
                                        </p:attrNameLst>
                                      </p:cBhvr>
                                      <p:tavLst>
                                        <p:tav tm="0">
                                          <p:val>
                                            <p:strVal val="#ppt_x"/>
                                          </p:val>
                                        </p:tav>
                                        <p:tav tm="100000">
                                          <p:val>
                                            <p:strVal val="#ppt_x"/>
                                          </p:val>
                                        </p:tav>
                                      </p:tavLst>
                                    </p:anim>
                                    <p:anim calcmode="lin" valueType="num">
                                      <p:cBhvr additive="base">
                                        <p:cTn id="265" dur="500" fill="hold"/>
                                        <p:tgtEl>
                                          <p:spTgt spid="26"/>
                                        </p:tgtEl>
                                        <p:attrNameLst>
                                          <p:attrName>ppt_y</p:attrName>
                                        </p:attrNameLst>
                                      </p:cBhvr>
                                      <p:tavLst>
                                        <p:tav tm="0">
                                          <p:val>
                                            <p:strVal val="1+#ppt_h/2"/>
                                          </p:val>
                                        </p:tav>
                                        <p:tav tm="100000">
                                          <p:val>
                                            <p:strVal val="#ppt_y"/>
                                          </p:val>
                                        </p:tav>
                                      </p:tavLst>
                                    </p:anim>
                                  </p:childTnLst>
                                </p:cTn>
                              </p:par>
                              <p:par>
                                <p:cTn id="266" presetID="2" presetClass="entr" presetSubtype="4" fill="hold" nodeType="withEffect">
                                  <p:stCondLst>
                                    <p:cond delay="0"/>
                                  </p:stCondLst>
                                  <p:childTnLst>
                                    <p:set>
                                      <p:cBhvr>
                                        <p:cTn id="267" dur="1" fill="hold">
                                          <p:stCondLst>
                                            <p:cond delay="0"/>
                                          </p:stCondLst>
                                        </p:cTn>
                                        <p:tgtEl>
                                          <p:spTgt spid="30"/>
                                        </p:tgtEl>
                                        <p:attrNameLst>
                                          <p:attrName>style.visibility</p:attrName>
                                        </p:attrNameLst>
                                      </p:cBhvr>
                                      <p:to>
                                        <p:strVal val="visible"/>
                                      </p:to>
                                    </p:set>
                                    <p:anim calcmode="lin" valueType="num">
                                      <p:cBhvr additive="base">
                                        <p:cTn id="268" dur="500" fill="hold"/>
                                        <p:tgtEl>
                                          <p:spTgt spid="30"/>
                                        </p:tgtEl>
                                        <p:attrNameLst>
                                          <p:attrName>ppt_x</p:attrName>
                                        </p:attrNameLst>
                                      </p:cBhvr>
                                      <p:tavLst>
                                        <p:tav tm="0">
                                          <p:val>
                                            <p:strVal val="#ppt_x"/>
                                          </p:val>
                                        </p:tav>
                                        <p:tav tm="100000">
                                          <p:val>
                                            <p:strVal val="#ppt_x"/>
                                          </p:val>
                                        </p:tav>
                                      </p:tavLst>
                                    </p:anim>
                                    <p:anim calcmode="lin" valueType="num">
                                      <p:cBhvr additive="base">
                                        <p:cTn id="269" dur="500" fill="hold"/>
                                        <p:tgtEl>
                                          <p:spTgt spid="30"/>
                                        </p:tgtEl>
                                        <p:attrNameLst>
                                          <p:attrName>ppt_y</p:attrName>
                                        </p:attrNameLst>
                                      </p:cBhvr>
                                      <p:tavLst>
                                        <p:tav tm="0">
                                          <p:val>
                                            <p:strVal val="1+#ppt_h/2"/>
                                          </p:val>
                                        </p:tav>
                                        <p:tav tm="100000">
                                          <p:val>
                                            <p:strVal val="#ppt_y"/>
                                          </p:val>
                                        </p:tav>
                                      </p:tavLst>
                                    </p:anim>
                                  </p:childTnLst>
                                </p:cTn>
                              </p:par>
                              <p:par>
                                <p:cTn id="270" presetID="2" presetClass="entr" presetSubtype="4" fill="hold" grpId="0" nodeType="withEffect">
                                  <p:stCondLst>
                                    <p:cond delay="0"/>
                                  </p:stCondLst>
                                  <p:childTnLst>
                                    <p:set>
                                      <p:cBhvr>
                                        <p:cTn id="271" dur="1" fill="hold">
                                          <p:stCondLst>
                                            <p:cond delay="0"/>
                                          </p:stCondLst>
                                        </p:cTn>
                                        <p:tgtEl>
                                          <p:spTgt spid="38"/>
                                        </p:tgtEl>
                                        <p:attrNameLst>
                                          <p:attrName>style.visibility</p:attrName>
                                        </p:attrNameLst>
                                      </p:cBhvr>
                                      <p:to>
                                        <p:strVal val="visible"/>
                                      </p:to>
                                    </p:set>
                                    <p:anim calcmode="lin" valueType="num">
                                      <p:cBhvr additive="base">
                                        <p:cTn id="272" dur="500" fill="hold"/>
                                        <p:tgtEl>
                                          <p:spTgt spid="38"/>
                                        </p:tgtEl>
                                        <p:attrNameLst>
                                          <p:attrName>ppt_x</p:attrName>
                                        </p:attrNameLst>
                                      </p:cBhvr>
                                      <p:tavLst>
                                        <p:tav tm="0">
                                          <p:val>
                                            <p:strVal val="#ppt_x"/>
                                          </p:val>
                                        </p:tav>
                                        <p:tav tm="100000">
                                          <p:val>
                                            <p:strVal val="#ppt_x"/>
                                          </p:val>
                                        </p:tav>
                                      </p:tavLst>
                                    </p:anim>
                                    <p:anim calcmode="lin" valueType="num">
                                      <p:cBhvr additive="base">
                                        <p:cTn id="273" dur="500" fill="hold"/>
                                        <p:tgtEl>
                                          <p:spTgt spid="38"/>
                                        </p:tgtEl>
                                        <p:attrNameLst>
                                          <p:attrName>ppt_y</p:attrName>
                                        </p:attrNameLst>
                                      </p:cBhvr>
                                      <p:tavLst>
                                        <p:tav tm="0">
                                          <p:val>
                                            <p:strVal val="1+#ppt_h/2"/>
                                          </p:val>
                                        </p:tav>
                                        <p:tav tm="100000">
                                          <p:val>
                                            <p:strVal val="#ppt_y"/>
                                          </p:val>
                                        </p:tav>
                                      </p:tavLst>
                                    </p:anim>
                                  </p:childTnLst>
                                </p:cTn>
                              </p:par>
                              <p:par>
                                <p:cTn id="274" presetID="2" presetClass="entr" presetSubtype="4" fill="hold" nodeType="withEffect">
                                  <p:stCondLst>
                                    <p:cond delay="0"/>
                                  </p:stCondLst>
                                  <p:childTnLst>
                                    <p:set>
                                      <p:cBhvr>
                                        <p:cTn id="275" dur="1" fill="hold">
                                          <p:stCondLst>
                                            <p:cond delay="0"/>
                                          </p:stCondLst>
                                        </p:cTn>
                                        <p:tgtEl>
                                          <p:spTgt spid="39"/>
                                        </p:tgtEl>
                                        <p:attrNameLst>
                                          <p:attrName>style.visibility</p:attrName>
                                        </p:attrNameLst>
                                      </p:cBhvr>
                                      <p:to>
                                        <p:strVal val="visible"/>
                                      </p:to>
                                    </p:set>
                                    <p:anim calcmode="lin" valueType="num">
                                      <p:cBhvr additive="base">
                                        <p:cTn id="276" dur="500" fill="hold"/>
                                        <p:tgtEl>
                                          <p:spTgt spid="39"/>
                                        </p:tgtEl>
                                        <p:attrNameLst>
                                          <p:attrName>ppt_x</p:attrName>
                                        </p:attrNameLst>
                                      </p:cBhvr>
                                      <p:tavLst>
                                        <p:tav tm="0">
                                          <p:val>
                                            <p:strVal val="#ppt_x"/>
                                          </p:val>
                                        </p:tav>
                                        <p:tav tm="100000">
                                          <p:val>
                                            <p:strVal val="#ppt_x"/>
                                          </p:val>
                                        </p:tav>
                                      </p:tavLst>
                                    </p:anim>
                                    <p:anim calcmode="lin" valueType="num">
                                      <p:cBhvr additive="base">
                                        <p:cTn id="277" dur="500" fill="hold"/>
                                        <p:tgtEl>
                                          <p:spTgt spid="39"/>
                                        </p:tgtEl>
                                        <p:attrNameLst>
                                          <p:attrName>ppt_y</p:attrName>
                                        </p:attrNameLst>
                                      </p:cBhvr>
                                      <p:tavLst>
                                        <p:tav tm="0">
                                          <p:val>
                                            <p:strVal val="1+#ppt_h/2"/>
                                          </p:val>
                                        </p:tav>
                                        <p:tav tm="100000">
                                          <p:val>
                                            <p:strVal val="#ppt_y"/>
                                          </p:val>
                                        </p:tav>
                                      </p:tavLst>
                                    </p:anim>
                                  </p:childTnLst>
                                </p:cTn>
                              </p:par>
                              <p:par>
                                <p:cTn id="278" presetID="2" presetClass="entr" presetSubtype="4" fill="hold" grpId="0" nodeType="withEffect">
                                  <p:stCondLst>
                                    <p:cond delay="0"/>
                                  </p:stCondLst>
                                  <p:childTnLst>
                                    <p:set>
                                      <p:cBhvr>
                                        <p:cTn id="279" dur="1" fill="hold">
                                          <p:stCondLst>
                                            <p:cond delay="0"/>
                                          </p:stCondLst>
                                        </p:cTn>
                                        <p:tgtEl>
                                          <p:spTgt spid="33"/>
                                        </p:tgtEl>
                                        <p:attrNameLst>
                                          <p:attrName>style.visibility</p:attrName>
                                        </p:attrNameLst>
                                      </p:cBhvr>
                                      <p:to>
                                        <p:strVal val="visible"/>
                                      </p:to>
                                    </p:set>
                                    <p:anim calcmode="lin" valueType="num">
                                      <p:cBhvr additive="base">
                                        <p:cTn id="280" dur="500" fill="hold"/>
                                        <p:tgtEl>
                                          <p:spTgt spid="33"/>
                                        </p:tgtEl>
                                        <p:attrNameLst>
                                          <p:attrName>ppt_x</p:attrName>
                                        </p:attrNameLst>
                                      </p:cBhvr>
                                      <p:tavLst>
                                        <p:tav tm="0">
                                          <p:val>
                                            <p:strVal val="#ppt_x"/>
                                          </p:val>
                                        </p:tav>
                                        <p:tav tm="100000">
                                          <p:val>
                                            <p:strVal val="#ppt_x"/>
                                          </p:val>
                                        </p:tav>
                                      </p:tavLst>
                                    </p:anim>
                                    <p:anim calcmode="lin" valueType="num">
                                      <p:cBhvr additive="base">
                                        <p:cTn id="28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82" fill="hold">
                      <p:stCondLst>
                        <p:cond delay="indefinite"/>
                      </p:stCondLst>
                      <p:childTnLst>
                        <p:par>
                          <p:cTn id="283" fill="hold">
                            <p:stCondLst>
                              <p:cond delay="0"/>
                            </p:stCondLst>
                            <p:childTnLst>
                              <p:par>
                                <p:cTn id="284" presetID="2" presetClass="entr" presetSubtype="4" fill="hold" nodeType="clickEffect">
                                  <p:stCondLst>
                                    <p:cond delay="0"/>
                                  </p:stCondLst>
                                  <p:childTnLst>
                                    <p:set>
                                      <p:cBhvr>
                                        <p:cTn id="285" dur="1" fill="hold">
                                          <p:stCondLst>
                                            <p:cond delay="0"/>
                                          </p:stCondLst>
                                        </p:cTn>
                                        <p:tgtEl>
                                          <p:spTgt spid="42"/>
                                        </p:tgtEl>
                                        <p:attrNameLst>
                                          <p:attrName>style.visibility</p:attrName>
                                        </p:attrNameLst>
                                      </p:cBhvr>
                                      <p:to>
                                        <p:strVal val="visible"/>
                                      </p:to>
                                    </p:set>
                                    <p:anim calcmode="lin" valueType="num">
                                      <p:cBhvr additive="base">
                                        <p:cTn id="286" dur="500" fill="hold"/>
                                        <p:tgtEl>
                                          <p:spTgt spid="42"/>
                                        </p:tgtEl>
                                        <p:attrNameLst>
                                          <p:attrName>ppt_x</p:attrName>
                                        </p:attrNameLst>
                                      </p:cBhvr>
                                      <p:tavLst>
                                        <p:tav tm="0">
                                          <p:val>
                                            <p:strVal val="#ppt_x"/>
                                          </p:val>
                                        </p:tav>
                                        <p:tav tm="100000">
                                          <p:val>
                                            <p:strVal val="#ppt_x"/>
                                          </p:val>
                                        </p:tav>
                                      </p:tavLst>
                                    </p:anim>
                                    <p:anim calcmode="lin" valueType="num">
                                      <p:cBhvr additive="base">
                                        <p:cTn id="287" dur="500" fill="hold"/>
                                        <p:tgtEl>
                                          <p:spTgt spid="42"/>
                                        </p:tgtEl>
                                        <p:attrNameLst>
                                          <p:attrName>ppt_y</p:attrName>
                                        </p:attrNameLst>
                                      </p:cBhvr>
                                      <p:tavLst>
                                        <p:tav tm="0">
                                          <p:val>
                                            <p:strVal val="1+#ppt_h/2"/>
                                          </p:val>
                                        </p:tav>
                                        <p:tav tm="100000">
                                          <p:val>
                                            <p:strVal val="#ppt_y"/>
                                          </p:val>
                                        </p:tav>
                                      </p:tavLst>
                                    </p:anim>
                                  </p:childTnLst>
                                </p:cTn>
                              </p:par>
                              <p:par>
                                <p:cTn id="288" presetID="2" presetClass="entr" presetSubtype="4" fill="hold" nodeType="withEffect">
                                  <p:stCondLst>
                                    <p:cond delay="0"/>
                                  </p:stCondLst>
                                  <p:childTnLst>
                                    <p:set>
                                      <p:cBhvr>
                                        <p:cTn id="289" dur="1" fill="hold">
                                          <p:stCondLst>
                                            <p:cond delay="0"/>
                                          </p:stCondLst>
                                        </p:cTn>
                                        <p:tgtEl>
                                          <p:spTgt spid="54"/>
                                        </p:tgtEl>
                                        <p:attrNameLst>
                                          <p:attrName>style.visibility</p:attrName>
                                        </p:attrNameLst>
                                      </p:cBhvr>
                                      <p:to>
                                        <p:strVal val="visible"/>
                                      </p:to>
                                    </p:set>
                                    <p:anim calcmode="lin" valueType="num">
                                      <p:cBhvr additive="base">
                                        <p:cTn id="290" dur="500" fill="hold"/>
                                        <p:tgtEl>
                                          <p:spTgt spid="54"/>
                                        </p:tgtEl>
                                        <p:attrNameLst>
                                          <p:attrName>ppt_x</p:attrName>
                                        </p:attrNameLst>
                                      </p:cBhvr>
                                      <p:tavLst>
                                        <p:tav tm="0">
                                          <p:val>
                                            <p:strVal val="#ppt_x"/>
                                          </p:val>
                                        </p:tav>
                                        <p:tav tm="100000">
                                          <p:val>
                                            <p:strVal val="#ppt_x"/>
                                          </p:val>
                                        </p:tav>
                                      </p:tavLst>
                                    </p:anim>
                                    <p:anim calcmode="lin" valueType="num">
                                      <p:cBhvr additive="base">
                                        <p:cTn id="291" dur="500" fill="hold"/>
                                        <p:tgtEl>
                                          <p:spTgt spid="54"/>
                                        </p:tgtEl>
                                        <p:attrNameLst>
                                          <p:attrName>ppt_y</p:attrName>
                                        </p:attrNameLst>
                                      </p:cBhvr>
                                      <p:tavLst>
                                        <p:tav tm="0">
                                          <p:val>
                                            <p:strVal val="1+#ppt_h/2"/>
                                          </p:val>
                                        </p:tav>
                                        <p:tav tm="100000">
                                          <p:val>
                                            <p:strVal val="#ppt_y"/>
                                          </p:val>
                                        </p:tav>
                                      </p:tavLst>
                                    </p:anim>
                                  </p:childTnLst>
                                </p:cTn>
                              </p:par>
                              <p:par>
                                <p:cTn id="292" presetID="2" presetClass="entr" presetSubtype="4" fill="hold" nodeType="withEffect">
                                  <p:stCondLst>
                                    <p:cond delay="0"/>
                                  </p:stCondLst>
                                  <p:childTnLst>
                                    <p:set>
                                      <p:cBhvr>
                                        <p:cTn id="293" dur="1" fill="hold">
                                          <p:stCondLst>
                                            <p:cond delay="0"/>
                                          </p:stCondLst>
                                        </p:cTn>
                                        <p:tgtEl>
                                          <p:spTgt spid="57"/>
                                        </p:tgtEl>
                                        <p:attrNameLst>
                                          <p:attrName>style.visibility</p:attrName>
                                        </p:attrNameLst>
                                      </p:cBhvr>
                                      <p:to>
                                        <p:strVal val="visible"/>
                                      </p:to>
                                    </p:set>
                                    <p:anim calcmode="lin" valueType="num">
                                      <p:cBhvr additive="base">
                                        <p:cTn id="294" dur="500" fill="hold"/>
                                        <p:tgtEl>
                                          <p:spTgt spid="57"/>
                                        </p:tgtEl>
                                        <p:attrNameLst>
                                          <p:attrName>ppt_x</p:attrName>
                                        </p:attrNameLst>
                                      </p:cBhvr>
                                      <p:tavLst>
                                        <p:tav tm="0">
                                          <p:val>
                                            <p:strVal val="#ppt_x"/>
                                          </p:val>
                                        </p:tav>
                                        <p:tav tm="100000">
                                          <p:val>
                                            <p:strVal val="#ppt_x"/>
                                          </p:val>
                                        </p:tav>
                                      </p:tavLst>
                                    </p:anim>
                                    <p:anim calcmode="lin" valueType="num">
                                      <p:cBhvr additive="base">
                                        <p:cTn id="295" dur="500" fill="hold"/>
                                        <p:tgtEl>
                                          <p:spTgt spid="57"/>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64"/>
                                        </p:tgtEl>
                                        <p:attrNameLst>
                                          <p:attrName>style.visibility</p:attrName>
                                        </p:attrNameLst>
                                      </p:cBhvr>
                                      <p:to>
                                        <p:strVal val="visible"/>
                                      </p:to>
                                    </p:set>
                                    <p:anim calcmode="lin" valueType="num">
                                      <p:cBhvr additive="base">
                                        <p:cTn id="298" dur="500" fill="hold"/>
                                        <p:tgtEl>
                                          <p:spTgt spid="164"/>
                                        </p:tgtEl>
                                        <p:attrNameLst>
                                          <p:attrName>ppt_x</p:attrName>
                                        </p:attrNameLst>
                                      </p:cBhvr>
                                      <p:tavLst>
                                        <p:tav tm="0">
                                          <p:val>
                                            <p:strVal val="#ppt_x"/>
                                          </p:val>
                                        </p:tav>
                                        <p:tav tm="100000">
                                          <p:val>
                                            <p:strVal val="#ppt_x"/>
                                          </p:val>
                                        </p:tav>
                                      </p:tavLst>
                                    </p:anim>
                                    <p:anim calcmode="lin" valueType="num">
                                      <p:cBhvr additive="base">
                                        <p:cTn id="299" dur="500" fill="hold"/>
                                        <p:tgtEl>
                                          <p:spTgt spid="164"/>
                                        </p:tgtEl>
                                        <p:attrNameLst>
                                          <p:attrName>ppt_y</p:attrName>
                                        </p:attrNameLst>
                                      </p:cBhvr>
                                      <p:tavLst>
                                        <p:tav tm="0">
                                          <p:val>
                                            <p:strVal val="1+#ppt_h/2"/>
                                          </p:val>
                                        </p:tav>
                                        <p:tav tm="100000">
                                          <p:val>
                                            <p:strVal val="#ppt_y"/>
                                          </p:val>
                                        </p:tav>
                                      </p:tavLst>
                                    </p:anim>
                                  </p:childTnLst>
                                </p:cTn>
                              </p:par>
                            </p:childTnLst>
                          </p:cTn>
                        </p:par>
                      </p:childTnLst>
                    </p:cTn>
                  </p:par>
                  <p:par>
                    <p:cTn id="300" fill="hold">
                      <p:stCondLst>
                        <p:cond delay="indefinite"/>
                      </p:stCondLst>
                      <p:childTnLst>
                        <p:par>
                          <p:cTn id="301" fill="hold">
                            <p:stCondLst>
                              <p:cond delay="0"/>
                            </p:stCondLst>
                            <p:childTnLst>
                              <p:par>
                                <p:cTn id="302" presetID="2" presetClass="entr" presetSubtype="4" fill="hold" nodeType="clickEffect">
                                  <p:stCondLst>
                                    <p:cond delay="0"/>
                                  </p:stCondLst>
                                  <p:childTnLst>
                                    <p:set>
                                      <p:cBhvr>
                                        <p:cTn id="303" dur="1" fill="hold">
                                          <p:stCondLst>
                                            <p:cond delay="0"/>
                                          </p:stCondLst>
                                        </p:cTn>
                                        <p:tgtEl>
                                          <p:spTgt spid="94"/>
                                        </p:tgtEl>
                                        <p:attrNameLst>
                                          <p:attrName>style.visibility</p:attrName>
                                        </p:attrNameLst>
                                      </p:cBhvr>
                                      <p:to>
                                        <p:strVal val="visible"/>
                                      </p:to>
                                    </p:set>
                                    <p:anim calcmode="lin" valueType="num">
                                      <p:cBhvr additive="base">
                                        <p:cTn id="304" dur="500" fill="hold"/>
                                        <p:tgtEl>
                                          <p:spTgt spid="94"/>
                                        </p:tgtEl>
                                        <p:attrNameLst>
                                          <p:attrName>ppt_x</p:attrName>
                                        </p:attrNameLst>
                                      </p:cBhvr>
                                      <p:tavLst>
                                        <p:tav tm="0">
                                          <p:val>
                                            <p:strVal val="#ppt_x"/>
                                          </p:val>
                                        </p:tav>
                                        <p:tav tm="100000">
                                          <p:val>
                                            <p:strVal val="#ppt_x"/>
                                          </p:val>
                                        </p:tav>
                                      </p:tavLst>
                                    </p:anim>
                                    <p:anim calcmode="lin" valueType="num">
                                      <p:cBhvr additive="base">
                                        <p:cTn id="305" dur="500" fill="hold"/>
                                        <p:tgtEl>
                                          <p:spTgt spid="94"/>
                                        </p:tgtEl>
                                        <p:attrNameLst>
                                          <p:attrName>ppt_y</p:attrName>
                                        </p:attrNameLst>
                                      </p:cBhvr>
                                      <p:tavLst>
                                        <p:tav tm="0">
                                          <p:val>
                                            <p:strVal val="1+#ppt_h/2"/>
                                          </p:val>
                                        </p:tav>
                                        <p:tav tm="100000">
                                          <p:val>
                                            <p:strVal val="#ppt_y"/>
                                          </p:val>
                                        </p:tav>
                                      </p:tavLst>
                                    </p:anim>
                                  </p:childTnLst>
                                </p:cTn>
                              </p:par>
                              <p:par>
                                <p:cTn id="306" presetID="2" presetClass="entr" presetSubtype="4" fill="hold" nodeType="withEffect">
                                  <p:stCondLst>
                                    <p:cond delay="0"/>
                                  </p:stCondLst>
                                  <p:childTnLst>
                                    <p:set>
                                      <p:cBhvr>
                                        <p:cTn id="307" dur="1" fill="hold">
                                          <p:stCondLst>
                                            <p:cond delay="0"/>
                                          </p:stCondLst>
                                        </p:cTn>
                                        <p:tgtEl>
                                          <p:spTgt spid="59"/>
                                        </p:tgtEl>
                                        <p:attrNameLst>
                                          <p:attrName>style.visibility</p:attrName>
                                        </p:attrNameLst>
                                      </p:cBhvr>
                                      <p:to>
                                        <p:strVal val="visible"/>
                                      </p:to>
                                    </p:set>
                                    <p:anim calcmode="lin" valueType="num">
                                      <p:cBhvr additive="base">
                                        <p:cTn id="308" dur="500" fill="hold"/>
                                        <p:tgtEl>
                                          <p:spTgt spid="59"/>
                                        </p:tgtEl>
                                        <p:attrNameLst>
                                          <p:attrName>ppt_x</p:attrName>
                                        </p:attrNameLst>
                                      </p:cBhvr>
                                      <p:tavLst>
                                        <p:tav tm="0">
                                          <p:val>
                                            <p:strVal val="#ppt_x"/>
                                          </p:val>
                                        </p:tav>
                                        <p:tav tm="100000">
                                          <p:val>
                                            <p:strVal val="#ppt_x"/>
                                          </p:val>
                                        </p:tav>
                                      </p:tavLst>
                                    </p:anim>
                                    <p:anim calcmode="lin" valueType="num">
                                      <p:cBhvr additive="base">
                                        <p:cTn id="309" dur="500" fill="hold"/>
                                        <p:tgtEl>
                                          <p:spTgt spid="59"/>
                                        </p:tgtEl>
                                        <p:attrNameLst>
                                          <p:attrName>ppt_y</p:attrName>
                                        </p:attrNameLst>
                                      </p:cBhvr>
                                      <p:tavLst>
                                        <p:tav tm="0">
                                          <p:val>
                                            <p:strVal val="1+#ppt_h/2"/>
                                          </p:val>
                                        </p:tav>
                                        <p:tav tm="100000">
                                          <p:val>
                                            <p:strVal val="#ppt_y"/>
                                          </p:val>
                                        </p:tav>
                                      </p:tavLst>
                                    </p:anim>
                                  </p:childTnLst>
                                </p:cTn>
                              </p:par>
                              <p:par>
                                <p:cTn id="310" presetID="2" presetClass="entr" presetSubtype="4" fill="hold" nodeType="withEffect">
                                  <p:stCondLst>
                                    <p:cond delay="0"/>
                                  </p:stCondLst>
                                  <p:childTnLst>
                                    <p:set>
                                      <p:cBhvr>
                                        <p:cTn id="311" dur="1" fill="hold">
                                          <p:stCondLst>
                                            <p:cond delay="0"/>
                                          </p:stCondLst>
                                        </p:cTn>
                                        <p:tgtEl>
                                          <p:spTgt spid="71"/>
                                        </p:tgtEl>
                                        <p:attrNameLst>
                                          <p:attrName>style.visibility</p:attrName>
                                        </p:attrNameLst>
                                      </p:cBhvr>
                                      <p:to>
                                        <p:strVal val="visible"/>
                                      </p:to>
                                    </p:set>
                                    <p:anim calcmode="lin" valueType="num">
                                      <p:cBhvr additive="base">
                                        <p:cTn id="312" dur="500" fill="hold"/>
                                        <p:tgtEl>
                                          <p:spTgt spid="71"/>
                                        </p:tgtEl>
                                        <p:attrNameLst>
                                          <p:attrName>ppt_x</p:attrName>
                                        </p:attrNameLst>
                                      </p:cBhvr>
                                      <p:tavLst>
                                        <p:tav tm="0">
                                          <p:val>
                                            <p:strVal val="#ppt_x"/>
                                          </p:val>
                                        </p:tav>
                                        <p:tav tm="100000">
                                          <p:val>
                                            <p:strVal val="#ppt_x"/>
                                          </p:val>
                                        </p:tav>
                                      </p:tavLst>
                                    </p:anim>
                                    <p:anim calcmode="lin" valueType="num">
                                      <p:cBhvr additive="base">
                                        <p:cTn id="313" dur="500" fill="hold"/>
                                        <p:tgtEl>
                                          <p:spTgt spid="71"/>
                                        </p:tgtEl>
                                        <p:attrNameLst>
                                          <p:attrName>ppt_y</p:attrName>
                                        </p:attrNameLst>
                                      </p:cBhvr>
                                      <p:tavLst>
                                        <p:tav tm="0">
                                          <p:val>
                                            <p:strVal val="1+#ppt_h/2"/>
                                          </p:val>
                                        </p:tav>
                                        <p:tav tm="100000">
                                          <p:val>
                                            <p:strVal val="#ppt_y"/>
                                          </p:val>
                                        </p:tav>
                                      </p:tavLst>
                                    </p:anim>
                                  </p:childTnLst>
                                </p:cTn>
                              </p:par>
                              <p:par>
                                <p:cTn id="314" presetID="2" presetClass="entr" presetSubtype="4" fill="hold" nodeType="withEffect">
                                  <p:stCondLst>
                                    <p:cond delay="0"/>
                                  </p:stCondLst>
                                  <p:childTnLst>
                                    <p:set>
                                      <p:cBhvr>
                                        <p:cTn id="315" dur="1" fill="hold">
                                          <p:stCondLst>
                                            <p:cond delay="0"/>
                                          </p:stCondLst>
                                        </p:cTn>
                                        <p:tgtEl>
                                          <p:spTgt spid="97"/>
                                        </p:tgtEl>
                                        <p:attrNameLst>
                                          <p:attrName>style.visibility</p:attrName>
                                        </p:attrNameLst>
                                      </p:cBhvr>
                                      <p:to>
                                        <p:strVal val="visible"/>
                                      </p:to>
                                    </p:set>
                                    <p:anim calcmode="lin" valueType="num">
                                      <p:cBhvr additive="base">
                                        <p:cTn id="316" dur="500" fill="hold"/>
                                        <p:tgtEl>
                                          <p:spTgt spid="97"/>
                                        </p:tgtEl>
                                        <p:attrNameLst>
                                          <p:attrName>ppt_x</p:attrName>
                                        </p:attrNameLst>
                                      </p:cBhvr>
                                      <p:tavLst>
                                        <p:tav tm="0">
                                          <p:val>
                                            <p:strVal val="#ppt_x"/>
                                          </p:val>
                                        </p:tav>
                                        <p:tav tm="100000">
                                          <p:val>
                                            <p:strVal val="#ppt_x"/>
                                          </p:val>
                                        </p:tav>
                                      </p:tavLst>
                                    </p:anim>
                                    <p:anim calcmode="lin" valueType="num">
                                      <p:cBhvr additive="base">
                                        <p:cTn id="317" dur="500" fill="hold"/>
                                        <p:tgtEl>
                                          <p:spTgt spid="97"/>
                                        </p:tgtEl>
                                        <p:attrNameLst>
                                          <p:attrName>ppt_y</p:attrName>
                                        </p:attrNameLst>
                                      </p:cBhvr>
                                      <p:tavLst>
                                        <p:tav tm="0">
                                          <p:val>
                                            <p:strVal val="1+#ppt_h/2"/>
                                          </p:val>
                                        </p:tav>
                                        <p:tav tm="100000">
                                          <p:val>
                                            <p:strVal val="#ppt_y"/>
                                          </p:val>
                                        </p:tav>
                                      </p:tavLst>
                                    </p:anim>
                                  </p:childTnLst>
                                </p:cTn>
                              </p:par>
                              <p:par>
                                <p:cTn id="318" presetID="2" presetClass="entr" presetSubtype="4" fill="hold" grpId="0" nodeType="withEffect">
                                  <p:stCondLst>
                                    <p:cond delay="0"/>
                                  </p:stCondLst>
                                  <p:childTnLst>
                                    <p:set>
                                      <p:cBhvr>
                                        <p:cTn id="319" dur="1" fill="hold">
                                          <p:stCondLst>
                                            <p:cond delay="0"/>
                                          </p:stCondLst>
                                        </p:cTn>
                                        <p:tgtEl>
                                          <p:spTgt spid="101"/>
                                        </p:tgtEl>
                                        <p:attrNameLst>
                                          <p:attrName>style.visibility</p:attrName>
                                        </p:attrNameLst>
                                      </p:cBhvr>
                                      <p:to>
                                        <p:strVal val="visible"/>
                                      </p:to>
                                    </p:set>
                                    <p:anim calcmode="lin" valueType="num">
                                      <p:cBhvr additive="base">
                                        <p:cTn id="320" dur="500" fill="hold"/>
                                        <p:tgtEl>
                                          <p:spTgt spid="101"/>
                                        </p:tgtEl>
                                        <p:attrNameLst>
                                          <p:attrName>ppt_x</p:attrName>
                                        </p:attrNameLst>
                                      </p:cBhvr>
                                      <p:tavLst>
                                        <p:tav tm="0">
                                          <p:val>
                                            <p:strVal val="#ppt_x"/>
                                          </p:val>
                                        </p:tav>
                                        <p:tav tm="100000">
                                          <p:val>
                                            <p:strVal val="#ppt_x"/>
                                          </p:val>
                                        </p:tav>
                                      </p:tavLst>
                                    </p:anim>
                                    <p:anim calcmode="lin" valueType="num">
                                      <p:cBhvr additive="base">
                                        <p:cTn id="321"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322" fill="hold">
                      <p:stCondLst>
                        <p:cond delay="indefinite"/>
                      </p:stCondLst>
                      <p:childTnLst>
                        <p:par>
                          <p:cTn id="323" fill="hold">
                            <p:stCondLst>
                              <p:cond delay="0"/>
                            </p:stCondLst>
                            <p:childTnLst>
                              <p:par>
                                <p:cTn id="324" presetID="2" presetClass="entr" presetSubtype="4" fill="hold" nodeType="clickEffect">
                                  <p:stCondLst>
                                    <p:cond delay="0"/>
                                  </p:stCondLst>
                                  <p:childTnLst>
                                    <p:set>
                                      <p:cBhvr>
                                        <p:cTn id="325" dur="1" fill="hold">
                                          <p:stCondLst>
                                            <p:cond delay="0"/>
                                          </p:stCondLst>
                                        </p:cTn>
                                        <p:tgtEl>
                                          <p:spTgt spid="35"/>
                                        </p:tgtEl>
                                        <p:attrNameLst>
                                          <p:attrName>style.visibility</p:attrName>
                                        </p:attrNameLst>
                                      </p:cBhvr>
                                      <p:to>
                                        <p:strVal val="visible"/>
                                      </p:to>
                                    </p:set>
                                    <p:anim calcmode="lin" valueType="num">
                                      <p:cBhvr additive="base">
                                        <p:cTn id="326" dur="500" fill="hold"/>
                                        <p:tgtEl>
                                          <p:spTgt spid="35"/>
                                        </p:tgtEl>
                                        <p:attrNameLst>
                                          <p:attrName>ppt_x</p:attrName>
                                        </p:attrNameLst>
                                      </p:cBhvr>
                                      <p:tavLst>
                                        <p:tav tm="0">
                                          <p:val>
                                            <p:strVal val="#ppt_x"/>
                                          </p:val>
                                        </p:tav>
                                        <p:tav tm="100000">
                                          <p:val>
                                            <p:strVal val="#ppt_x"/>
                                          </p:val>
                                        </p:tav>
                                      </p:tavLst>
                                    </p:anim>
                                    <p:anim calcmode="lin" valueType="num">
                                      <p:cBhvr additive="base">
                                        <p:cTn id="327" dur="500" fill="hold"/>
                                        <p:tgtEl>
                                          <p:spTgt spid="35"/>
                                        </p:tgtEl>
                                        <p:attrNameLst>
                                          <p:attrName>ppt_y</p:attrName>
                                        </p:attrNameLst>
                                      </p:cBhvr>
                                      <p:tavLst>
                                        <p:tav tm="0">
                                          <p:val>
                                            <p:strVal val="1+#ppt_h/2"/>
                                          </p:val>
                                        </p:tav>
                                        <p:tav tm="100000">
                                          <p:val>
                                            <p:strVal val="#ppt_y"/>
                                          </p:val>
                                        </p:tav>
                                      </p:tavLst>
                                    </p:anim>
                                  </p:childTnLst>
                                </p:cTn>
                              </p:par>
                              <p:par>
                                <p:cTn id="328" presetID="2" presetClass="entr" presetSubtype="4" fill="hold" nodeType="withEffect">
                                  <p:stCondLst>
                                    <p:cond delay="0"/>
                                  </p:stCondLst>
                                  <p:childTnLst>
                                    <p:set>
                                      <p:cBhvr>
                                        <p:cTn id="329" dur="1" fill="hold">
                                          <p:stCondLst>
                                            <p:cond delay="0"/>
                                          </p:stCondLst>
                                        </p:cTn>
                                        <p:tgtEl>
                                          <p:spTgt spid="36"/>
                                        </p:tgtEl>
                                        <p:attrNameLst>
                                          <p:attrName>style.visibility</p:attrName>
                                        </p:attrNameLst>
                                      </p:cBhvr>
                                      <p:to>
                                        <p:strVal val="visible"/>
                                      </p:to>
                                    </p:set>
                                    <p:anim calcmode="lin" valueType="num">
                                      <p:cBhvr additive="base">
                                        <p:cTn id="330" dur="500" fill="hold"/>
                                        <p:tgtEl>
                                          <p:spTgt spid="36"/>
                                        </p:tgtEl>
                                        <p:attrNameLst>
                                          <p:attrName>ppt_x</p:attrName>
                                        </p:attrNameLst>
                                      </p:cBhvr>
                                      <p:tavLst>
                                        <p:tav tm="0">
                                          <p:val>
                                            <p:strVal val="#ppt_x"/>
                                          </p:val>
                                        </p:tav>
                                        <p:tav tm="100000">
                                          <p:val>
                                            <p:strVal val="#ppt_x"/>
                                          </p:val>
                                        </p:tav>
                                      </p:tavLst>
                                    </p:anim>
                                    <p:anim calcmode="lin" valueType="num">
                                      <p:cBhvr additive="base">
                                        <p:cTn id="331" dur="500" fill="hold"/>
                                        <p:tgtEl>
                                          <p:spTgt spid="36"/>
                                        </p:tgtEl>
                                        <p:attrNameLst>
                                          <p:attrName>ppt_y</p:attrName>
                                        </p:attrNameLst>
                                      </p:cBhvr>
                                      <p:tavLst>
                                        <p:tav tm="0">
                                          <p:val>
                                            <p:strVal val="1+#ppt_h/2"/>
                                          </p:val>
                                        </p:tav>
                                        <p:tav tm="100000">
                                          <p:val>
                                            <p:strVal val="#ppt_y"/>
                                          </p:val>
                                        </p:tav>
                                      </p:tavLst>
                                    </p:anim>
                                  </p:childTnLst>
                                </p:cTn>
                              </p:par>
                              <p:par>
                                <p:cTn id="332" presetID="2" presetClass="entr" presetSubtype="4" fill="hold" nodeType="withEffect">
                                  <p:stCondLst>
                                    <p:cond delay="0"/>
                                  </p:stCondLst>
                                  <p:childTnLst>
                                    <p:set>
                                      <p:cBhvr>
                                        <p:cTn id="333" dur="1" fill="hold">
                                          <p:stCondLst>
                                            <p:cond delay="0"/>
                                          </p:stCondLst>
                                        </p:cTn>
                                        <p:tgtEl>
                                          <p:spTgt spid="56"/>
                                        </p:tgtEl>
                                        <p:attrNameLst>
                                          <p:attrName>style.visibility</p:attrName>
                                        </p:attrNameLst>
                                      </p:cBhvr>
                                      <p:to>
                                        <p:strVal val="visible"/>
                                      </p:to>
                                    </p:set>
                                    <p:anim calcmode="lin" valueType="num">
                                      <p:cBhvr additive="base">
                                        <p:cTn id="334" dur="500" fill="hold"/>
                                        <p:tgtEl>
                                          <p:spTgt spid="56"/>
                                        </p:tgtEl>
                                        <p:attrNameLst>
                                          <p:attrName>ppt_x</p:attrName>
                                        </p:attrNameLst>
                                      </p:cBhvr>
                                      <p:tavLst>
                                        <p:tav tm="0">
                                          <p:val>
                                            <p:strVal val="#ppt_x"/>
                                          </p:val>
                                        </p:tav>
                                        <p:tav tm="100000">
                                          <p:val>
                                            <p:strVal val="#ppt_x"/>
                                          </p:val>
                                        </p:tav>
                                      </p:tavLst>
                                    </p:anim>
                                    <p:anim calcmode="lin" valueType="num">
                                      <p:cBhvr additive="base">
                                        <p:cTn id="335" dur="500" fill="hold"/>
                                        <p:tgtEl>
                                          <p:spTgt spid="56"/>
                                        </p:tgtEl>
                                        <p:attrNameLst>
                                          <p:attrName>ppt_y</p:attrName>
                                        </p:attrNameLst>
                                      </p:cBhvr>
                                      <p:tavLst>
                                        <p:tav tm="0">
                                          <p:val>
                                            <p:strVal val="1+#ppt_h/2"/>
                                          </p:val>
                                        </p:tav>
                                        <p:tav tm="100000">
                                          <p:val>
                                            <p:strVal val="#ppt_y"/>
                                          </p:val>
                                        </p:tav>
                                      </p:tavLst>
                                    </p:anim>
                                  </p:childTnLst>
                                </p:cTn>
                              </p:par>
                              <p:par>
                                <p:cTn id="336" presetID="2" presetClass="entr" presetSubtype="4" fill="hold" nodeType="withEffect">
                                  <p:stCondLst>
                                    <p:cond delay="0"/>
                                  </p:stCondLst>
                                  <p:childTnLst>
                                    <p:set>
                                      <p:cBhvr>
                                        <p:cTn id="337" dur="1" fill="hold">
                                          <p:stCondLst>
                                            <p:cond delay="0"/>
                                          </p:stCondLst>
                                        </p:cTn>
                                        <p:tgtEl>
                                          <p:spTgt spid="95"/>
                                        </p:tgtEl>
                                        <p:attrNameLst>
                                          <p:attrName>style.visibility</p:attrName>
                                        </p:attrNameLst>
                                      </p:cBhvr>
                                      <p:to>
                                        <p:strVal val="visible"/>
                                      </p:to>
                                    </p:set>
                                    <p:anim calcmode="lin" valueType="num">
                                      <p:cBhvr additive="base">
                                        <p:cTn id="338" dur="500" fill="hold"/>
                                        <p:tgtEl>
                                          <p:spTgt spid="95"/>
                                        </p:tgtEl>
                                        <p:attrNameLst>
                                          <p:attrName>ppt_x</p:attrName>
                                        </p:attrNameLst>
                                      </p:cBhvr>
                                      <p:tavLst>
                                        <p:tav tm="0">
                                          <p:val>
                                            <p:strVal val="#ppt_x"/>
                                          </p:val>
                                        </p:tav>
                                        <p:tav tm="100000">
                                          <p:val>
                                            <p:strVal val="#ppt_x"/>
                                          </p:val>
                                        </p:tav>
                                      </p:tavLst>
                                    </p:anim>
                                    <p:anim calcmode="lin" valueType="num">
                                      <p:cBhvr additive="base">
                                        <p:cTn id="339" dur="500" fill="hold"/>
                                        <p:tgtEl>
                                          <p:spTgt spid="95"/>
                                        </p:tgtEl>
                                        <p:attrNameLst>
                                          <p:attrName>ppt_y</p:attrName>
                                        </p:attrNameLst>
                                      </p:cBhvr>
                                      <p:tavLst>
                                        <p:tav tm="0">
                                          <p:val>
                                            <p:strVal val="1+#ppt_h/2"/>
                                          </p:val>
                                        </p:tav>
                                        <p:tav tm="100000">
                                          <p:val>
                                            <p:strVal val="#ppt_y"/>
                                          </p:val>
                                        </p:tav>
                                      </p:tavLst>
                                    </p:anim>
                                  </p:childTnLst>
                                </p:cTn>
                              </p:par>
                              <p:par>
                                <p:cTn id="340" presetID="2" presetClass="entr" presetSubtype="4" fill="hold" nodeType="withEffect">
                                  <p:stCondLst>
                                    <p:cond delay="0"/>
                                  </p:stCondLst>
                                  <p:childTnLst>
                                    <p:set>
                                      <p:cBhvr>
                                        <p:cTn id="341" dur="1" fill="hold">
                                          <p:stCondLst>
                                            <p:cond delay="0"/>
                                          </p:stCondLst>
                                        </p:cTn>
                                        <p:tgtEl>
                                          <p:spTgt spid="96"/>
                                        </p:tgtEl>
                                        <p:attrNameLst>
                                          <p:attrName>style.visibility</p:attrName>
                                        </p:attrNameLst>
                                      </p:cBhvr>
                                      <p:to>
                                        <p:strVal val="visible"/>
                                      </p:to>
                                    </p:set>
                                    <p:anim calcmode="lin" valueType="num">
                                      <p:cBhvr additive="base">
                                        <p:cTn id="342" dur="500" fill="hold"/>
                                        <p:tgtEl>
                                          <p:spTgt spid="96"/>
                                        </p:tgtEl>
                                        <p:attrNameLst>
                                          <p:attrName>ppt_x</p:attrName>
                                        </p:attrNameLst>
                                      </p:cBhvr>
                                      <p:tavLst>
                                        <p:tav tm="0">
                                          <p:val>
                                            <p:strVal val="#ppt_x"/>
                                          </p:val>
                                        </p:tav>
                                        <p:tav tm="100000">
                                          <p:val>
                                            <p:strVal val="#ppt_x"/>
                                          </p:val>
                                        </p:tav>
                                      </p:tavLst>
                                    </p:anim>
                                    <p:anim calcmode="lin" valueType="num">
                                      <p:cBhvr additive="base">
                                        <p:cTn id="343" dur="500" fill="hold"/>
                                        <p:tgtEl>
                                          <p:spTgt spid="96"/>
                                        </p:tgtEl>
                                        <p:attrNameLst>
                                          <p:attrName>ppt_y</p:attrName>
                                        </p:attrNameLst>
                                      </p:cBhvr>
                                      <p:tavLst>
                                        <p:tav tm="0">
                                          <p:val>
                                            <p:strVal val="1+#ppt_h/2"/>
                                          </p:val>
                                        </p:tav>
                                        <p:tav tm="100000">
                                          <p:val>
                                            <p:strVal val="#ppt_y"/>
                                          </p:val>
                                        </p:tav>
                                      </p:tavLst>
                                    </p:anim>
                                  </p:childTnLst>
                                </p:cTn>
                              </p:par>
                              <p:par>
                                <p:cTn id="344" presetID="2" presetClass="entr" presetSubtype="4" fill="hold" nodeType="withEffect">
                                  <p:stCondLst>
                                    <p:cond delay="0"/>
                                  </p:stCondLst>
                                  <p:childTnLst>
                                    <p:set>
                                      <p:cBhvr>
                                        <p:cTn id="345" dur="1" fill="hold">
                                          <p:stCondLst>
                                            <p:cond delay="0"/>
                                          </p:stCondLst>
                                        </p:cTn>
                                        <p:tgtEl>
                                          <p:spTgt spid="165"/>
                                        </p:tgtEl>
                                        <p:attrNameLst>
                                          <p:attrName>style.visibility</p:attrName>
                                        </p:attrNameLst>
                                      </p:cBhvr>
                                      <p:to>
                                        <p:strVal val="visible"/>
                                      </p:to>
                                    </p:set>
                                    <p:anim calcmode="lin" valueType="num">
                                      <p:cBhvr additive="base">
                                        <p:cTn id="346" dur="500" fill="hold"/>
                                        <p:tgtEl>
                                          <p:spTgt spid="165"/>
                                        </p:tgtEl>
                                        <p:attrNameLst>
                                          <p:attrName>ppt_x</p:attrName>
                                        </p:attrNameLst>
                                      </p:cBhvr>
                                      <p:tavLst>
                                        <p:tav tm="0">
                                          <p:val>
                                            <p:strVal val="#ppt_x"/>
                                          </p:val>
                                        </p:tav>
                                        <p:tav tm="100000">
                                          <p:val>
                                            <p:strVal val="#ppt_x"/>
                                          </p:val>
                                        </p:tav>
                                      </p:tavLst>
                                    </p:anim>
                                    <p:anim calcmode="lin" valueType="num">
                                      <p:cBhvr additive="base">
                                        <p:cTn id="347" dur="500" fill="hold"/>
                                        <p:tgtEl>
                                          <p:spTgt spid="165"/>
                                        </p:tgtEl>
                                        <p:attrNameLst>
                                          <p:attrName>ppt_y</p:attrName>
                                        </p:attrNameLst>
                                      </p:cBhvr>
                                      <p:tavLst>
                                        <p:tav tm="0">
                                          <p:val>
                                            <p:strVal val="1+#ppt_h/2"/>
                                          </p:val>
                                        </p:tav>
                                        <p:tav tm="100000">
                                          <p:val>
                                            <p:strVal val="#ppt_y"/>
                                          </p:val>
                                        </p:tav>
                                      </p:tavLst>
                                    </p:anim>
                                  </p:childTnLst>
                                </p:cTn>
                              </p:par>
                              <p:par>
                                <p:cTn id="348" presetID="2" presetClass="entr" presetSubtype="4" fill="hold" nodeType="withEffect">
                                  <p:stCondLst>
                                    <p:cond delay="0"/>
                                  </p:stCondLst>
                                  <p:childTnLst>
                                    <p:set>
                                      <p:cBhvr>
                                        <p:cTn id="349" dur="1" fill="hold">
                                          <p:stCondLst>
                                            <p:cond delay="0"/>
                                          </p:stCondLst>
                                        </p:cTn>
                                        <p:tgtEl>
                                          <p:spTgt spid="166"/>
                                        </p:tgtEl>
                                        <p:attrNameLst>
                                          <p:attrName>style.visibility</p:attrName>
                                        </p:attrNameLst>
                                      </p:cBhvr>
                                      <p:to>
                                        <p:strVal val="visible"/>
                                      </p:to>
                                    </p:set>
                                    <p:anim calcmode="lin" valueType="num">
                                      <p:cBhvr additive="base">
                                        <p:cTn id="350" dur="500" fill="hold"/>
                                        <p:tgtEl>
                                          <p:spTgt spid="166"/>
                                        </p:tgtEl>
                                        <p:attrNameLst>
                                          <p:attrName>ppt_x</p:attrName>
                                        </p:attrNameLst>
                                      </p:cBhvr>
                                      <p:tavLst>
                                        <p:tav tm="0">
                                          <p:val>
                                            <p:strVal val="#ppt_x"/>
                                          </p:val>
                                        </p:tav>
                                        <p:tav tm="100000">
                                          <p:val>
                                            <p:strVal val="#ppt_x"/>
                                          </p:val>
                                        </p:tav>
                                      </p:tavLst>
                                    </p:anim>
                                    <p:anim calcmode="lin" valueType="num">
                                      <p:cBhvr additive="base">
                                        <p:cTn id="351" dur="500" fill="hold"/>
                                        <p:tgtEl>
                                          <p:spTgt spid="166"/>
                                        </p:tgtEl>
                                        <p:attrNameLst>
                                          <p:attrName>ppt_y</p:attrName>
                                        </p:attrNameLst>
                                      </p:cBhvr>
                                      <p:tavLst>
                                        <p:tav tm="0">
                                          <p:val>
                                            <p:strVal val="1+#ppt_h/2"/>
                                          </p:val>
                                        </p:tav>
                                        <p:tav tm="100000">
                                          <p:val>
                                            <p:strVal val="#ppt_y"/>
                                          </p:val>
                                        </p:tav>
                                      </p:tavLst>
                                    </p:anim>
                                  </p:childTnLst>
                                </p:cTn>
                              </p:par>
                            </p:childTnLst>
                          </p:cTn>
                        </p:par>
                      </p:childTnLst>
                    </p:cTn>
                  </p:par>
                  <p:par>
                    <p:cTn id="352" fill="hold">
                      <p:stCondLst>
                        <p:cond delay="indefinite"/>
                      </p:stCondLst>
                      <p:childTnLst>
                        <p:par>
                          <p:cTn id="353" fill="hold">
                            <p:stCondLst>
                              <p:cond delay="0"/>
                            </p:stCondLst>
                            <p:childTnLst>
                              <p:par>
                                <p:cTn id="354" presetID="2" presetClass="entr" presetSubtype="4" fill="hold" nodeType="clickEffect">
                                  <p:stCondLst>
                                    <p:cond delay="0"/>
                                  </p:stCondLst>
                                  <p:childTnLst>
                                    <p:set>
                                      <p:cBhvr>
                                        <p:cTn id="355" dur="1" fill="hold">
                                          <p:stCondLst>
                                            <p:cond delay="0"/>
                                          </p:stCondLst>
                                        </p:cTn>
                                        <p:tgtEl>
                                          <p:spTgt spid="188"/>
                                        </p:tgtEl>
                                        <p:attrNameLst>
                                          <p:attrName>style.visibility</p:attrName>
                                        </p:attrNameLst>
                                      </p:cBhvr>
                                      <p:to>
                                        <p:strVal val="visible"/>
                                      </p:to>
                                    </p:set>
                                    <p:anim calcmode="lin" valueType="num">
                                      <p:cBhvr additive="base">
                                        <p:cTn id="356" dur="500" fill="hold"/>
                                        <p:tgtEl>
                                          <p:spTgt spid="188"/>
                                        </p:tgtEl>
                                        <p:attrNameLst>
                                          <p:attrName>ppt_x</p:attrName>
                                        </p:attrNameLst>
                                      </p:cBhvr>
                                      <p:tavLst>
                                        <p:tav tm="0">
                                          <p:val>
                                            <p:strVal val="#ppt_x"/>
                                          </p:val>
                                        </p:tav>
                                        <p:tav tm="100000">
                                          <p:val>
                                            <p:strVal val="#ppt_x"/>
                                          </p:val>
                                        </p:tav>
                                      </p:tavLst>
                                    </p:anim>
                                    <p:anim calcmode="lin" valueType="num">
                                      <p:cBhvr additive="base">
                                        <p:cTn id="357" dur="500" fill="hold"/>
                                        <p:tgtEl>
                                          <p:spTgt spid="1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p:bldP spid="18" grpId="0" animBg="1"/>
      <p:bldP spid="19" grpId="0"/>
      <p:bldP spid="20" grpId="0"/>
      <p:bldP spid="27" grpId="0" animBg="1"/>
      <p:bldP spid="33" grpId="0"/>
      <p:bldP spid="38" grpId="0"/>
      <p:bldP spid="63" grpId="0"/>
      <p:bldP spid="101" grpId="0"/>
      <p:bldP spid="103" grpId="0"/>
      <p:bldP spid="117" grpId="0" animBg="1"/>
      <p:bldP spid="118" grpId="0" animBg="1"/>
      <p:bldP spid="139" grpId="0"/>
      <p:bldP spid="140" grpId="0"/>
      <p:bldP spid="159" grpId="0"/>
      <p:bldP spid="162" grpId="0"/>
      <p:bldP spid="163" grpId="0"/>
      <p:bldP spid="164" grpId="0"/>
      <p:bldP spid="169" grpId="0" animBg="1"/>
      <p:bldP spid="170" grpId="0" animBg="1"/>
      <p:bldP spid="17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2E0FA-4042-AB59-20D5-F0AA6A53B56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325751DF-D645-7DC5-BAC2-297CF559FCA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24808" y="735901"/>
            <a:ext cx="825703" cy="825703"/>
          </a:xfrm>
          <a:prstGeom prst="rect">
            <a:avLst/>
          </a:prstGeom>
        </p:spPr>
      </p:pic>
      <p:sp>
        <p:nvSpPr>
          <p:cNvPr id="3" name="ZoneTexte 2">
            <a:extLst>
              <a:ext uri="{FF2B5EF4-FFF2-40B4-BE49-F238E27FC236}">
                <a16:creationId xmlns:a16="http://schemas.microsoft.com/office/drawing/2014/main" id="{F553F79F-BF7C-0E15-43E6-6DCDA7814ACA}"/>
              </a:ext>
            </a:extLst>
          </p:cNvPr>
          <p:cNvSpPr txBox="1"/>
          <p:nvPr/>
        </p:nvSpPr>
        <p:spPr>
          <a:xfrm>
            <a:off x="1153881" y="1494274"/>
            <a:ext cx="1883047" cy="861774"/>
          </a:xfrm>
          <a:prstGeom prst="rect">
            <a:avLst/>
          </a:prstGeom>
          <a:noFill/>
        </p:spPr>
        <p:txBody>
          <a:bodyPr wrap="square" rtlCol="0">
            <a:spAutoFit/>
          </a:bodyPr>
          <a:lstStyle/>
          <a:p>
            <a:pPr algn="ctr"/>
            <a:r>
              <a:rPr lang="fr-FR" sz="1400" b="1" dirty="0">
                <a:solidFill>
                  <a:srgbClr val="FF0000"/>
                </a:solidFill>
              </a:rPr>
              <a:t>René CASSIN,</a:t>
            </a:r>
            <a:br>
              <a:rPr lang="fr-FR" sz="1400" b="1" dirty="0">
                <a:solidFill>
                  <a:srgbClr val="FF0000"/>
                </a:solidFill>
              </a:rPr>
            </a:br>
            <a:r>
              <a:rPr lang="fr-FR" sz="1200" dirty="0"/>
              <a:t>(1887-1976)</a:t>
            </a:r>
            <a:br>
              <a:rPr lang="fr-FR" sz="1200" dirty="0"/>
            </a:br>
            <a:r>
              <a:rPr lang="fr-FR" sz="1200" dirty="0"/>
              <a:t>Homme politique, juriste, diplomate</a:t>
            </a:r>
            <a:endParaRPr lang="fr-FR" sz="1200" i="1" dirty="0"/>
          </a:p>
        </p:txBody>
      </p:sp>
      <p:pic>
        <p:nvPicPr>
          <p:cNvPr id="4" name="Image 3">
            <a:extLst>
              <a:ext uri="{FF2B5EF4-FFF2-40B4-BE49-F238E27FC236}">
                <a16:creationId xmlns:a16="http://schemas.microsoft.com/office/drawing/2014/main" id="{D904A024-998A-40C4-79C4-5F6A193C6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729" y="617422"/>
            <a:ext cx="512080" cy="340663"/>
          </a:xfrm>
          <a:prstGeom prst="rect">
            <a:avLst/>
          </a:prstGeom>
        </p:spPr>
      </p:pic>
      <p:sp>
        <p:nvSpPr>
          <p:cNvPr id="51" name="ZoneTexte 50">
            <a:extLst>
              <a:ext uri="{FF2B5EF4-FFF2-40B4-BE49-F238E27FC236}">
                <a16:creationId xmlns:a16="http://schemas.microsoft.com/office/drawing/2014/main" id="{A5BA6737-E526-9569-19EE-5AF1F517778E}"/>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a:t>
            </a:r>
          </a:p>
        </p:txBody>
      </p:sp>
      <p:pic>
        <p:nvPicPr>
          <p:cNvPr id="52" name="Image 51">
            <a:hlinkClick r:id="rId4" action="ppaction://hlinksldjump"/>
            <a:extLst>
              <a:ext uri="{FF2B5EF4-FFF2-40B4-BE49-F238E27FC236}">
                <a16:creationId xmlns:a16="http://schemas.microsoft.com/office/drawing/2014/main" id="{C5BA7285-D495-0153-5F27-DCD1D484A1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172" name="Image 171">
            <a:hlinkClick r:id="rId6" action="ppaction://hlinksldjump"/>
            <a:extLst>
              <a:ext uri="{FF2B5EF4-FFF2-40B4-BE49-F238E27FC236}">
                <a16:creationId xmlns:a16="http://schemas.microsoft.com/office/drawing/2014/main" id="{FD0D4120-81B3-67A1-4F5E-D569173267F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9AF62265-5AFD-3E2F-D517-71A65DC9D6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graphicFrame>
        <p:nvGraphicFramePr>
          <p:cNvPr id="180" name="Tableau 179">
            <a:extLst>
              <a:ext uri="{FF2B5EF4-FFF2-40B4-BE49-F238E27FC236}">
                <a16:creationId xmlns:a16="http://schemas.microsoft.com/office/drawing/2014/main" id="{22AC08A4-162D-713E-7241-D301A9DEADB9}"/>
              </a:ext>
            </a:extLst>
          </p:cNvPr>
          <p:cNvGraphicFramePr>
            <a:graphicFrameLocks noGrp="1"/>
          </p:cNvGraphicFramePr>
          <p:nvPr>
            <p:extLst>
              <p:ext uri="{D42A27DB-BD31-4B8C-83A1-F6EECF244321}">
                <p14:modId xmlns:p14="http://schemas.microsoft.com/office/powerpoint/2010/main" val="2436765074"/>
              </p:ext>
            </p:extLst>
          </p:nvPr>
        </p:nvGraphicFramePr>
        <p:xfrm>
          <a:off x="168961" y="2837280"/>
          <a:ext cx="4878258" cy="3825240"/>
        </p:xfrm>
        <a:graphic>
          <a:graphicData uri="http://schemas.openxmlformats.org/drawingml/2006/table">
            <a:tbl>
              <a:tblPr firstRow="1" firstCol="1" bandRow="1">
                <a:tableStyleId>{5940675A-B579-460E-94D1-54222C63F5DA}</a:tableStyleId>
              </a:tblPr>
              <a:tblGrid>
                <a:gridCol w="4878258">
                  <a:extLst>
                    <a:ext uri="{9D8B030D-6E8A-4147-A177-3AD203B41FA5}">
                      <a16:colId xmlns:a16="http://schemas.microsoft.com/office/drawing/2014/main" val="3891847212"/>
                    </a:ext>
                  </a:extLst>
                </a:gridCol>
              </a:tblGrid>
              <a:tr h="3125921">
                <a:tc>
                  <a:txBody>
                    <a:bodyPr/>
                    <a:lstStyle/>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UI ? </a:t>
                      </a:r>
                      <a:r>
                        <a:rPr lang="fr-FR" sz="1400" b="0" cap="none" baseline="0" dirty="0">
                          <a:effectLst/>
                          <a:latin typeface="Calibri" panose="020F0502020204030204" pitchFamily="34" charset="0"/>
                          <a:ea typeface="Calibri" panose="020F0502020204030204" pitchFamily="34" charset="0"/>
                          <a:cs typeface="Times New Roman" panose="02020603050405020304" pitchFamily="18" charset="0"/>
                        </a:rPr>
                        <a:t>René CASSIN, juriste, diplomate et homme politique français…</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UOI ? </a:t>
                      </a:r>
                      <a:r>
                        <a:rPr lang="fr-FR" sz="1400" b="0" cap="all" dirty="0">
                          <a:effectLst/>
                          <a:latin typeface="Calibri" panose="020F0502020204030204" pitchFamily="34" charset="0"/>
                          <a:ea typeface="Calibri" panose="020F0502020204030204" pitchFamily="34" charset="0"/>
                          <a:cs typeface="Times New Roman" panose="02020603050405020304" pitchFamily="18" charset="0"/>
                        </a:rPr>
                        <a:t>…</a:t>
                      </a:r>
                      <a:r>
                        <a:rPr lang="fr-FR" sz="1400" b="1" cap="all" dirty="0">
                          <a:effectLst/>
                          <a:latin typeface="Calibri" panose="020F0502020204030204" pitchFamily="34" charset="0"/>
                          <a:ea typeface="Calibri" panose="020F0502020204030204" pitchFamily="34" charset="0"/>
                          <a:cs typeface="Times New Roman" panose="02020603050405020304" pitchFamily="18" charset="0"/>
                        </a:rPr>
                        <a:t>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résistant auprès de la France Libre de DE GAULLE et un des principaux rédacteurs de la </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éclaration </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niverselle des </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roits de l’</a:t>
                      </a:r>
                      <a:r>
                        <a:rPr lang="fr-FR" sz="14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omme (DUDH) de 1948</a:t>
                      </a:r>
                      <a:r>
                        <a:rPr lang="fr-FR" sz="16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r>
                        <a:rPr lang="fr-FR" sz="1600" b="1" cap="all" dirty="0">
                          <a:effectLst/>
                          <a:latin typeface="Calibri" panose="020F0502020204030204" pitchFamily="34" charset="0"/>
                          <a:ea typeface="Calibri" panose="020F0502020204030204" pitchFamily="34" charset="0"/>
                          <a:cs typeface="Calibri" panose="020F0502020204030204" pitchFamily="34" charset="0"/>
                        </a:rPr>
                        <a:t>Ù</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 ? </a:t>
                      </a:r>
                      <a:r>
                        <a:rPr lang="fr-FR" sz="1400" b="0" cap="all" dirty="0">
                          <a:effectLst/>
                          <a:latin typeface="Calibri" panose="020F0502020204030204" pitchFamily="34" charset="0"/>
                          <a:ea typeface="Calibri" panose="020F0502020204030204" pitchFamily="34" charset="0"/>
                          <a:cs typeface="Times New Roman" panose="02020603050405020304" pitchFamily="18" charset="0"/>
                        </a:rPr>
                        <a:t>…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principalement à Londres et Alger, pendant la guerre puis à l’ONU à New York et à Paris au siège de l’UNESCO </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rganisation des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ations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nies pour l’</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ducation, la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cience et la </a:t>
                      </a:r>
                      <a:r>
                        <a:rPr lang="fr-FR" sz="1300" b="1"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ulture)</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3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institution de l’ONU</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UAND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 XX</a:t>
                      </a:r>
                      <a:r>
                        <a:rPr lang="fr-FR" sz="1400" b="0" kern="1200" cap="none"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siècle…</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OMMENT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 tant que juriste, spécialiste du droit…</a:t>
                      </a:r>
                    </a:p>
                    <a:p>
                      <a:pPr>
                        <a:spcBef>
                          <a:spcPts val="100"/>
                        </a:spcBef>
                        <a:spcAft>
                          <a:spcPts val="100"/>
                        </a:spcAft>
                        <a:tabLst>
                          <a:tab pos="6659880" algn="r"/>
                        </a:tabLst>
                      </a:pPr>
                      <a:r>
                        <a:rPr lang="fr-FR" sz="1600" b="1" cap="all"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OURQUOI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car il a consacré sa vie à la justice et à la protection des droits fondamentaux de la personne…</a:t>
                      </a:r>
                    </a:p>
                    <a:p>
                      <a:pPr marL="0" marR="0" lvl="0" indent="0" algn="l" defTabSz="457200" rtl="0" eaLnBrk="1" fontAlgn="auto" latinLnBrk="0" hangingPunct="1">
                        <a:lnSpc>
                          <a:spcPct val="100000"/>
                        </a:lnSpc>
                        <a:spcBef>
                          <a:spcPts val="100"/>
                        </a:spcBef>
                        <a:spcAft>
                          <a:spcPts val="100"/>
                        </a:spcAft>
                        <a:buClrTx/>
                        <a:buSzTx/>
                        <a:buFontTx/>
                        <a:buNone/>
                        <a:tabLst>
                          <a:tab pos="6659880" algn="r"/>
                        </a:tabLst>
                        <a:defRPr/>
                      </a:pPr>
                      <a:r>
                        <a:rPr lang="fr-FR" sz="1600" b="1" kern="1200" dirty="0">
                          <a:solidFill>
                            <a:srgbClr val="00B050"/>
                          </a:solidFill>
                          <a:latin typeface="+mn-lt"/>
                          <a:ea typeface="+mn-ea"/>
                          <a:cs typeface="+mn-cs"/>
                        </a:rPr>
                        <a:t>C</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ONSÉQUENCE(S) ? </a:t>
                      </a:r>
                      <a:r>
                        <a:rPr lang="fr-FR" sz="1400" b="0" kern="1200" cap="non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son travail a permis de poser les bases du droit international des droits de l’Homme. (lien à faire avec les enjeux actuels). Prix Nobel de la Paix 1968.</a:t>
                      </a:r>
                      <a:r>
                        <a:rPr lang="fr-FR" sz="1600" b="1" cap="all" dirty="0">
                          <a:effectLst/>
                          <a:latin typeface="Calibri" panose="020F0502020204030204" pitchFamily="34" charset="0"/>
                          <a:ea typeface="Calibri" panose="020F0502020204030204" pitchFamily="34" charset="0"/>
                          <a:cs typeface="Times New Roman" panose="02020603050405020304" pitchFamily="18" charset="0"/>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345" marR="62345" marT="0" marB="0"/>
                </a:tc>
                <a:extLst>
                  <a:ext uri="{0D108BD9-81ED-4DB2-BD59-A6C34878D82A}">
                    <a16:rowId xmlns:a16="http://schemas.microsoft.com/office/drawing/2014/main" val="502371611"/>
                  </a:ext>
                </a:extLst>
              </a:tr>
            </a:tbl>
          </a:graphicData>
        </a:graphic>
      </p:graphicFrame>
      <p:pic>
        <p:nvPicPr>
          <p:cNvPr id="6" name="Image 5">
            <a:extLst>
              <a:ext uri="{FF2B5EF4-FFF2-40B4-BE49-F238E27FC236}">
                <a16:creationId xmlns:a16="http://schemas.microsoft.com/office/drawing/2014/main" id="{2F22A51F-5A37-B11F-B16C-CD9D098339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8455" y="1776105"/>
            <a:ext cx="698930" cy="631983"/>
          </a:xfrm>
          <a:prstGeom prst="rect">
            <a:avLst/>
          </a:prstGeom>
        </p:spPr>
      </p:pic>
      <p:sp>
        <p:nvSpPr>
          <p:cNvPr id="8" name="ZoneTexte 7">
            <a:extLst>
              <a:ext uri="{FF2B5EF4-FFF2-40B4-BE49-F238E27FC236}">
                <a16:creationId xmlns:a16="http://schemas.microsoft.com/office/drawing/2014/main" id="{C13474B3-5B73-A449-38FE-F0F9509DC8A8}"/>
              </a:ext>
            </a:extLst>
          </p:cNvPr>
          <p:cNvSpPr txBox="1"/>
          <p:nvPr/>
        </p:nvSpPr>
        <p:spPr>
          <a:xfrm>
            <a:off x="168962" y="2467948"/>
            <a:ext cx="4878258" cy="369332"/>
          </a:xfrm>
          <a:prstGeom prst="rect">
            <a:avLst/>
          </a:prstGeom>
          <a:noFill/>
        </p:spPr>
        <p:txBody>
          <a:bodyPr wrap="square">
            <a:spAutoFit/>
          </a:bodyPr>
          <a:lstStyle/>
          <a:p>
            <a:pPr algn="ctr"/>
            <a:r>
              <a:rPr lang="fr-FR" sz="1800" b="1" dirty="0">
                <a:solidFill>
                  <a:srgbClr val="FF0000"/>
                </a:solidFill>
              </a:rPr>
              <a:t>QQOQCP</a:t>
            </a:r>
            <a:r>
              <a:rPr lang="fr-FR" sz="1800" b="1" dirty="0">
                <a:solidFill>
                  <a:srgbClr val="00B050"/>
                </a:solidFill>
              </a:rPr>
              <a:t>C </a:t>
            </a:r>
            <a:r>
              <a:rPr lang="fr-FR" sz="1800" b="1" dirty="0"/>
              <a:t>– René CASSIN</a:t>
            </a:r>
            <a:endParaRPr lang="fr-FR" dirty="0"/>
          </a:p>
        </p:txBody>
      </p:sp>
      <p:sp>
        <p:nvSpPr>
          <p:cNvPr id="11" name="ZoneTexte 10">
            <a:extLst>
              <a:ext uri="{FF2B5EF4-FFF2-40B4-BE49-F238E27FC236}">
                <a16:creationId xmlns:a16="http://schemas.microsoft.com/office/drawing/2014/main" id="{3E66A11F-3826-2667-086B-C43A86D4AAB1}"/>
              </a:ext>
            </a:extLst>
          </p:cNvPr>
          <p:cNvSpPr txBox="1"/>
          <p:nvPr/>
        </p:nvSpPr>
        <p:spPr>
          <a:xfrm>
            <a:off x="5442441" y="2073452"/>
            <a:ext cx="6482034" cy="369332"/>
          </a:xfrm>
          <a:prstGeom prst="rect">
            <a:avLst/>
          </a:prstGeom>
          <a:noFill/>
        </p:spPr>
        <p:txBody>
          <a:bodyPr wrap="square">
            <a:spAutoFit/>
          </a:bodyPr>
          <a:lstStyle/>
          <a:p>
            <a:pPr algn="ctr"/>
            <a:r>
              <a:rPr lang="fr-FR" sz="1800" b="1" dirty="0">
                <a:solidFill>
                  <a:srgbClr val="00B0F0"/>
                </a:solidFill>
              </a:rPr>
              <a:t>Mise en récit</a:t>
            </a:r>
            <a:r>
              <a:rPr lang="fr-FR" sz="1800" b="1" dirty="0">
                <a:solidFill>
                  <a:srgbClr val="FF0000"/>
                </a:solidFill>
              </a:rPr>
              <a:t> </a:t>
            </a:r>
            <a:r>
              <a:rPr lang="fr-FR" sz="1800" b="1" dirty="0"/>
              <a:t>du</a:t>
            </a:r>
            <a:r>
              <a:rPr lang="fr-FR" sz="1800" b="1" dirty="0">
                <a:solidFill>
                  <a:srgbClr val="FF0000"/>
                </a:solidFill>
              </a:rPr>
              <a:t> QQOQCP</a:t>
            </a:r>
            <a:r>
              <a:rPr lang="fr-FR" sz="1800" b="1" dirty="0">
                <a:solidFill>
                  <a:srgbClr val="00B050"/>
                </a:solidFill>
              </a:rPr>
              <a:t>C </a:t>
            </a:r>
            <a:r>
              <a:rPr lang="fr-FR" sz="1800" b="1" dirty="0"/>
              <a:t>– René CASSIN</a:t>
            </a:r>
            <a:endParaRPr lang="fr-FR" dirty="0"/>
          </a:p>
        </p:txBody>
      </p:sp>
    </p:spTree>
    <p:extLst>
      <p:ext uri="{BB962C8B-B14F-4D97-AF65-F5344CB8AC3E}">
        <p14:creationId xmlns:p14="http://schemas.microsoft.com/office/powerpoint/2010/main" val="221717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1000"/>
                                        <p:tgtEl>
                                          <p:spTgt spid="172"/>
                                        </p:tgtEl>
                                      </p:cBhvr>
                                    </p:animEffect>
                                    <p:anim calcmode="lin" valueType="num">
                                      <p:cBhvr>
                                        <p:cTn id="8" dur="1000" fill="hold"/>
                                        <p:tgtEl>
                                          <p:spTgt spid="172"/>
                                        </p:tgtEl>
                                        <p:attrNameLst>
                                          <p:attrName>ppt_x</p:attrName>
                                        </p:attrNameLst>
                                      </p:cBhvr>
                                      <p:tavLst>
                                        <p:tav tm="0">
                                          <p:val>
                                            <p:strVal val="#ppt_x"/>
                                          </p:val>
                                        </p:tav>
                                        <p:tav tm="100000">
                                          <p:val>
                                            <p:strVal val="#ppt_x"/>
                                          </p:val>
                                        </p:tav>
                                      </p:tavLst>
                                    </p:anim>
                                    <p:anim calcmode="lin" valueType="num">
                                      <p:cBhvr>
                                        <p:cTn id="9" dur="1000" fill="hold"/>
                                        <p:tgtEl>
                                          <p:spTgt spid="17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80"/>
                                        </p:tgtEl>
                                        <p:attrNameLst>
                                          <p:attrName>style.visibility</p:attrName>
                                        </p:attrNameLst>
                                      </p:cBhvr>
                                      <p:to>
                                        <p:strVal val="visible"/>
                                      </p:to>
                                    </p:set>
                                    <p:animEffect transition="in" filter="fade">
                                      <p:cBhvr>
                                        <p:cTn id="37" dur="1000"/>
                                        <p:tgtEl>
                                          <p:spTgt spid="180"/>
                                        </p:tgtEl>
                                      </p:cBhvr>
                                    </p:animEffect>
                                    <p:anim calcmode="lin" valueType="num">
                                      <p:cBhvr>
                                        <p:cTn id="38" dur="1000" fill="hold"/>
                                        <p:tgtEl>
                                          <p:spTgt spid="180"/>
                                        </p:tgtEl>
                                        <p:attrNameLst>
                                          <p:attrName>ppt_x</p:attrName>
                                        </p:attrNameLst>
                                      </p:cBhvr>
                                      <p:tavLst>
                                        <p:tav tm="0">
                                          <p:val>
                                            <p:strVal val="#ppt_x"/>
                                          </p:val>
                                        </p:tav>
                                        <p:tav tm="100000">
                                          <p:val>
                                            <p:strVal val="#ppt_x"/>
                                          </p:val>
                                        </p:tav>
                                      </p:tavLst>
                                    </p:anim>
                                    <p:anim calcmode="lin" valueType="num">
                                      <p:cBhvr>
                                        <p:cTn id="39" dur="1000" fill="hold"/>
                                        <p:tgtEl>
                                          <p:spTgt spid="18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F1A2C-8392-F04F-7133-279C4D1F12A0}"/>
            </a:ext>
          </a:extLst>
        </p:cNvPr>
        <p:cNvGrpSpPr/>
        <p:nvPr/>
      </p:nvGrpSpPr>
      <p:grpSpPr>
        <a:xfrm>
          <a:off x="0" y="0"/>
          <a:ext cx="0" cy="0"/>
          <a:chOff x="0" y="0"/>
          <a:chExt cx="0" cy="0"/>
        </a:xfrm>
      </p:grpSpPr>
      <p:sp>
        <p:nvSpPr>
          <p:cNvPr id="51" name="ZoneTexte 50">
            <a:extLst>
              <a:ext uri="{FF2B5EF4-FFF2-40B4-BE49-F238E27FC236}">
                <a16:creationId xmlns:a16="http://schemas.microsoft.com/office/drawing/2014/main" id="{AA143FCC-5C90-6FD6-791C-EA355EEE4615}"/>
              </a:ext>
            </a:extLst>
          </p:cNvPr>
          <p:cNvSpPr txBox="1"/>
          <p:nvPr/>
        </p:nvSpPr>
        <p:spPr>
          <a:xfrm>
            <a:off x="198409" y="97695"/>
            <a:ext cx="10488064" cy="584775"/>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 </a:t>
            </a:r>
          </a:p>
          <a:p>
            <a:endParaRPr lang="fr-FR" sz="1400" b="1" dirty="0">
              <a:latin typeface="Calibri" panose="020F0502020204030204" pitchFamily="34" charset="0"/>
              <a:cs typeface="Calibri" panose="020F0502020204030204" pitchFamily="34" charset="0"/>
            </a:endParaRPr>
          </a:p>
        </p:txBody>
      </p:sp>
      <p:pic>
        <p:nvPicPr>
          <p:cNvPr id="52" name="Image 51">
            <a:hlinkClick r:id="rId2" action="ppaction://hlinksldjump"/>
            <a:extLst>
              <a:ext uri="{FF2B5EF4-FFF2-40B4-BE49-F238E27FC236}">
                <a16:creationId xmlns:a16="http://schemas.microsoft.com/office/drawing/2014/main" id="{DD5060E5-C00E-1B4B-DC36-6B92892DCE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172" name="Image 171">
            <a:hlinkClick r:id="rId4" action="ppaction://hlinksldjump"/>
            <a:extLst>
              <a:ext uri="{FF2B5EF4-FFF2-40B4-BE49-F238E27FC236}">
                <a16:creationId xmlns:a16="http://schemas.microsoft.com/office/drawing/2014/main" id="{4E54A923-9457-E637-E6CC-A0C94DD2107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8964BD33-C7DA-3D8D-BED9-4E1B965BD8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pic>
        <p:nvPicPr>
          <p:cNvPr id="6" name="Image 5">
            <a:extLst>
              <a:ext uri="{FF2B5EF4-FFF2-40B4-BE49-F238E27FC236}">
                <a16:creationId xmlns:a16="http://schemas.microsoft.com/office/drawing/2014/main" id="{E7CD9FE3-1022-D067-C0C4-D12CE8FF12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455" y="1776105"/>
            <a:ext cx="698930" cy="631983"/>
          </a:xfrm>
          <a:prstGeom prst="rect">
            <a:avLst/>
          </a:prstGeom>
        </p:spPr>
      </p:pic>
      <p:sp>
        <p:nvSpPr>
          <p:cNvPr id="8" name="ZoneTexte 7">
            <a:extLst>
              <a:ext uri="{FF2B5EF4-FFF2-40B4-BE49-F238E27FC236}">
                <a16:creationId xmlns:a16="http://schemas.microsoft.com/office/drawing/2014/main" id="{DC749EEB-5FB6-F6CC-5461-800E31D848CC}"/>
              </a:ext>
            </a:extLst>
          </p:cNvPr>
          <p:cNvSpPr txBox="1"/>
          <p:nvPr/>
        </p:nvSpPr>
        <p:spPr>
          <a:xfrm>
            <a:off x="168961" y="2467948"/>
            <a:ext cx="5498413" cy="369332"/>
          </a:xfrm>
          <a:prstGeom prst="rect">
            <a:avLst/>
          </a:prstGeom>
          <a:noFill/>
        </p:spPr>
        <p:txBody>
          <a:bodyPr wrap="square">
            <a:spAutoFit/>
          </a:bodyPr>
          <a:lstStyle/>
          <a:p>
            <a:pPr algn="ctr"/>
            <a:r>
              <a:rPr lang="fr-FR" sz="1800" b="1" dirty="0">
                <a:solidFill>
                  <a:srgbClr val="FF0000"/>
                </a:solidFill>
              </a:rPr>
              <a:t>QQOQCP</a:t>
            </a:r>
            <a:r>
              <a:rPr lang="fr-FR" sz="1800" b="1" dirty="0">
                <a:solidFill>
                  <a:srgbClr val="00B050"/>
                </a:solidFill>
              </a:rPr>
              <a:t>C </a:t>
            </a:r>
            <a:r>
              <a:rPr lang="fr-FR" sz="1800" b="1" dirty="0"/>
              <a:t>– Albert SCHWEITZER</a:t>
            </a:r>
            <a:endParaRPr lang="fr-FR" dirty="0"/>
          </a:p>
        </p:txBody>
      </p:sp>
      <p:sp>
        <p:nvSpPr>
          <p:cNvPr id="11" name="ZoneTexte 10">
            <a:extLst>
              <a:ext uri="{FF2B5EF4-FFF2-40B4-BE49-F238E27FC236}">
                <a16:creationId xmlns:a16="http://schemas.microsoft.com/office/drawing/2014/main" id="{FC22858B-0744-A3B4-E670-94CA1297842D}"/>
              </a:ext>
            </a:extLst>
          </p:cNvPr>
          <p:cNvSpPr txBox="1"/>
          <p:nvPr/>
        </p:nvSpPr>
        <p:spPr>
          <a:xfrm>
            <a:off x="5442441" y="446745"/>
            <a:ext cx="6482034" cy="369332"/>
          </a:xfrm>
          <a:prstGeom prst="rect">
            <a:avLst/>
          </a:prstGeom>
          <a:noFill/>
        </p:spPr>
        <p:txBody>
          <a:bodyPr wrap="square">
            <a:spAutoFit/>
          </a:bodyPr>
          <a:lstStyle/>
          <a:p>
            <a:pPr algn="ctr"/>
            <a:r>
              <a:rPr lang="fr-FR" sz="1800" b="1" dirty="0">
                <a:solidFill>
                  <a:srgbClr val="00B0F0"/>
                </a:solidFill>
              </a:rPr>
              <a:t>Mise en récit</a:t>
            </a:r>
            <a:r>
              <a:rPr lang="fr-FR" sz="1800" b="1" dirty="0">
                <a:solidFill>
                  <a:srgbClr val="FF0000"/>
                </a:solidFill>
              </a:rPr>
              <a:t> </a:t>
            </a:r>
            <a:r>
              <a:rPr lang="fr-FR" sz="1800" b="1" dirty="0"/>
              <a:t>du</a:t>
            </a:r>
            <a:r>
              <a:rPr lang="fr-FR" sz="1800" b="1" dirty="0">
                <a:solidFill>
                  <a:srgbClr val="FF0000"/>
                </a:solidFill>
              </a:rPr>
              <a:t> QQOQCP</a:t>
            </a:r>
            <a:r>
              <a:rPr lang="fr-FR" sz="1800" b="1" dirty="0">
                <a:solidFill>
                  <a:srgbClr val="00B050"/>
                </a:solidFill>
              </a:rPr>
              <a:t>C </a:t>
            </a:r>
            <a:r>
              <a:rPr lang="fr-FR" sz="1800" b="1" dirty="0"/>
              <a:t>– Albert SCHWEITZER</a:t>
            </a:r>
          </a:p>
        </p:txBody>
      </p:sp>
      <p:pic>
        <p:nvPicPr>
          <p:cNvPr id="173" name="Image 172">
            <a:extLst>
              <a:ext uri="{FF2B5EF4-FFF2-40B4-BE49-F238E27FC236}">
                <a16:creationId xmlns:a16="http://schemas.microsoft.com/office/drawing/2014/main" id="{69D9DE07-18C3-D1C5-6D67-D7098B00091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643212" y="735901"/>
            <a:ext cx="774331" cy="771049"/>
          </a:xfrm>
          <a:prstGeom prst="rect">
            <a:avLst/>
          </a:prstGeom>
        </p:spPr>
      </p:pic>
      <p:sp>
        <p:nvSpPr>
          <p:cNvPr id="174" name="ZoneTexte 173">
            <a:extLst>
              <a:ext uri="{FF2B5EF4-FFF2-40B4-BE49-F238E27FC236}">
                <a16:creationId xmlns:a16="http://schemas.microsoft.com/office/drawing/2014/main" id="{78465A80-FFF4-115D-89ED-EB9B7798AAFF}"/>
              </a:ext>
            </a:extLst>
          </p:cNvPr>
          <p:cNvSpPr txBox="1"/>
          <p:nvPr/>
        </p:nvSpPr>
        <p:spPr>
          <a:xfrm>
            <a:off x="1176955" y="1539258"/>
            <a:ext cx="1992918" cy="1046440"/>
          </a:xfrm>
          <a:prstGeom prst="rect">
            <a:avLst/>
          </a:prstGeom>
          <a:noFill/>
        </p:spPr>
        <p:txBody>
          <a:bodyPr wrap="square" rtlCol="0">
            <a:spAutoFit/>
          </a:bodyPr>
          <a:lstStyle/>
          <a:p>
            <a:pPr algn="ctr"/>
            <a:r>
              <a:rPr lang="fr-FR" sz="1400" b="1" dirty="0">
                <a:solidFill>
                  <a:srgbClr val="FF0000"/>
                </a:solidFill>
              </a:rPr>
              <a:t>Albert SCHWEITZER</a:t>
            </a:r>
          </a:p>
          <a:p>
            <a:pPr algn="ctr"/>
            <a:r>
              <a:rPr lang="fr-FR" sz="1200" dirty="0"/>
              <a:t>(1875-1965)</a:t>
            </a:r>
          </a:p>
          <a:p>
            <a:pPr algn="ctr"/>
            <a:r>
              <a:rPr lang="fr-FR" sz="1200" i="1" dirty="0"/>
              <a:t>Médecin, pasteur, Théologien alsacien ayant fondé un hôpital au Gabon</a:t>
            </a:r>
          </a:p>
        </p:txBody>
      </p:sp>
      <p:pic>
        <p:nvPicPr>
          <p:cNvPr id="175" name="Image 174">
            <a:extLst>
              <a:ext uri="{FF2B5EF4-FFF2-40B4-BE49-F238E27FC236}">
                <a16:creationId xmlns:a16="http://schemas.microsoft.com/office/drawing/2014/main" id="{78C762ED-3AAD-29CB-BA71-5E79867F58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52050" y="818666"/>
            <a:ext cx="512080" cy="340663"/>
          </a:xfrm>
          <a:prstGeom prst="rect">
            <a:avLst/>
          </a:prstGeom>
        </p:spPr>
      </p:pic>
      <p:pic>
        <p:nvPicPr>
          <p:cNvPr id="176" name="Image 175">
            <a:extLst>
              <a:ext uri="{FF2B5EF4-FFF2-40B4-BE49-F238E27FC236}">
                <a16:creationId xmlns:a16="http://schemas.microsoft.com/office/drawing/2014/main" id="{8F6C2EF6-740B-7CA8-6F7C-0AF25EB1B7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52051" y="478388"/>
            <a:ext cx="515362" cy="340663"/>
          </a:xfrm>
          <a:prstGeom prst="rect">
            <a:avLst/>
          </a:prstGeom>
        </p:spPr>
      </p:pic>
    </p:spTree>
    <p:extLst>
      <p:ext uri="{BB962C8B-B14F-4D97-AF65-F5344CB8AC3E}">
        <p14:creationId xmlns:p14="http://schemas.microsoft.com/office/powerpoint/2010/main" val="114766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1000"/>
                                        <p:tgtEl>
                                          <p:spTgt spid="173"/>
                                        </p:tgtEl>
                                      </p:cBhvr>
                                    </p:animEffect>
                                    <p:anim calcmode="lin" valueType="num">
                                      <p:cBhvr>
                                        <p:cTn id="8" dur="1000" fill="hold"/>
                                        <p:tgtEl>
                                          <p:spTgt spid="173"/>
                                        </p:tgtEl>
                                        <p:attrNameLst>
                                          <p:attrName>ppt_x</p:attrName>
                                        </p:attrNameLst>
                                      </p:cBhvr>
                                      <p:tavLst>
                                        <p:tav tm="0">
                                          <p:val>
                                            <p:strVal val="#ppt_x"/>
                                          </p:val>
                                        </p:tav>
                                        <p:tav tm="100000">
                                          <p:val>
                                            <p:strVal val="#ppt_x"/>
                                          </p:val>
                                        </p:tav>
                                      </p:tavLst>
                                    </p:anim>
                                    <p:anim calcmode="lin" valueType="num">
                                      <p:cBhvr>
                                        <p:cTn id="9" dur="1000" fill="hold"/>
                                        <p:tgtEl>
                                          <p:spTgt spid="17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5"/>
                                        </p:tgtEl>
                                        <p:attrNameLst>
                                          <p:attrName>style.visibility</p:attrName>
                                        </p:attrNameLst>
                                      </p:cBhvr>
                                      <p:to>
                                        <p:strVal val="visible"/>
                                      </p:to>
                                    </p:set>
                                    <p:animEffect transition="in" filter="fade">
                                      <p:cBhvr>
                                        <p:cTn id="12" dur="1000"/>
                                        <p:tgtEl>
                                          <p:spTgt spid="175"/>
                                        </p:tgtEl>
                                      </p:cBhvr>
                                    </p:animEffect>
                                    <p:anim calcmode="lin" valueType="num">
                                      <p:cBhvr>
                                        <p:cTn id="13" dur="1000" fill="hold"/>
                                        <p:tgtEl>
                                          <p:spTgt spid="175"/>
                                        </p:tgtEl>
                                        <p:attrNameLst>
                                          <p:attrName>ppt_x</p:attrName>
                                        </p:attrNameLst>
                                      </p:cBhvr>
                                      <p:tavLst>
                                        <p:tav tm="0">
                                          <p:val>
                                            <p:strVal val="#ppt_x"/>
                                          </p:val>
                                        </p:tav>
                                        <p:tav tm="100000">
                                          <p:val>
                                            <p:strVal val="#ppt_x"/>
                                          </p:val>
                                        </p:tav>
                                      </p:tavLst>
                                    </p:anim>
                                    <p:anim calcmode="lin" valueType="num">
                                      <p:cBhvr>
                                        <p:cTn id="14" dur="1000" fill="hold"/>
                                        <p:tgtEl>
                                          <p:spTgt spid="17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1000"/>
                                        <p:tgtEl>
                                          <p:spTgt spid="174"/>
                                        </p:tgtEl>
                                      </p:cBhvr>
                                    </p:animEffect>
                                    <p:anim calcmode="lin" valueType="num">
                                      <p:cBhvr>
                                        <p:cTn id="18" dur="1000" fill="hold"/>
                                        <p:tgtEl>
                                          <p:spTgt spid="174"/>
                                        </p:tgtEl>
                                        <p:attrNameLst>
                                          <p:attrName>ppt_x</p:attrName>
                                        </p:attrNameLst>
                                      </p:cBhvr>
                                      <p:tavLst>
                                        <p:tav tm="0">
                                          <p:val>
                                            <p:strVal val="#ppt_x"/>
                                          </p:val>
                                        </p:tav>
                                        <p:tav tm="100000">
                                          <p:val>
                                            <p:strVal val="#ppt_x"/>
                                          </p:val>
                                        </p:tav>
                                      </p:tavLst>
                                    </p:anim>
                                    <p:anim calcmode="lin" valueType="num">
                                      <p:cBhvr>
                                        <p:cTn id="19" dur="1000" fill="hold"/>
                                        <p:tgtEl>
                                          <p:spTgt spid="17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6"/>
                                        </p:tgtEl>
                                        <p:attrNameLst>
                                          <p:attrName>style.visibility</p:attrName>
                                        </p:attrNameLst>
                                      </p:cBhvr>
                                      <p:to>
                                        <p:strVal val="visible"/>
                                      </p:to>
                                    </p:set>
                                    <p:animEffect transition="in" filter="fade">
                                      <p:cBhvr>
                                        <p:cTn id="22" dur="1000"/>
                                        <p:tgtEl>
                                          <p:spTgt spid="176"/>
                                        </p:tgtEl>
                                      </p:cBhvr>
                                    </p:animEffect>
                                    <p:anim calcmode="lin" valueType="num">
                                      <p:cBhvr>
                                        <p:cTn id="23" dur="1000" fill="hold"/>
                                        <p:tgtEl>
                                          <p:spTgt spid="176"/>
                                        </p:tgtEl>
                                        <p:attrNameLst>
                                          <p:attrName>ppt_x</p:attrName>
                                        </p:attrNameLst>
                                      </p:cBhvr>
                                      <p:tavLst>
                                        <p:tav tm="0">
                                          <p:val>
                                            <p:strVal val="#ppt_x"/>
                                          </p:val>
                                        </p:tav>
                                        <p:tav tm="100000">
                                          <p:val>
                                            <p:strVal val="#ppt_x"/>
                                          </p:val>
                                        </p:tav>
                                      </p:tavLst>
                                    </p:anim>
                                    <p:anim calcmode="lin" valueType="num">
                                      <p:cBhvr>
                                        <p:cTn id="24" dur="1000" fill="hold"/>
                                        <p:tgtEl>
                                          <p:spTgt spid="17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anim calcmode="lin" valueType="num">
                                      <p:cBhvr>
                                        <p:cTn id="28" dur="1000" fill="hold"/>
                                        <p:tgtEl>
                                          <p:spTgt spid="172"/>
                                        </p:tgtEl>
                                        <p:attrNameLst>
                                          <p:attrName>ppt_x</p:attrName>
                                        </p:attrNameLst>
                                      </p:cBhvr>
                                      <p:tavLst>
                                        <p:tav tm="0">
                                          <p:val>
                                            <p:strVal val="#ppt_x"/>
                                          </p:val>
                                        </p:tav>
                                        <p:tav tm="100000">
                                          <p:val>
                                            <p:strVal val="#ppt_x"/>
                                          </p:val>
                                        </p:tav>
                                      </p:tavLst>
                                    </p:anim>
                                    <p:anim calcmode="lin" valueType="num">
                                      <p:cBhvr>
                                        <p:cTn id="29" dur="1000" fill="hold"/>
                                        <p:tgtEl>
                                          <p:spTgt spid="1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7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EEE52-1A58-C0AD-C90F-5711591ECCE3}"/>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481DEDC-10AE-89AE-17B2-55B9EA134AA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70789" y="648923"/>
            <a:ext cx="774331" cy="774331"/>
          </a:xfrm>
          <a:prstGeom prst="rect">
            <a:avLst/>
          </a:prstGeom>
        </p:spPr>
      </p:pic>
      <p:sp>
        <p:nvSpPr>
          <p:cNvPr id="3" name="ZoneTexte 2">
            <a:extLst>
              <a:ext uri="{FF2B5EF4-FFF2-40B4-BE49-F238E27FC236}">
                <a16:creationId xmlns:a16="http://schemas.microsoft.com/office/drawing/2014/main" id="{8124B4B9-3A7E-67CD-7564-656D4DEC0E7D}"/>
              </a:ext>
            </a:extLst>
          </p:cNvPr>
          <p:cNvSpPr txBox="1"/>
          <p:nvPr/>
        </p:nvSpPr>
        <p:spPr>
          <a:xfrm>
            <a:off x="3713680" y="518521"/>
            <a:ext cx="1951952" cy="1046440"/>
          </a:xfrm>
          <a:prstGeom prst="rect">
            <a:avLst/>
          </a:prstGeom>
          <a:noFill/>
        </p:spPr>
        <p:txBody>
          <a:bodyPr wrap="square" rtlCol="0">
            <a:spAutoFit/>
          </a:bodyPr>
          <a:lstStyle/>
          <a:p>
            <a:pPr algn="ctr"/>
            <a:r>
              <a:rPr lang="fr-FR" sz="1400" b="1" dirty="0">
                <a:solidFill>
                  <a:srgbClr val="FF0000"/>
                </a:solidFill>
              </a:rPr>
              <a:t>Martin LUTHER-KING</a:t>
            </a:r>
            <a:endParaRPr lang="fr-FR" sz="1200" dirty="0"/>
          </a:p>
          <a:p>
            <a:pPr algn="ctr"/>
            <a:r>
              <a:rPr lang="fr-FR" sz="1200" i="1" dirty="0"/>
              <a:t>(1929-1968)</a:t>
            </a:r>
          </a:p>
          <a:p>
            <a:pPr algn="ctr"/>
            <a:r>
              <a:rPr lang="fr-FR" sz="1200" i="1" dirty="0"/>
              <a:t>Pasteur, Militant non-violent du Mouvement américain pour les droits civiques  </a:t>
            </a:r>
          </a:p>
        </p:txBody>
      </p:sp>
      <p:pic>
        <p:nvPicPr>
          <p:cNvPr id="4" name="Image 3">
            <a:extLst>
              <a:ext uri="{FF2B5EF4-FFF2-40B4-BE49-F238E27FC236}">
                <a16:creationId xmlns:a16="http://schemas.microsoft.com/office/drawing/2014/main" id="{DA79E289-A8F7-8F38-6639-6E2B43112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8358" y="574768"/>
            <a:ext cx="617092" cy="307566"/>
          </a:xfrm>
          <a:prstGeom prst="rect">
            <a:avLst/>
          </a:prstGeom>
        </p:spPr>
      </p:pic>
      <p:sp>
        <p:nvSpPr>
          <p:cNvPr id="51" name="ZoneTexte 50">
            <a:extLst>
              <a:ext uri="{FF2B5EF4-FFF2-40B4-BE49-F238E27FC236}">
                <a16:creationId xmlns:a16="http://schemas.microsoft.com/office/drawing/2014/main" id="{CCAFFAAD-4CBA-9298-8B9B-07E528658561}"/>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a:t>
            </a:r>
          </a:p>
        </p:txBody>
      </p:sp>
      <p:pic>
        <p:nvPicPr>
          <p:cNvPr id="52" name="Image 51">
            <a:hlinkClick r:id="rId4" action="ppaction://hlinksldjump"/>
            <a:extLst>
              <a:ext uri="{FF2B5EF4-FFF2-40B4-BE49-F238E27FC236}">
                <a16:creationId xmlns:a16="http://schemas.microsoft.com/office/drawing/2014/main" id="{F58A6D01-59F7-8BCC-EB64-8449B64AB0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172" name="Image 171">
            <a:hlinkClick r:id="rId6" action="ppaction://hlinksldjump"/>
            <a:extLst>
              <a:ext uri="{FF2B5EF4-FFF2-40B4-BE49-F238E27FC236}">
                <a16:creationId xmlns:a16="http://schemas.microsoft.com/office/drawing/2014/main" id="{A7161B04-7045-5906-41B0-B34D710DD3E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2800C2CC-1937-F375-2945-112FA9A031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pic>
        <p:nvPicPr>
          <p:cNvPr id="6" name="Image 5">
            <a:extLst>
              <a:ext uri="{FF2B5EF4-FFF2-40B4-BE49-F238E27FC236}">
                <a16:creationId xmlns:a16="http://schemas.microsoft.com/office/drawing/2014/main" id="{A5B71655-4DA3-4968-2346-B2B9EE94627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1367" y="695986"/>
            <a:ext cx="698930" cy="631983"/>
          </a:xfrm>
          <a:prstGeom prst="rect">
            <a:avLst/>
          </a:prstGeom>
        </p:spPr>
      </p:pic>
      <p:sp>
        <p:nvSpPr>
          <p:cNvPr id="8" name="ZoneTexte 7">
            <a:extLst>
              <a:ext uri="{FF2B5EF4-FFF2-40B4-BE49-F238E27FC236}">
                <a16:creationId xmlns:a16="http://schemas.microsoft.com/office/drawing/2014/main" id="{73B41F9F-497B-ACF8-7737-2B7B159248DA}"/>
              </a:ext>
            </a:extLst>
          </p:cNvPr>
          <p:cNvSpPr txBox="1"/>
          <p:nvPr/>
        </p:nvSpPr>
        <p:spPr>
          <a:xfrm>
            <a:off x="138117" y="1516588"/>
            <a:ext cx="5957884" cy="369332"/>
          </a:xfrm>
          <a:prstGeom prst="rect">
            <a:avLst/>
          </a:prstGeom>
          <a:noFill/>
        </p:spPr>
        <p:txBody>
          <a:bodyPr wrap="square">
            <a:spAutoFit/>
          </a:bodyPr>
          <a:lstStyle/>
          <a:p>
            <a:pPr algn="ctr"/>
            <a:r>
              <a:rPr lang="fr-FR" sz="1800" b="1" dirty="0">
                <a:solidFill>
                  <a:srgbClr val="FF0000"/>
                </a:solidFill>
              </a:rPr>
              <a:t>QQOQCP</a:t>
            </a:r>
            <a:r>
              <a:rPr lang="fr-FR" sz="1800" b="1" dirty="0">
                <a:solidFill>
                  <a:srgbClr val="00B050"/>
                </a:solidFill>
              </a:rPr>
              <a:t>C </a:t>
            </a:r>
            <a:r>
              <a:rPr lang="fr-FR" sz="1800" b="1" dirty="0"/>
              <a:t>– Martin LUTHER-KING</a:t>
            </a:r>
            <a:endParaRPr lang="fr-FR" dirty="0"/>
          </a:p>
        </p:txBody>
      </p:sp>
      <p:sp>
        <p:nvSpPr>
          <p:cNvPr id="11" name="ZoneTexte 10">
            <a:extLst>
              <a:ext uri="{FF2B5EF4-FFF2-40B4-BE49-F238E27FC236}">
                <a16:creationId xmlns:a16="http://schemas.microsoft.com/office/drawing/2014/main" id="{3650BDD0-8550-8A4E-3431-C082437EE8C5}"/>
              </a:ext>
            </a:extLst>
          </p:cNvPr>
          <p:cNvSpPr txBox="1"/>
          <p:nvPr/>
        </p:nvSpPr>
        <p:spPr>
          <a:xfrm>
            <a:off x="5442441" y="446745"/>
            <a:ext cx="6482034" cy="369332"/>
          </a:xfrm>
          <a:prstGeom prst="rect">
            <a:avLst/>
          </a:prstGeom>
          <a:noFill/>
        </p:spPr>
        <p:txBody>
          <a:bodyPr wrap="square">
            <a:spAutoFit/>
          </a:bodyPr>
          <a:lstStyle/>
          <a:p>
            <a:pPr algn="ctr"/>
            <a:r>
              <a:rPr lang="fr-FR" sz="1800" b="1" dirty="0">
                <a:solidFill>
                  <a:srgbClr val="00B0F0"/>
                </a:solidFill>
              </a:rPr>
              <a:t>Mise en récit</a:t>
            </a:r>
            <a:r>
              <a:rPr lang="fr-FR" sz="1800" b="1" dirty="0">
                <a:solidFill>
                  <a:srgbClr val="FF0000"/>
                </a:solidFill>
              </a:rPr>
              <a:t> </a:t>
            </a:r>
            <a:r>
              <a:rPr lang="fr-FR" sz="1800" b="1" dirty="0"/>
              <a:t>du</a:t>
            </a:r>
            <a:r>
              <a:rPr lang="fr-FR" sz="1800" b="1" dirty="0">
                <a:solidFill>
                  <a:srgbClr val="FF0000"/>
                </a:solidFill>
              </a:rPr>
              <a:t> QQOQCP</a:t>
            </a:r>
            <a:r>
              <a:rPr lang="fr-FR" sz="1800" b="1" dirty="0">
                <a:solidFill>
                  <a:srgbClr val="00B050"/>
                </a:solidFill>
              </a:rPr>
              <a:t>C </a:t>
            </a:r>
            <a:r>
              <a:rPr lang="fr-FR" sz="1800" b="1" dirty="0"/>
              <a:t>– Martin LUTHER-KING</a:t>
            </a:r>
          </a:p>
        </p:txBody>
      </p:sp>
    </p:spTree>
    <p:extLst>
      <p:ext uri="{BB962C8B-B14F-4D97-AF65-F5344CB8AC3E}">
        <p14:creationId xmlns:p14="http://schemas.microsoft.com/office/powerpoint/2010/main" val="82189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anim calcmode="lin" valueType="num">
                                      <p:cBhvr>
                                        <p:cTn id="28" dur="1000" fill="hold"/>
                                        <p:tgtEl>
                                          <p:spTgt spid="172"/>
                                        </p:tgtEl>
                                        <p:attrNameLst>
                                          <p:attrName>ppt_x</p:attrName>
                                        </p:attrNameLst>
                                      </p:cBhvr>
                                      <p:tavLst>
                                        <p:tav tm="0">
                                          <p:val>
                                            <p:strVal val="#ppt_x"/>
                                          </p:val>
                                        </p:tav>
                                        <p:tav tm="100000">
                                          <p:val>
                                            <p:strVal val="#ppt_x"/>
                                          </p:val>
                                        </p:tav>
                                      </p:tavLst>
                                    </p:anim>
                                    <p:anim calcmode="lin" valueType="num">
                                      <p:cBhvr>
                                        <p:cTn id="29" dur="1000" fill="hold"/>
                                        <p:tgtEl>
                                          <p:spTgt spid="1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FE53D-41A9-B0B7-9ABC-A0FA42F2C427}"/>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A0CA6E89-0593-5581-F0D0-40BFE30891EC}"/>
              </a:ext>
            </a:extLst>
          </p:cNvPr>
          <p:cNvSpPr txBox="1"/>
          <p:nvPr/>
        </p:nvSpPr>
        <p:spPr>
          <a:xfrm>
            <a:off x="138117" y="1904604"/>
            <a:ext cx="5957884" cy="369332"/>
          </a:xfrm>
          <a:prstGeom prst="rect">
            <a:avLst/>
          </a:prstGeom>
          <a:noFill/>
        </p:spPr>
        <p:txBody>
          <a:bodyPr wrap="square">
            <a:spAutoFit/>
          </a:bodyPr>
          <a:lstStyle/>
          <a:p>
            <a:pPr algn="ctr"/>
            <a:r>
              <a:rPr lang="fr-FR" sz="1800" b="1" dirty="0">
                <a:solidFill>
                  <a:srgbClr val="FF0000"/>
                </a:solidFill>
              </a:rPr>
              <a:t>QQOQCP</a:t>
            </a:r>
            <a:r>
              <a:rPr lang="fr-FR" sz="1800" b="1" dirty="0">
                <a:solidFill>
                  <a:srgbClr val="00B050"/>
                </a:solidFill>
              </a:rPr>
              <a:t>C </a:t>
            </a:r>
            <a:r>
              <a:rPr lang="fr-FR" sz="1800" b="1" dirty="0"/>
              <a:t>– Mère TERESA</a:t>
            </a:r>
            <a:endParaRPr lang="fr-FR" dirty="0"/>
          </a:p>
        </p:txBody>
      </p:sp>
      <p:pic>
        <p:nvPicPr>
          <p:cNvPr id="10" name="Image 9">
            <a:extLst>
              <a:ext uri="{FF2B5EF4-FFF2-40B4-BE49-F238E27FC236}">
                <a16:creationId xmlns:a16="http://schemas.microsoft.com/office/drawing/2014/main" id="{4CCBB8C0-FE2F-0C6C-3D3F-A4AA4F8A3D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70789" y="648923"/>
            <a:ext cx="774331" cy="774331"/>
          </a:xfrm>
          <a:prstGeom prst="rect">
            <a:avLst/>
          </a:prstGeom>
        </p:spPr>
      </p:pic>
      <p:sp>
        <p:nvSpPr>
          <p:cNvPr id="15" name="ZoneTexte 14">
            <a:extLst>
              <a:ext uri="{FF2B5EF4-FFF2-40B4-BE49-F238E27FC236}">
                <a16:creationId xmlns:a16="http://schemas.microsoft.com/office/drawing/2014/main" id="{5A5058CB-7154-06D0-7A0D-18CAFF7898DC}"/>
              </a:ext>
            </a:extLst>
          </p:cNvPr>
          <p:cNvSpPr txBox="1"/>
          <p:nvPr/>
        </p:nvSpPr>
        <p:spPr>
          <a:xfrm>
            <a:off x="3150331" y="887578"/>
            <a:ext cx="2734945" cy="1046440"/>
          </a:xfrm>
          <a:prstGeom prst="rect">
            <a:avLst/>
          </a:prstGeom>
          <a:noFill/>
        </p:spPr>
        <p:txBody>
          <a:bodyPr wrap="square" rtlCol="0">
            <a:spAutoFit/>
          </a:bodyPr>
          <a:lstStyle/>
          <a:p>
            <a:pPr algn="ctr"/>
            <a:r>
              <a:rPr lang="fr-FR" sz="1400" b="1" dirty="0">
                <a:solidFill>
                  <a:srgbClr val="FF0000"/>
                </a:solidFill>
              </a:rPr>
              <a:t>Mère TERESA</a:t>
            </a:r>
          </a:p>
          <a:p>
            <a:pPr algn="ctr"/>
            <a:r>
              <a:rPr lang="fr-FR" sz="1200" dirty="0"/>
              <a:t>(1910-1997)</a:t>
            </a:r>
          </a:p>
          <a:p>
            <a:pPr algn="ctr"/>
            <a:r>
              <a:rPr lang="fr-FR" sz="1200" i="1" dirty="0"/>
              <a:t>Religieuse, Fondatrice des Missionnaires de la Charité (en 1950) pour porter secours aux pauvres de Calcutta (Inde)</a:t>
            </a:r>
          </a:p>
        </p:txBody>
      </p:sp>
      <p:pic>
        <p:nvPicPr>
          <p:cNvPr id="17" name="Image 16">
            <a:extLst>
              <a:ext uri="{FF2B5EF4-FFF2-40B4-BE49-F238E27FC236}">
                <a16:creationId xmlns:a16="http://schemas.microsoft.com/office/drawing/2014/main" id="{CE6D383D-EDF1-9F24-F9FA-7C5B0FCC56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04896" y="920209"/>
            <a:ext cx="462328" cy="307566"/>
          </a:xfrm>
          <a:prstGeom prst="rect">
            <a:avLst/>
          </a:prstGeom>
        </p:spPr>
      </p:pic>
      <p:pic>
        <p:nvPicPr>
          <p:cNvPr id="18" name="Image 17">
            <a:extLst>
              <a:ext uri="{FF2B5EF4-FFF2-40B4-BE49-F238E27FC236}">
                <a16:creationId xmlns:a16="http://schemas.microsoft.com/office/drawing/2014/main" id="{07457357-1066-8C25-42FF-C56787302A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12885" y="620377"/>
            <a:ext cx="462328" cy="307565"/>
          </a:xfrm>
          <a:prstGeom prst="rect">
            <a:avLst/>
          </a:prstGeom>
        </p:spPr>
      </p:pic>
      <p:sp>
        <p:nvSpPr>
          <p:cNvPr id="51" name="ZoneTexte 50">
            <a:extLst>
              <a:ext uri="{FF2B5EF4-FFF2-40B4-BE49-F238E27FC236}">
                <a16:creationId xmlns:a16="http://schemas.microsoft.com/office/drawing/2014/main" id="{2ED57692-7FF8-26AA-2870-457CBD406117}"/>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a:t>
            </a:r>
          </a:p>
        </p:txBody>
      </p:sp>
      <p:pic>
        <p:nvPicPr>
          <p:cNvPr id="52" name="Image 51">
            <a:hlinkClick r:id="rId5" action="ppaction://hlinksldjump"/>
            <a:extLst>
              <a:ext uri="{FF2B5EF4-FFF2-40B4-BE49-F238E27FC236}">
                <a16:creationId xmlns:a16="http://schemas.microsoft.com/office/drawing/2014/main" id="{04D2373D-E281-7480-8DA8-89038DCBDE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172" name="Image 171">
            <a:hlinkClick r:id="rId7" action="ppaction://hlinksldjump"/>
            <a:extLst>
              <a:ext uri="{FF2B5EF4-FFF2-40B4-BE49-F238E27FC236}">
                <a16:creationId xmlns:a16="http://schemas.microsoft.com/office/drawing/2014/main" id="{49CD7064-9D0C-B247-7D4D-A50CED2F214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77645532-3F59-9058-073A-A672AFAEBC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pic>
        <p:nvPicPr>
          <p:cNvPr id="6" name="Image 5">
            <a:extLst>
              <a:ext uri="{FF2B5EF4-FFF2-40B4-BE49-F238E27FC236}">
                <a16:creationId xmlns:a16="http://schemas.microsoft.com/office/drawing/2014/main" id="{49D74164-ECC3-21E3-7F96-0F2D2CE1BD7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1367" y="695986"/>
            <a:ext cx="698930" cy="631983"/>
          </a:xfrm>
          <a:prstGeom prst="rect">
            <a:avLst/>
          </a:prstGeom>
        </p:spPr>
      </p:pic>
      <p:sp>
        <p:nvSpPr>
          <p:cNvPr id="11" name="ZoneTexte 10">
            <a:extLst>
              <a:ext uri="{FF2B5EF4-FFF2-40B4-BE49-F238E27FC236}">
                <a16:creationId xmlns:a16="http://schemas.microsoft.com/office/drawing/2014/main" id="{16222396-7F2D-6203-B048-407BDD8B0BAD}"/>
              </a:ext>
            </a:extLst>
          </p:cNvPr>
          <p:cNvSpPr txBox="1"/>
          <p:nvPr/>
        </p:nvSpPr>
        <p:spPr>
          <a:xfrm>
            <a:off x="6238139" y="903945"/>
            <a:ext cx="5686335" cy="369332"/>
          </a:xfrm>
          <a:prstGeom prst="rect">
            <a:avLst/>
          </a:prstGeom>
          <a:noFill/>
        </p:spPr>
        <p:txBody>
          <a:bodyPr wrap="square">
            <a:spAutoFit/>
          </a:bodyPr>
          <a:lstStyle/>
          <a:p>
            <a:pPr algn="ctr"/>
            <a:r>
              <a:rPr lang="fr-FR" sz="1800" b="1" dirty="0">
                <a:solidFill>
                  <a:srgbClr val="00B0F0"/>
                </a:solidFill>
              </a:rPr>
              <a:t>Mise en récit</a:t>
            </a:r>
            <a:r>
              <a:rPr lang="fr-FR" sz="1800" b="1" dirty="0">
                <a:solidFill>
                  <a:srgbClr val="FF0000"/>
                </a:solidFill>
              </a:rPr>
              <a:t> </a:t>
            </a:r>
            <a:r>
              <a:rPr lang="fr-FR" sz="1800" b="1" dirty="0"/>
              <a:t>du</a:t>
            </a:r>
            <a:r>
              <a:rPr lang="fr-FR" sz="1800" b="1" dirty="0">
                <a:solidFill>
                  <a:srgbClr val="FF0000"/>
                </a:solidFill>
              </a:rPr>
              <a:t> QQOQCP</a:t>
            </a:r>
            <a:r>
              <a:rPr lang="fr-FR" sz="1800" b="1" dirty="0">
                <a:solidFill>
                  <a:srgbClr val="00B050"/>
                </a:solidFill>
              </a:rPr>
              <a:t>C </a:t>
            </a:r>
            <a:r>
              <a:rPr lang="fr-FR" sz="1800" b="1" dirty="0"/>
              <a:t>– Mère TERESA</a:t>
            </a:r>
          </a:p>
        </p:txBody>
      </p:sp>
    </p:spTree>
    <p:extLst>
      <p:ext uri="{BB962C8B-B14F-4D97-AF65-F5344CB8AC3E}">
        <p14:creationId xmlns:p14="http://schemas.microsoft.com/office/powerpoint/2010/main" val="357280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anim calcmode="lin" valueType="num">
                                      <p:cBhvr>
                                        <p:cTn id="28" dur="1000" fill="hold"/>
                                        <p:tgtEl>
                                          <p:spTgt spid="172"/>
                                        </p:tgtEl>
                                        <p:attrNameLst>
                                          <p:attrName>ppt_x</p:attrName>
                                        </p:attrNameLst>
                                      </p:cBhvr>
                                      <p:tavLst>
                                        <p:tav tm="0">
                                          <p:val>
                                            <p:strVal val="#ppt_x"/>
                                          </p:val>
                                        </p:tav>
                                        <p:tav tm="100000">
                                          <p:val>
                                            <p:strVal val="#ppt_x"/>
                                          </p:val>
                                        </p:tav>
                                      </p:tavLst>
                                    </p:anim>
                                    <p:anim calcmode="lin" valueType="num">
                                      <p:cBhvr>
                                        <p:cTn id="29" dur="1000" fill="hold"/>
                                        <p:tgtEl>
                                          <p:spTgt spid="1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96A42-8FF5-DC96-DAD3-5960ADB72F1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EB68814-999A-AAA1-1C08-F1A0F22FD7E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87538" y="648923"/>
            <a:ext cx="774331" cy="774331"/>
          </a:xfrm>
          <a:prstGeom prst="rect">
            <a:avLst/>
          </a:prstGeom>
        </p:spPr>
      </p:pic>
      <p:sp>
        <p:nvSpPr>
          <p:cNvPr id="3" name="ZoneTexte 2">
            <a:extLst>
              <a:ext uri="{FF2B5EF4-FFF2-40B4-BE49-F238E27FC236}">
                <a16:creationId xmlns:a16="http://schemas.microsoft.com/office/drawing/2014/main" id="{3BB5E616-B6EC-E4A7-D393-547D7A3E3C73}"/>
              </a:ext>
            </a:extLst>
          </p:cNvPr>
          <p:cNvSpPr txBox="1"/>
          <p:nvPr/>
        </p:nvSpPr>
        <p:spPr>
          <a:xfrm>
            <a:off x="3463311" y="558528"/>
            <a:ext cx="2078180" cy="1046440"/>
          </a:xfrm>
          <a:prstGeom prst="rect">
            <a:avLst/>
          </a:prstGeom>
          <a:noFill/>
        </p:spPr>
        <p:txBody>
          <a:bodyPr wrap="square" rtlCol="0">
            <a:spAutoFit/>
          </a:bodyPr>
          <a:lstStyle/>
          <a:p>
            <a:pPr algn="ctr"/>
            <a:r>
              <a:rPr lang="fr-FR" sz="1400" b="1" dirty="0">
                <a:solidFill>
                  <a:srgbClr val="FF0000"/>
                </a:solidFill>
              </a:rPr>
              <a:t>Nelson MANDELA</a:t>
            </a:r>
          </a:p>
          <a:p>
            <a:pPr algn="ctr"/>
            <a:r>
              <a:rPr lang="fr-FR" sz="1200" dirty="0"/>
              <a:t>(1918-2013)</a:t>
            </a:r>
          </a:p>
          <a:p>
            <a:pPr algn="ctr"/>
            <a:r>
              <a:rPr lang="fr-FR" sz="1200" i="1" dirty="0"/>
              <a:t>Homme d’État, Président de la République d’Afrique du Sud (1994-1999)</a:t>
            </a:r>
          </a:p>
        </p:txBody>
      </p:sp>
      <p:pic>
        <p:nvPicPr>
          <p:cNvPr id="14" name="Image 13">
            <a:extLst>
              <a:ext uri="{FF2B5EF4-FFF2-40B4-BE49-F238E27FC236}">
                <a16:creationId xmlns:a16="http://schemas.microsoft.com/office/drawing/2014/main" id="{948A5656-1B2A-9BFB-0879-49B5712E1D8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21645" y="592232"/>
            <a:ext cx="462328" cy="307566"/>
          </a:xfrm>
          <a:prstGeom prst="rect">
            <a:avLst/>
          </a:prstGeom>
        </p:spPr>
      </p:pic>
      <p:sp>
        <p:nvSpPr>
          <p:cNvPr id="8" name="ZoneTexte 7">
            <a:extLst>
              <a:ext uri="{FF2B5EF4-FFF2-40B4-BE49-F238E27FC236}">
                <a16:creationId xmlns:a16="http://schemas.microsoft.com/office/drawing/2014/main" id="{72BE9E50-13FB-4C4F-DAD0-62C64D2569C6}"/>
              </a:ext>
            </a:extLst>
          </p:cNvPr>
          <p:cNvSpPr txBox="1"/>
          <p:nvPr/>
        </p:nvSpPr>
        <p:spPr>
          <a:xfrm>
            <a:off x="138116" y="1904604"/>
            <a:ext cx="6179791" cy="369332"/>
          </a:xfrm>
          <a:prstGeom prst="rect">
            <a:avLst/>
          </a:prstGeom>
          <a:noFill/>
        </p:spPr>
        <p:txBody>
          <a:bodyPr wrap="square">
            <a:spAutoFit/>
          </a:bodyPr>
          <a:lstStyle/>
          <a:p>
            <a:pPr algn="ctr"/>
            <a:r>
              <a:rPr lang="fr-FR" sz="1800" b="1" dirty="0">
                <a:solidFill>
                  <a:srgbClr val="FF0000"/>
                </a:solidFill>
              </a:rPr>
              <a:t>QQOQCP</a:t>
            </a:r>
            <a:r>
              <a:rPr lang="fr-FR" sz="1800" b="1" dirty="0">
                <a:solidFill>
                  <a:srgbClr val="00B050"/>
                </a:solidFill>
              </a:rPr>
              <a:t>C </a:t>
            </a:r>
            <a:r>
              <a:rPr lang="fr-FR" sz="1800" b="1" dirty="0"/>
              <a:t>– Nelson MANDELA</a:t>
            </a:r>
            <a:endParaRPr lang="fr-FR" dirty="0"/>
          </a:p>
        </p:txBody>
      </p:sp>
      <p:sp>
        <p:nvSpPr>
          <p:cNvPr id="51" name="ZoneTexte 50">
            <a:extLst>
              <a:ext uri="{FF2B5EF4-FFF2-40B4-BE49-F238E27FC236}">
                <a16:creationId xmlns:a16="http://schemas.microsoft.com/office/drawing/2014/main" id="{BE1F654D-663F-450B-5B97-47680B9FC303}"/>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a:t>
            </a:r>
          </a:p>
        </p:txBody>
      </p:sp>
      <p:pic>
        <p:nvPicPr>
          <p:cNvPr id="52" name="Image 51">
            <a:hlinkClick r:id="rId4" action="ppaction://hlinksldjump"/>
            <a:extLst>
              <a:ext uri="{FF2B5EF4-FFF2-40B4-BE49-F238E27FC236}">
                <a16:creationId xmlns:a16="http://schemas.microsoft.com/office/drawing/2014/main" id="{81673CDD-0862-DFB2-35B1-C24575603E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172" name="Image 171">
            <a:hlinkClick r:id="rId6" action="ppaction://hlinksldjump"/>
            <a:extLst>
              <a:ext uri="{FF2B5EF4-FFF2-40B4-BE49-F238E27FC236}">
                <a16:creationId xmlns:a16="http://schemas.microsoft.com/office/drawing/2014/main" id="{2C0D5CF4-C39E-5D5E-0255-DBC4F5960D8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91E7B38E-C20C-2F6C-94A0-7CAB019BF2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pic>
        <p:nvPicPr>
          <p:cNvPr id="6" name="Image 5">
            <a:extLst>
              <a:ext uri="{FF2B5EF4-FFF2-40B4-BE49-F238E27FC236}">
                <a16:creationId xmlns:a16="http://schemas.microsoft.com/office/drawing/2014/main" id="{C5C5FC7C-00AD-A597-CF4B-EC4D9F3D3C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1367" y="695986"/>
            <a:ext cx="698930" cy="631983"/>
          </a:xfrm>
          <a:prstGeom prst="rect">
            <a:avLst/>
          </a:prstGeom>
        </p:spPr>
      </p:pic>
      <p:sp>
        <p:nvSpPr>
          <p:cNvPr id="11" name="ZoneTexte 10">
            <a:extLst>
              <a:ext uri="{FF2B5EF4-FFF2-40B4-BE49-F238E27FC236}">
                <a16:creationId xmlns:a16="http://schemas.microsoft.com/office/drawing/2014/main" id="{5D498EF4-7BAC-74CD-63AC-986A26183C5D}"/>
              </a:ext>
            </a:extLst>
          </p:cNvPr>
          <p:cNvSpPr txBox="1"/>
          <p:nvPr/>
        </p:nvSpPr>
        <p:spPr>
          <a:xfrm>
            <a:off x="6238139" y="433622"/>
            <a:ext cx="5686335" cy="369332"/>
          </a:xfrm>
          <a:prstGeom prst="rect">
            <a:avLst/>
          </a:prstGeom>
          <a:noFill/>
        </p:spPr>
        <p:txBody>
          <a:bodyPr wrap="square">
            <a:spAutoFit/>
          </a:bodyPr>
          <a:lstStyle/>
          <a:p>
            <a:r>
              <a:rPr lang="fr-FR" sz="1800" b="1" dirty="0">
                <a:solidFill>
                  <a:srgbClr val="00B0F0"/>
                </a:solidFill>
              </a:rPr>
              <a:t>Mise en récit</a:t>
            </a:r>
            <a:r>
              <a:rPr lang="fr-FR" sz="1800" b="1" dirty="0">
                <a:solidFill>
                  <a:srgbClr val="FF0000"/>
                </a:solidFill>
              </a:rPr>
              <a:t> </a:t>
            </a:r>
            <a:r>
              <a:rPr lang="fr-FR" sz="1800" b="1" dirty="0"/>
              <a:t>du</a:t>
            </a:r>
            <a:r>
              <a:rPr lang="fr-FR" sz="1800" b="1" dirty="0">
                <a:solidFill>
                  <a:srgbClr val="FF0000"/>
                </a:solidFill>
              </a:rPr>
              <a:t> QQOQCP</a:t>
            </a:r>
            <a:r>
              <a:rPr lang="fr-FR" sz="1800" b="1" dirty="0">
                <a:solidFill>
                  <a:srgbClr val="00B050"/>
                </a:solidFill>
              </a:rPr>
              <a:t>C </a:t>
            </a:r>
            <a:r>
              <a:rPr lang="fr-FR" sz="1800" b="1" dirty="0"/>
              <a:t>– Nelson MANDELA</a:t>
            </a:r>
          </a:p>
        </p:txBody>
      </p:sp>
    </p:spTree>
    <p:extLst>
      <p:ext uri="{BB962C8B-B14F-4D97-AF65-F5344CB8AC3E}">
        <p14:creationId xmlns:p14="http://schemas.microsoft.com/office/powerpoint/2010/main" val="178357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anim calcmode="lin" valueType="num">
                                      <p:cBhvr>
                                        <p:cTn id="28" dur="1000" fill="hold"/>
                                        <p:tgtEl>
                                          <p:spTgt spid="172"/>
                                        </p:tgtEl>
                                        <p:attrNameLst>
                                          <p:attrName>ppt_x</p:attrName>
                                        </p:attrNameLst>
                                      </p:cBhvr>
                                      <p:tavLst>
                                        <p:tav tm="0">
                                          <p:val>
                                            <p:strVal val="#ppt_x"/>
                                          </p:val>
                                        </p:tav>
                                        <p:tav tm="100000">
                                          <p:val>
                                            <p:strVal val="#ppt_x"/>
                                          </p:val>
                                        </p:tav>
                                      </p:tavLst>
                                    </p:anim>
                                    <p:anim calcmode="lin" valueType="num">
                                      <p:cBhvr>
                                        <p:cTn id="29" dur="1000" fill="hold"/>
                                        <p:tgtEl>
                                          <p:spTgt spid="1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8240-9AE8-9C41-B5F8-C886421EA328}"/>
            </a:ext>
          </a:extLst>
        </p:cNvPr>
        <p:cNvGrpSpPr/>
        <p:nvPr/>
      </p:nvGrpSpPr>
      <p:grpSpPr>
        <a:xfrm>
          <a:off x="0" y="0"/>
          <a:ext cx="0" cy="0"/>
          <a:chOff x="0" y="0"/>
          <a:chExt cx="0" cy="0"/>
        </a:xfrm>
      </p:grpSpPr>
      <p:pic>
        <p:nvPicPr>
          <p:cNvPr id="21" name="Image 20">
            <a:extLst>
              <a:ext uri="{FF2B5EF4-FFF2-40B4-BE49-F238E27FC236}">
                <a16:creationId xmlns:a16="http://schemas.microsoft.com/office/drawing/2014/main" id="{78F87DBC-8D85-D6D8-CA5F-22E0D82F75C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79779" y="648923"/>
            <a:ext cx="774331" cy="774331"/>
          </a:xfrm>
          <a:prstGeom prst="rect">
            <a:avLst/>
          </a:prstGeom>
        </p:spPr>
      </p:pic>
      <p:sp>
        <p:nvSpPr>
          <p:cNvPr id="22" name="ZoneTexte 21">
            <a:extLst>
              <a:ext uri="{FF2B5EF4-FFF2-40B4-BE49-F238E27FC236}">
                <a16:creationId xmlns:a16="http://schemas.microsoft.com/office/drawing/2014/main" id="{17E73944-CDD1-CE02-C5B2-D422DA361229}"/>
              </a:ext>
            </a:extLst>
          </p:cNvPr>
          <p:cNvSpPr txBox="1"/>
          <p:nvPr/>
        </p:nvSpPr>
        <p:spPr>
          <a:xfrm>
            <a:off x="3551691" y="520442"/>
            <a:ext cx="2133600" cy="1046440"/>
          </a:xfrm>
          <a:prstGeom prst="rect">
            <a:avLst/>
          </a:prstGeom>
          <a:noFill/>
        </p:spPr>
        <p:txBody>
          <a:bodyPr wrap="square" rtlCol="0">
            <a:spAutoFit/>
          </a:bodyPr>
          <a:lstStyle/>
          <a:p>
            <a:pPr algn="ctr"/>
            <a:r>
              <a:rPr lang="fr-FR" sz="1400" b="1" dirty="0" err="1">
                <a:solidFill>
                  <a:srgbClr val="FF0000"/>
                </a:solidFill>
              </a:rPr>
              <a:t>Wangari</a:t>
            </a:r>
            <a:r>
              <a:rPr lang="fr-FR" sz="1400" b="1" dirty="0">
                <a:solidFill>
                  <a:srgbClr val="FF0000"/>
                </a:solidFill>
              </a:rPr>
              <a:t> MAATHAI</a:t>
            </a:r>
          </a:p>
          <a:p>
            <a:pPr algn="ctr"/>
            <a:r>
              <a:rPr lang="fr-FR" sz="1200" dirty="0"/>
              <a:t>(1940-2011)</a:t>
            </a:r>
          </a:p>
          <a:p>
            <a:pPr algn="ctr"/>
            <a:r>
              <a:rPr lang="fr-FR" sz="1200" i="1" dirty="0"/>
              <a:t>Biologiste, Militante politique, Combattante du droit des femmes &amp; Écologiste kenyane</a:t>
            </a:r>
          </a:p>
        </p:txBody>
      </p:sp>
      <p:pic>
        <p:nvPicPr>
          <p:cNvPr id="24" name="Image 23">
            <a:extLst>
              <a:ext uri="{FF2B5EF4-FFF2-40B4-BE49-F238E27FC236}">
                <a16:creationId xmlns:a16="http://schemas.microsoft.com/office/drawing/2014/main" id="{974D9C7D-86C2-466B-EA75-EE1A4CC595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15349" y="592232"/>
            <a:ext cx="459402" cy="307566"/>
          </a:xfrm>
          <a:prstGeom prst="rect">
            <a:avLst/>
          </a:prstGeom>
        </p:spPr>
      </p:pic>
      <p:sp>
        <p:nvSpPr>
          <p:cNvPr id="8" name="ZoneTexte 7">
            <a:extLst>
              <a:ext uri="{FF2B5EF4-FFF2-40B4-BE49-F238E27FC236}">
                <a16:creationId xmlns:a16="http://schemas.microsoft.com/office/drawing/2014/main" id="{DEEDF32D-7B8D-4B88-4538-712134A6E39F}"/>
              </a:ext>
            </a:extLst>
          </p:cNvPr>
          <p:cNvSpPr txBox="1"/>
          <p:nvPr/>
        </p:nvSpPr>
        <p:spPr>
          <a:xfrm>
            <a:off x="138116" y="1904604"/>
            <a:ext cx="6179791" cy="369332"/>
          </a:xfrm>
          <a:prstGeom prst="rect">
            <a:avLst/>
          </a:prstGeom>
          <a:noFill/>
        </p:spPr>
        <p:txBody>
          <a:bodyPr wrap="square">
            <a:spAutoFit/>
          </a:bodyPr>
          <a:lstStyle/>
          <a:p>
            <a:pPr algn="ctr"/>
            <a:r>
              <a:rPr lang="fr-FR" sz="1800" b="1" dirty="0">
                <a:solidFill>
                  <a:srgbClr val="FF0000"/>
                </a:solidFill>
              </a:rPr>
              <a:t>QQOQCP</a:t>
            </a:r>
            <a:r>
              <a:rPr lang="fr-FR" sz="1800" b="1" dirty="0">
                <a:solidFill>
                  <a:srgbClr val="00B050"/>
                </a:solidFill>
              </a:rPr>
              <a:t>C </a:t>
            </a:r>
            <a:r>
              <a:rPr lang="fr-FR" sz="1800" b="1" dirty="0"/>
              <a:t>– </a:t>
            </a:r>
            <a:r>
              <a:rPr lang="fr-FR" sz="1800" b="1" dirty="0" err="1"/>
              <a:t>Wangari</a:t>
            </a:r>
            <a:r>
              <a:rPr lang="fr-FR" sz="1800" b="1" dirty="0"/>
              <a:t> MAATHAI</a:t>
            </a:r>
            <a:endParaRPr lang="fr-FR" dirty="0"/>
          </a:p>
        </p:txBody>
      </p:sp>
      <p:sp>
        <p:nvSpPr>
          <p:cNvPr id="51" name="ZoneTexte 50">
            <a:extLst>
              <a:ext uri="{FF2B5EF4-FFF2-40B4-BE49-F238E27FC236}">
                <a16:creationId xmlns:a16="http://schemas.microsoft.com/office/drawing/2014/main" id="{D6B7139C-ECD4-8471-4D71-368983D6014B}"/>
              </a:ext>
            </a:extLst>
          </p:cNvPr>
          <p:cNvSpPr txBox="1"/>
          <p:nvPr/>
        </p:nvSpPr>
        <p:spPr>
          <a:xfrm>
            <a:off x="198409" y="97695"/>
            <a:ext cx="10488064"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4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Retour à la paix, mais quelle paix ? </a:t>
            </a:r>
            <a:r>
              <a:rPr lang="fr-FR" sz="1400" b="1" dirty="0">
                <a:latin typeface="Calibri" panose="020F0502020204030204" pitchFamily="34" charset="0"/>
                <a:cs typeface="Calibri" panose="020F0502020204030204" pitchFamily="34" charset="0"/>
              </a:rPr>
              <a:t>– nouveaux rapports de force ; objectif de paix par le droit, les valeurs</a:t>
            </a:r>
          </a:p>
        </p:txBody>
      </p:sp>
      <p:pic>
        <p:nvPicPr>
          <p:cNvPr id="52" name="Image 51">
            <a:hlinkClick r:id="rId4" action="ppaction://hlinksldjump"/>
            <a:extLst>
              <a:ext uri="{FF2B5EF4-FFF2-40B4-BE49-F238E27FC236}">
                <a16:creationId xmlns:a16="http://schemas.microsoft.com/office/drawing/2014/main" id="{05CF8C98-EB63-2F48-EE32-BDC8721BD3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172" name="Image 171">
            <a:hlinkClick r:id="rId6" action="ppaction://hlinksldjump"/>
            <a:extLst>
              <a:ext uri="{FF2B5EF4-FFF2-40B4-BE49-F238E27FC236}">
                <a16:creationId xmlns:a16="http://schemas.microsoft.com/office/drawing/2014/main" id="{16514010-CBB1-05F9-BF77-B5B31312CAC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01705" y="394548"/>
            <a:ext cx="955325" cy="1069314"/>
          </a:xfrm>
          <a:prstGeom prst="rect">
            <a:avLst/>
          </a:prstGeom>
        </p:spPr>
      </p:pic>
      <p:pic>
        <p:nvPicPr>
          <p:cNvPr id="5" name="Image 4">
            <a:extLst>
              <a:ext uri="{FF2B5EF4-FFF2-40B4-BE49-F238E27FC236}">
                <a16:creationId xmlns:a16="http://schemas.microsoft.com/office/drawing/2014/main" id="{AF7DD975-4315-1308-00EA-76FEE14B47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199943">
            <a:off x="141383" y="1142864"/>
            <a:ext cx="1092863" cy="689074"/>
          </a:xfrm>
          <a:prstGeom prst="rect">
            <a:avLst/>
          </a:prstGeom>
        </p:spPr>
      </p:pic>
      <p:pic>
        <p:nvPicPr>
          <p:cNvPr id="6" name="Image 5">
            <a:extLst>
              <a:ext uri="{FF2B5EF4-FFF2-40B4-BE49-F238E27FC236}">
                <a16:creationId xmlns:a16="http://schemas.microsoft.com/office/drawing/2014/main" id="{0C1D0081-0804-E9D2-D300-4BAE71F259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1367" y="695986"/>
            <a:ext cx="698930" cy="631983"/>
          </a:xfrm>
          <a:prstGeom prst="rect">
            <a:avLst/>
          </a:prstGeom>
        </p:spPr>
      </p:pic>
      <p:sp>
        <p:nvSpPr>
          <p:cNvPr id="11" name="ZoneTexte 10">
            <a:extLst>
              <a:ext uri="{FF2B5EF4-FFF2-40B4-BE49-F238E27FC236}">
                <a16:creationId xmlns:a16="http://schemas.microsoft.com/office/drawing/2014/main" id="{D21198F2-800C-A262-E8B1-251267CA4B51}"/>
              </a:ext>
            </a:extLst>
          </p:cNvPr>
          <p:cNvSpPr txBox="1"/>
          <p:nvPr/>
        </p:nvSpPr>
        <p:spPr>
          <a:xfrm>
            <a:off x="6238139" y="433622"/>
            <a:ext cx="5686335" cy="369332"/>
          </a:xfrm>
          <a:prstGeom prst="rect">
            <a:avLst/>
          </a:prstGeom>
          <a:noFill/>
        </p:spPr>
        <p:txBody>
          <a:bodyPr wrap="square">
            <a:spAutoFit/>
          </a:bodyPr>
          <a:lstStyle/>
          <a:p>
            <a:r>
              <a:rPr lang="fr-FR" sz="1800" b="1" dirty="0">
                <a:solidFill>
                  <a:srgbClr val="00B0F0"/>
                </a:solidFill>
              </a:rPr>
              <a:t>Mise en récit</a:t>
            </a:r>
            <a:r>
              <a:rPr lang="fr-FR" sz="1800" b="1" dirty="0">
                <a:solidFill>
                  <a:srgbClr val="FF0000"/>
                </a:solidFill>
              </a:rPr>
              <a:t> </a:t>
            </a:r>
            <a:r>
              <a:rPr lang="fr-FR" sz="1800" b="1" dirty="0"/>
              <a:t>du</a:t>
            </a:r>
            <a:r>
              <a:rPr lang="fr-FR" sz="1800" b="1" dirty="0">
                <a:solidFill>
                  <a:srgbClr val="FF0000"/>
                </a:solidFill>
              </a:rPr>
              <a:t> QQOQCP</a:t>
            </a:r>
            <a:r>
              <a:rPr lang="fr-FR" sz="1800" b="1" dirty="0">
                <a:solidFill>
                  <a:srgbClr val="00B050"/>
                </a:solidFill>
              </a:rPr>
              <a:t>C </a:t>
            </a:r>
            <a:r>
              <a:rPr lang="fr-FR" sz="1800" b="1" dirty="0"/>
              <a:t>– </a:t>
            </a:r>
            <a:r>
              <a:rPr lang="fr-FR" sz="1800" b="1" dirty="0" err="1"/>
              <a:t>Wangari</a:t>
            </a:r>
            <a:r>
              <a:rPr lang="fr-FR" sz="1800" b="1" dirty="0"/>
              <a:t> MAATHAI</a:t>
            </a:r>
          </a:p>
        </p:txBody>
      </p:sp>
    </p:spTree>
    <p:extLst>
      <p:ext uri="{BB962C8B-B14F-4D97-AF65-F5344CB8AC3E}">
        <p14:creationId xmlns:p14="http://schemas.microsoft.com/office/powerpoint/2010/main" val="94235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anim calcmode="lin" valueType="num">
                                      <p:cBhvr>
                                        <p:cTn id="28" dur="1000" fill="hold"/>
                                        <p:tgtEl>
                                          <p:spTgt spid="172"/>
                                        </p:tgtEl>
                                        <p:attrNameLst>
                                          <p:attrName>ppt_x</p:attrName>
                                        </p:attrNameLst>
                                      </p:cBhvr>
                                      <p:tavLst>
                                        <p:tav tm="0">
                                          <p:val>
                                            <p:strVal val="#ppt_x"/>
                                          </p:val>
                                        </p:tav>
                                        <p:tav tm="100000">
                                          <p:val>
                                            <p:strVal val="#ppt_x"/>
                                          </p:val>
                                        </p:tav>
                                      </p:tavLst>
                                    </p:anim>
                                    <p:anim calcmode="lin" valueType="num">
                                      <p:cBhvr>
                                        <p:cTn id="29" dur="1000" fill="hold"/>
                                        <p:tgtEl>
                                          <p:spTgt spid="1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7462E940-6FA3-71E6-9D50-3844D0D869D0}"/>
              </a:ext>
            </a:extLst>
          </p:cNvPr>
          <p:cNvSpPr txBox="1"/>
          <p:nvPr/>
        </p:nvSpPr>
        <p:spPr>
          <a:xfrm>
            <a:off x="1766120" y="779380"/>
            <a:ext cx="2873892" cy="1046440"/>
          </a:xfrm>
          <a:prstGeom prst="rect">
            <a:avLst/>
          </a:prstGeom>
          <a:noFill/>
        </p:spPr>
        <p:txBody>
          <a:bodyPr wrap="square" rtlCol="0">
            <a:spAutoFit/>
          </a:bodyPr>
          <a:lstStyle/>
          <a:p>
            <a:pPr algn="ctr"/>
            <a:r>
              <a:rPr lang="fr-FR" sz="1400" b="1" dirty="0">
                <a:solidFill>
                  <a:srgbClr val="FF0000"/>
                </a:solidFill>
              </a:rPr>
              <a:t>Donald TRUMP</a:t>
            </a:r>
          </a:p>
          <a:p>
            <a:pPr algn="ctr"/>
            <a:r>
              <a:rPr lang="fr-FR" sz="1200" dirty="0"/>
              <a:t>(1946-?)</a:t>
            </a:r>
          </a:p>
          <a:p>
            <a:pPr algn="ctr"/>
            <a:r>
              <a:rPr lang="fr-FR" sz="1200" i="1" dirty="0"/>
              <a:t>Homme d’affaires et d’État, </a:t>
            </a:r>
          </a:p>
          <a:p>
            <a:pPr algn="ctr"/>
            <a:r>
              <a:rPr lang="fr-FR" sz="1200" i="1" dirty="0"/>
              <a:t>45</a:t>
            </a:r>
            <a:r>
              <a:rPr lang="fr-FR" sz="1200" i="1" baseline="30000" dirty="0"/>
              <a:t>e</a:t>
            </a:r>
            <a:r>
              <a:rPr lang="fr-FR" sz="1200" i="1" dirty="0"/>
              <a:t> et 47</a:t>
            </a:r>
            <a:r>
              <a:rPr lang="fr-FR" sz="1200" i="1" baseline="30000" dirty="0"/>
              <a:t>e</a:t>
            </a:r>
            <a:r>
              <a:rPr lang="fr-FR" sz="1200" i="1" dirty="0"/>
              <a:t> Président des USA </a:t>
            </a:r>
          </a:p>
          <a:p>
            <a:pPr algn="ctr"/>
            <a:r>
              <a:rPr lang="fr-FR" sz="1200" i="1" dirty="0"/>
              <a:t>(2017-2021) &amp; (2025-?)</a:t>
            </a:r>
          </a:p>
        </p:txBody>
      </p:sp>
      <p:pic>
        <p:nvPicPr>
          <p:cNvPr id="2" name="Image 1">
            <a:hlinkClick r:id="rId3" action="ppaction://hlinksldjump"/>
            <a:extLst>
              <a:ext uri="{FF2B5EF4-FFF2-40B4-BE49-F238E27FC236}">
                <a16:creationId xmlns:a16="http://schemas.microsoft.com/office/drawing/2014/main" id="{02BAE24B-D55C-C919-71D9-4C94F48DFC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a:extLst>
              <a:ext uri="{FF2B5EF4-FFF2-40B4-BE49-F238E27FC236}">
                <a16:creationId xmlns:a16="http://schemas.microsoft.com/office/drawing/2014/main" id="{1B9A7AE7-FF0A-0C61-4EF3-21BBA1D4B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7" y="122678"/>
            <a:ext cx="929967" cy="1163197"/>
          </a:xfrm>
          <a:prstGeom prst="rect">
            <a:avLst/>
          </a:prstGeom>
        </p:spPr>
      </p:pic>
      <p:sp>
        <p:nvSpPr>
          <p:cNvPr id="5" name="ZoneTexte 4">
            <a:extLst>
              <a:ext uri="{FF2B5EF4-FFF2-40B4-BE49-F238E27FC236}">
                <a16:creationId xmlns:a16="http://schemas.microsoft.com/office/drawing/2014/main" id="{2C5EBA3D-99EC-3215-8250-9C8B04F04FAA}"/>
              </a:ext>
            </a:extLst>
          </p:cNvPr>
          <p:cNvSpPr txBox="1"/>
          <p:nvPr/>
        </p:nvSpPr>
        <p:spPr>
          <a:xfrm>
            <a:off x="937693" y="75053"/>
            <a:ext cx="7711007"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Addendum </a:t>
            </a:r>
            <a:r>
              <a:rPr lang="fr-FR" sz="1800" b="1"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Changement de PARADIGME ? </a:t>
            </a:r>
            <a:r>
              <a:rPr lang="fr-FR" sz="1400" b="1" dirty="0">
                <a:latin typeface="Calibri" panose="020F0502020204030204" pitchFamily="34" charset="0"/>
                <a:cs typeface="Calibri" panose="020F0502020204030204" pitchFamily="34" charset="0"/>
              </a:rPr>
              <a:t>– vers la fin du droit international ?</a:t>
            </a:r>
          </a:p>
        </p:txBody>
      </p:sp>
      <p:sp>
        <p:nvSpPr>
          <p:cNvPr id="7" name="ZoneTexte 6">
            <a:extLst>
              <a:ext uri="{FF2B5EF4-FFF2-40B4-BE49-F238E27FC236}">
                <a16:creationId xmlns:a16="http://schemas.microsoft.com/office/drawing/2014/main" id="{8AA2C7FC-A49A-1954-21BC-6904C8CBC4D9}"/>
              </a:ext>
            </a:extLst>
          </p:cNvPr>
          <p:cNvSpPr txBox="1"/>
          <p:nvPr/>
        </p:nvSpPr>
        <p:spPr>
          <a:xfrm>
            <a:off x="131309" y="2981137"/>
            <a:ext cx="5703156" cy="3570208"/>
          </a:xfrm>
          <a:prstGeom prst="rect">
            <a:avLst/>
          </a:prstGeom>
          <a:noFill/>
        </p:spPr>
        <p:txBody>
          <a:bodyPr wrap="square">
            <a:spAutoFit/>
          </a:bodyPr>
          <a:lstStyle/>
          <a:p>
            <a:pPr algn="just"/>
            <a:r>
              <a:rPr lang="fr-FR" sz="1300" dirty="0"/>
              <a:t>D’ordinaire, ce type d’entretien en présence de journalistes dans le bureau Ovale – un lieu symbolique du pouvoir américain – est non seulement extrêmement codifié, mais aussi totalement formel : il ne s’y passe rien de décisif. […]</a:t>
            </a:r>
          </a:p>
          <a:p>
            <a:pPr algn="just"/>
            <a:r>
              <a:rPr lang="fr-FR" sz="1300" dirty="0"/>
              <a:t>Si le pouvoir américain s’inscrivait jusqu’ici dans les usages diplomatiques traditionnels occidentaux, le pouvoir américain faisait preuve de sa retenue et de sa respectabilité aux yeux du reste du monde. Il se portait garant d’un ordre mondial fondé sur la diplomatie et le droit international, parce qu’il considérait que cela était dans son intérêt. Cette séquence marque le retour à la loi du plus fort. On observe, en effet, une congruence</a:t>
            </a:r>
            <a:r>
              <a:rPr kumimoji="0" lang="fr-FR" sz="1300" b="1" i="0" u="none" strike="noStrike" kern="1200" cap="none" spc="0" normalizeH="0" baseline="30000" noProof="0" dirty="0">
                <a:ln>
                  <a:noFill/>
                </a:ln>
                <a:solidFill>
                  <a:srgbClr val="FF0000"/>
                </a:solidFill>
                <a:effectLst/>
                <a:uLnTx/>
                <a:uFillTx/>
                <a:latin typeface="Calibri"/>
                <a:ea typeface="+mn-ea"/>
                <a:cs typeface="+mn-cs"/>
              </a:rPr>
              <a:t>1</a:t>
            </a:r>
            <a:r>
              <a:rPr lang="fr-FR" sz="1300" dirty="0"/>
              <a:t> entre la mise en scène de l’entretien, la chorégraphie jouée par le duo présidentiel et la vision </a:t>
            </a:r>
            <a:r>
              <a:rPr lang="fr-FR" sz="1300" dirty="0" err="1"/>
              <a:t>trumpiste</a:t>
            </a:r>
            <a:r>
              <a:rPr lang="fr-FR" sz="1300" dirty="0"/>
              <a:t> du monde. Dans cette vision, fondamentalement d’extrême droite, tous les rapports humains sont des rapports de domination. […] </a:t>
            </a:r>
          </a:p>
          <a:p>
            <a:pPr algn="just"/>
            <a:r>
              <a:rPr lang="fr-FR" sz="1300" dirty="0"/>
              <a:t>En ce sens, la séquence du bureau Ovale n’était pas un dérapage, mais une proclamation : le nouveau pouvoir américain ne considère que son propre intérêt, indépendamment de ses alliances passées, et règle ses différends par la violence.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fr-FR" sz="1300" b="1" i="0" u="none" strike="noStrike" kern="1200" cap="none" spc="0" normalizeH="0" baseline="30000" noProof="0" dirty="0">
                <a:ln>
                  <a:noFill/>
                </a:ln>
                <a:solidFill>
                  <a:srgbClr val="FF0000"/>
                </a:solidFill>
                <a:effectLst/>
                <a:uLnTx/>
                <a:uFillTx/>
                <a:latin typeface="Calibri"/>
                <a:ea typeface="+mn-ea"/>
                <a:cs typeface="+mn-cs"/>
              </a:rPr>
              <a:t>1</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100" b="1" i="0" u="none" strike="noStrike" kern="1200" cap="none" spc="0" normalizeH="0" baseline="0" noProof="0" dirty="0">
                <a:ln>
                  <a:noFill/>
                </a:ln>
                <a:solidFill>
                  <a:prstClr val="black"/>
                </a:solidFill>
                <a:effectLst/>
                <a:uLnTx/>
                <a:uFillTx/>
                <a:latin typeface="Calibri"/>
                <a:ea typeface="+mn-ea"/>
                <a:cs typeface="+mn-cs"/>
              </a:rPr>
              <a:t>Congruence :</a:t>
            </a:r>
            <a:r>
              <a:rPr kumimoji="0" lang="fr-FR" sz="1100" b="0" i="0" u="none" strike="noStrike" kern="1200" cap="none" spc="0" normalizeH="0" baseline="0" noProof="0" dirty="0">
                <a:ln>
                  <a:noFill/>
                </a:ln>
                <a:solidFill>
                  <a:prstClr val="black"/>
                </a:solidFill>
                <a:effectLst/>
                <a:uLnTx/>
                <a:uFillTx/>
                <a:latin typeface="Calibri"/>
                <a:ea typeface="+mn-ea"/>
                <a:cs typeface="+mn-cs"/>
              </a:rPr>
              <a:t> relation.</a:t>
            </a:r>
          </a:p>
          <a:p>
            <a:pPr algn="just"/>
            <a:endParaRPr lang="fr-FR" sz="1300" dirty="0"/>
          </a:p>
        </p:txBody>
      </p:sp>
      <p:sp>
        <p:nvSpPr>
          <p:cNvPr id="8" name="ZoneTexte 7">
            <a:extLst>
              <a:ext uri="{FF2B5EF4-FFF2-40B4-BE49-F238E27FC236}">
                <a16:creationId xmlns:a16="http://schemas.microsoft.com/office/drawing/2014/main" id="{7235E609-0AF9-A71B-07F2-10D24BD7E8BD}"/>
              </a:ext>
            </a:extLst>
          </p:cNvPr>
          <p:cNvSpPr txBox="1"/>
          <p:nvPr/>
        </p:nvSpPr>
        <p:spPr>
          <a:xfrm>
            <a:off x="5989403" y="2052460"/>
            <a:ext cx="5848347"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18 &amp; 19 </a:t>
            </a:r>
            <a:r>
              <a:rPr lang="fr-FR" sz="1600" dirty="0">
                <a:solidFill>
                  <a:srgbClr val="0070C0"/>
                </a:solidFill>
                <a:latin typeface="Calibri" panose="020F0502020204030204" pitchFamily="34" charset="0"/>
                <a:cs typeface="Calibri" panose="020F0502020204030204" pitchFamily="34" charset="0"/>
              </a:rPr>
              <a:t>D’après Cécile ALDUY, en quoi l’année 2025 et le second mandat de président de D. TRUMP pourrait être un tournant dans les relations internationales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AF861CF4-65DE-A09D-49A1-C4E7AFF9726A}"/>
              </a:ext>
            </a:extLst>
          </p:cNvPr>
          <p:cNvSpPr txBox="1"/>
          <p:nvPr/>
        </p:nvSpPr>
        <p:spPr>
          <a:xfrm>
            <a:off x="131309" y="2693050"/>
            <a:ext cx="4876207"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19 : </a:t>
            </a:r>
            <a:r>
              <a:rPr lang="fr-FR" b="1" dirty="0">
                <a:solidFill>
                  <a:srgbClr val="0070C0"/>
                </a:solidFill>
                <a:latin typeface="Calibri" panose="020F0502020204030204" pitchFamily="34" charset="0"/>
                <a:cs typeface="Calibri" panose="020F0502020204030204" pitchFamily="34" charset="0"/>
              </a:rPr>
              <a:t>2025, année charnière ?</a:t>
            </a:r>
          </a:p>
        </p:txBody>
      </p:sp>
      <p:grpSp>
        <p:nvGrpSpPr>
          <p:cNvPr id="11" name="Groupe 10">
            <a:extLst>
              <a:ext uri="{FF2B5EF4-FFF2-40B4-BE49-F238E27FC236}">
                <a16:creationId xmlns:a16="http://schemas.microsoft.com/office/drawing/2014/main" id="{B381CEC7-E1E0-1D8E-4AB4-11DD4DC8A0F4}"/>
              </a:ext>
            </a:extLst>
          </p:cNvPr>
          <p:cNvGrpSpPr/>
          <p:nvPr/>
        </p:nvGrpSpPr>
        <p:grpSpPr>
          <a:xfrm>
            <a:off x="248864" y="2075564"/>
            <a:ext cx="713645" cy="468741"/>
            <a:chOff x="278084" y="817814"/>
            <a:chExt cx="713645" cy="468741"/>
          </a:xfrm>
        </p:grpSpPr>
        <p:pic>
          <p:nvPicPr>
            <p:cNvPr id="12" name="Image 11">
              <a:hlinkClick r:id="rId6"/>
              <a:extLst>
                <a:ext uri="{FF2B5EF4-FFF2-40B4-BE49-F238E27FC236}">
                  <a16:creationId xmlns:a16="http://schemas.microsoft.com/office/drawing/2014/main" id="{BBD96908-E058-0CAD-73D8-05F295BD75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084" y="817814"/>
              <a:ext cx="713645" cy="468741"/>
            </a:xfrm>
            <a:prstGeom prst="rect">
              <a:avLst/>
            </a:prstGeom>
          </p:spPr>
        </p:pic>
        <p:pic>
          <p:nvPicPr>
            <p:cNvPr id="13" name="Image 12">
              <a:hlinkClick r:id="rId6"/>
              <a:extLst>
                <a:ext uri="{FF2B5EF4-FFF2-40B4-BE49-F238E27FC236}">
                  <a16:creationId xmlns:a16="http://schemas.microsoft.com/office/drawing/2014/main" id="{5640A923-587B-3187-2649-7068ADC6F92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20620" y="847889"/>
              <a:ext cx="390117" cy="390117"/>
            </a:xfrm>
            <a:prstGeom prst="rect">
              <a:avLst/>
            </a:prstGeom>
          </p:spPr>
        </p:pic>
      </p:grpSp>
      <p:sp>
        <p:nvSpPr>
          <p:cNvPr id="16" name="ZoneTexte 15">
            <a:extLst>
              <a:ext uri="{FF2B5EF4-FFF2-40B4-BE49-F238E27FC236}">
                <a16:creationId xmlns:a16="http://schemas.microsoft.com/office/drawing/2014/main" id="{68AEF144-845C-544B-CEB8-64F56625273A}"/>
              </a:ext>
            </a:extLst>
          </p:cNvPr>
          <p:cNvSpPr txBox="1"/>
          <p:nvPr/>
        </p:nvSpPr>
        <p:spPr>
          <a:xfrm>
            <a:off x="217034" y="6227697"/>
            <a:ext cx="5617431" cy="507831"/>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Marie DUPONT, </a:t>
            </a:r>
            <a:r>
              <a:rPr lang="fr-FR" sz="900" dirty="0">
                <a:latin typeface="ArialMT"/>
              </a:rPr>
              <a:t>Cécile </a:t>
            </a:r>
            <a:r>
              <a:rPr lang="fr-FR" sz="900" cap="all" dirty="0" err="1">
                <a:latin typeface="ArialMT"/>
              </a:rPr>
              <a:t>Alduy</a:t>
            </a:r>
            <a:r>
              <a:rPr lang="fr-FR" sz="900" dirty="0">
                <a:latin typeface="ArialMT"/>
              </a:rPr>
              <a:t>, sémiologue : « La séquence </a:t>
            </a:r>
            <a:br>
              <a:rPr lang="fr-FR" sz="900" dirty="0">
                <a:latin typeface="ArialMT"/>
              </a:rPr>
            </a:br>
            <a:r>
              <a:rPr lang="fr-FR" sz="900" dirty="0">
                <a:latin typeface="ArialMT"/>
              </a:rPr>
              <a:t>entre Donald Trump et </a:t>
            </a:r>
            <a:r>
              <a:rPr lang="fr-FR" sz="900" dirty="0" err="1">
                <a:latin typeface="ArialMT"/>
              </a:rPr>
              <a:t>Volodymyr</a:t>
            </a:r>
            <a:r>
              <a:rPr lang="fr-FR" sz="900" dirty="0">
                <a:latin typeface="ArialMT"/>
              </a:rPr>
              <a:t> </a:t>
            </a:r>
            <a:r>
              <a:rPr lang="fr-FR" sz="900" dirty="0" err="1">
                <a:latin typeface="ArialMT"/>
              </a:rPr>
              <a:t>Zelensky</a:t>
            </a:r>
            <a:r>
              <a:rPr lang="fr-FR" sz="900" dirty="0">
                <a:latin typeface="ArialMT"/>
              </a:rPr>
              <a:t> n’était pas </a:t>
            </a:r>
            <a:br>
              <a:rPr lang="fr-FR" sz="900" dirty="0">
                <a:latin typeface="ArialMT"/>
              </a:rPr>
            </a:br>
            <a:r>
              <a:rPr lang="fr-FR" sz="900" dirty="0">
                <a:latin typeface="ArialMT"/>
              </a:rPr>
              <a:t>un dérapage, mais une proclamation »</a:t>
            </a:r>
            <a:r>
              <a:rPr lang="fr-FR" sz="900" b="0" i="0" u="none" strike="noStrike" baseline="0" dirty="0">
                <a:latin typeface="ArialMT"/>
              </a:rPr>
              <a:t>, </a:t>
            </a:r>
            <a:r>
              <a:rPr lang="fr-FR" sz="900" b="0" i="0" u="sng" strike="noStrike" baseline="0" dirty="0">
                <a:latin typeface="ArialMT"/>
              </a:rPr>
              <a:t>LE MONDE</a:t>
            </a:r>
            <a:r>
              <a:rPr lang="fr-FR" sz="900" b="0" i="0" u="none" strike="noStrike" baseline="0" dirty="0">
                <a:latin typeface="ArialMT"/>
              </a:rPr>
              <a:t>,</a:t>
            </a:r>
            <a:r>
              <a:rPr lang="fr-FR" sz="900" b="0" i="0" u="none" strike="noStrike" dirty="0">
                <a:latin typeface="ArialMT"/>
              </a:rPr>
              <a:t> </a:t>
            </a:r>
            <a:r>
              <a:rPr lang="fr-FR" sz="900" b="0" i="0" u="none" strike="noStrike" baseline="0" dirty="0">
                <a:latin typeface="ArialMT"/>
              </a:rPr>
              <a:t>04/03/2025.</a:t>
            </a:r>
            <a:endParaRPr lang="fr-FR" sz="900" dirty="0"/>
          </a:p>
        </p:txBody>
      </p:sp>
      <p:sp>
        <p:nvSpPr>
          <p:cNvPr id="18" name="ZoneTexte 17">
            <a:extLst>
              <a:ext uri="{FF2B5EF4-FFF2-40B4-BE49-F238E27FC236}">
                <a16:creationId xmlns:a16="http://schemas.microsoft.com/office/drawing/2014/main" id="{9E7C665B-1F7C-FFF7-4574-013B52F683E4}"/>
              </a:ext>
            </a:extLst>
          </p:cNvPr>
          <p:cNvSpPr txBox="1"/>
          <p:nvPr/>
        </p:nvSpPr>
        <p:spPr>
          <a:xfrm>
            <a:off x="937693" y="403753"/>
            <a:ext cx="10107685" cy="369332"/>
          </a:xfrm>
          <a:prstGeom prst="rect">
            <a:avLst/>
          </a:prstGeom>
          <a:noFill/>
        </p:spPr>
        <p:txBody>
          <a:bodyPr wrap="square">
            <a:spAutoFit/>
          </a:bodyPr>
          <a:lstStyle/>
          <a:p>
            <a:r>
              <a:rPr lang="fr-FR" b="1" dirty="0">
                <a:highlight>
                  <a:srgbClr val="FFFF00"/>
                </a:highlight>
              </a:rPr>
              <a:t>PARADIGME </a:t>
            </a:r>
            <a:r>
              <a:rPr lang="fr-FR" sz="1400" b="1" dirty="0">
                <a:highlight>
                  <a:srgbClr val="FFFF00"/>
                </a:highlight>
              </a:rPr>
              <a:t>:</a:t>
            </a:r>
            <a:r>
              <a:rPr lang="fr-FR" sz="1400" dirty="0"/>
              <a:t>  </a:t>
            </a:r>
            <a:r>
              <a:rPr lang="fr-FR" sz="1300" dirty="0"/>
              <a:t>représentation du monde, manière de voir les choses, modèle cohérent du monde qui repose sur une base claire, visible. </a:t>
            </a:r>
          </a:p>
        </p:txBody>
      </p:sp>
      <p:pic>
        <p:nvPicPr>
          <p:cNvPr id="22" name="Image 21">
            <a:extLst>
              <a:ext uri="{FF2B5EF4-FFF2-40B4-BE49-F238E27FC236}">
                <a16:creationId xmlns:a16="http://schemas.microsoft.com/office/drawing/2014/main" id="{6C6EAA66-5B5A-9418-E892-61DB90ABB74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9875" y="886585"/>
            <a:ext cx="774331" cy="774331"/>
          </a:xfrm>
          <a:prstGeom prst="rect">
            <a:avLst/>
          </a:prstGeom>
        </p:spPr>
      </p:pic>
      <p:pic>
        <p:nvPicPr>
          <p:cNvPr id="25" name="Image 24">
            <a:extLst>
              <a:ext uri="{FF2B5EF4-FFF2-40B4-BE49-F238E27FC236}">
                <a16:creationId xmlns:a16="http://schemas.microsoft.com/office/drawing/2014/main" id="{3EA0F955-5CFF-A45E-2B4A-69E0A60549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56360" y="859509"/>
            <a:ext cx="617092" cy="307566"/>
          </a:xfrm>
          <a:prstGeom prst="rect">
            <a:avLst/>
          </a:prstGeom>
        </p:spPr>
      </p:pic>
      <p:sp>
        <p:nvSpPr>
          <p:cNvPr id="26" name="ZoneTexte 25">
            <a:extLst>
              <a:ext uri="{FF2B5EF4-FFF2-40B4-BE49-F238E27FC236}">
                <a16:creationId xmlns:a16="http://schemas.microsoft.com/office/drawing/2014/main" id="{84067EE8-DAE8-F3E6-16E1-CAEAA56AE705}"/>
              </a:ext>
            </a:extLst>
          </p:cNvPr>
          <p:cNvSpPr txBox="1"/>
          <p:nvPr/>
        </p:nvSpPr>
        <p:spPr>
          <a:xfrm>
            <a:off x="217034" y="2563129"/>
            <a:ext cx="5507490"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a:t>
            </a:r>
            <a:r>
              <a:rPr lang="fr-FR" sz="900" b="0" i="0" u="sng" strike="noStrike" cap="all" dirty="0">
                <a:latin typeface="ArialMT"/>
              </a:rPr>
              <a:t>Le Parisien</a:t>
            </a:r>
            <a:r>
              <a:rPr lang="fr-FR" sz="900" b="0" i="0" u="none" strike="noStrike" baseline="0" dirty="0">
                <a:latin typeface="ArialMT"/>
              </a:rPr>
              <a:t>, 01/03/2025.</a:t>
            </a:r>
            <a:endParaRPr lang="fr-FR" sz="900" dirty="0"/>
          </a:p>
        </p:txBody>
      </p:sp>
      <p:sp>
        <p:nvSpPr>
          <p:cNvPr id="30" name="ZoneTexte 29">
            <a:extLst>
              <a:ext uri="{FF2B5EF4-FFF2-40B4-BE49-F238E27FC236}">
                <a16:creationId xmlns:a16="http://schemas.microsoft.com/office/drawing/2014/main" id="{88407168-88B0-6A36-E192-3E6C6E8E592C}"/>
              </a:ext>
            </a:extLst>
          </p:cNvPr>
          <p:cNvSpPr txBox="1"/>
          <p:nvPr/>
        </p:nvSpPr>
        <p:spPr>
          <a:xfrm>
            <a:off x="131309" y="1751597"/>
            <a:ext cx="502689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18 : </a:t>
            </a:r>
            <a:r>
              <a:rPr lang="fr-FR" b="1" dirty="0">
                <a:solidFill>
                  <a:srgbClr val="0070C0"/>
                </a:solidFill>
                <a:latin typeface="Calibri" panose="020F0502020204030204" pitchFamily="34" charset="0"/>
                <a:cs typeface="Calibri" panose="020F0502020204030204" pitchFamily="34" charset="0"/>
              </a:rPr>
              <a:t>Télé-réalité à la Maison Blanche…</a:t>
            </a:r>
          </a:p>
        </p:txBody>
      </p:sp>
      <p:sp>
        <p:nvSpPr>
          <p:cNvPr id="31" name="ZoneTexte 30">
            <a:extLst>
              <a:ext uri="{FF2B5EF4-FFF2-40B4-BE49-F238E27FC236}">
                <a16:creationId xmlns:a16="http://schemas.microsoft.com/office/drawing/2014/main" id="{55087D01-711F-0FFD-70D4-0736D81F3D1B}"/>
              </a:ext>
            </a:extLst>
          </p:cNvPr>
          <p:cNvSpPr txBox="1"/>
          <p:nvPr/>
        </p:nvSpPr>
        <p:spPr>
          <a:xfrm>
            <a:off x="962510" y="2068435"/>
            <a:ext cx="4647716" cy="492443"/>
          </a:xfrm>
          <a:prstGeom prst="rect">
            <a:avLst/>
          </a:prstGeom>
          <a:noFill/>
        </p:spPr>
        <p:txBody>
          <a:bodyPr wrap="square">
            <a:spAutoFit/>
          </a:bodyPr>
          <a:lstStyle/>
          <a:p>
            <a:pPr algn="just"/>
            <a:r>
              <a:rPr lang="fr-FR" sz="1300" dirty="0"/>
              <a:t>… entre </a:t>
            </a:r>
            <a:r>
              <a:rPr lang="fr-FR" sz="1300" dirty="0" err="1"/>
              <a:t>Volodymyr</a:t>
            </a:r>
            <a:r>
              <a:rPr lang="fr-FR" sz="1300" dirty="0"/>
              <a:t> </a:t>
            </a:r>
            <a:r>
              <a:rPr lang="fr-FR" sz="1300" cap="all" dirty="0" err="1"/>
              <a:t>Zelensky</a:t>
            </a:r>
            <a:r>
              <a:rPr lang="fr-FR" sz="1300" dirty="0"/>
              <a:t>, le Président de l’Ukraine en guerre, Donald TRUMP et son vice-président J.D. VANCE, le 28/02/2025.  </a:t>
            </a:r>
          </a:p>
        </p:txBody>
      </p:sp>
      <p:pic>
        <p:nvPicPr>
          <p:cNvPr id="35" name="Image 34">
            <a:extLst>
              <a:ext uri="{FF2B5EF4-FFF2-40B4-BE49-F238E27FC236}">
                <a16:creationId xmlns:a16="http://schemas.microsoft.com/office/drawing/2014/main" id="{23B57F41-08CD-88F2-7AF4-D557A04ABAC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69321" y="846532"/>
            <a:ext cx="703038" cy="720882"/>
          </a:xfrm>
          <a:prstGeom prst="rect">
            <a:avLst/>
          </a:prstGeom>
        </p:spPr>
      </p:pic>
      <p:sp>
        <p:nvSpPr>
          <p:cNvPr id="37" name="ZoneTexte 36">
            <a:extLst>
              <a:ext uri="{FF2B5EF4-FFF2-40B4-BE49-F238E27FC236}">
                <a16:creationId xmlns:a16="http://schemas.microsoft.com/office/drawing/2014/main" id="{578A7414-B5FF-6652-251D-90A3C7058A01}"/>
              </a:ext>
            </a:extLst>
          </p:cNvPr>
          <p:cNvSpPr txBox="1"/>
          <p:nvPr/>
        </p:nvSpPr>
        <p:spPr>
          <a:xfrm>
            <a:off x="4810094" y="736151"/>
            <a:ext cx="3423283" cy="1123384"/>
          </a:xfrm>
          <a:prstGeom prst="rect">
            <a:avLst/>
          </a:prstGeom>
          <a:noFill/>
        </p:spPr>
        <p:txBody>
          <a:bodyPr wrap="square">
            <a:spAutoFit/>
          </a:bodyPr>
          <a:lstStyle/>
          <a:p>
            <a:pPr algn="ctr"/>
            <a:r>
              <a:rPr lang="fr-FR" sz="1400" b="1" dirty="0" err="1">
                <a:solidFill>
                  <a:schemeClr val="bg1">
                    <a:lumMod val="95000"/>
                  </a:schemeClr>
                </a:solidFill>
              </a:rPr>
              <a:t>M</a:t>
            </a:r>
            <a:r>
              <a:rPr lang="fr-FR" sz="1400" dirty="0" err="1"/>
              <a:t>ake</a:t>
            </a:r>
            <a:r>
              <a:rPr lang="fr-FR" sz="1400" dirty="0"/>
              <a:t> </a:t>
            </a:r>
            <a:r>
              <a:rPr lang="fr-FR" sz="1400" b="1" dirty="0">
                <a:solidFill>
                  <a:schemeClr val="bg1">
                    <a:lumMod val="95000"/>
                  </a:schemeClr>
                </a:solidFill>
              </a:rPr>
              <a:t>A</a:t>
            </a:r>
            <a:r>
              <a:rPr lang="fr-FR" sz="1400" dirty="0"/>
              <a:t>merica </a:t>
            </a:r>
            <a:r>
              <a:rPr lang="fr-FR" sz="1400" b="1" dirty="0">
                <a:solidFill>
                  <a:schemeClr val="bg1">
                    <a:lumMod val="95000"/>
                  </a:schemeClr>
                </a:solidFill>
              </a:rPr>
              <a:t>G</a:t>
            </a:r>
            <a:r>
              <a:rPr lang="fr-FR" sz="1400" dirty="0"/>
              <a:t>reat </a:t>
            </a:r>
            <a:r>
              <a:rPr lang="fr-FR" sz="1400" b="1" dirty="0" err="1">
                <a:solidFill>
                  <a:schemeClr val="bg1">
                    <a:lumMod val="95000"/>
                  </a:schemeClr>
                </a:solidFill>
              </a:rPr>
              <a:t>A</a:t>
            </a:r>
            <a:r>
              <a:rPr lang="fr-FR" sz="1400" dirty="0" err="1"/>
              <a:t>gain</a:t>
            </a:r>
            <a:endParaRPr lang="fr-FR" sz="1400" dirty="0"/>
          </a:p>
          <a:p>
            <a:pPr algn="ctr"/>
            <a:r>
              <a:rPr lang="fr-FR" sz="1400" dirty="0"/>
              <a:t>« Rendre sa grandeur à l'Amérique »</a:t>
            </a:r>
          </a:p>
          <a:p>
            <a:pPr algn="ctr"/>
            <a:r>
              <a:rPr lang="fr-FR" sz="1300" dirty="0"/>
              <a:t>Slogan de campagne de D. TRUMP qui centre sa politique sur les seuls intérêts des USA : </a:t>
            </a:r>
          </a:p>
          <a:p>
            <a:pPr algn="ctr"/>
            <a:r>
              <a:rPr lang="fr-FR" sz="1300" dirty="0"/>
              <a:t>« America First » (« Priorité à l’Amérique »).</a:t>
            </a:r>
          </a:p>
        </p:txBody>
      </p:sp>
      <p:grpSp>
        <p:nvGrpSpPr>
          <p:cNvPr id="47" name="Groupe 46">
            <a:extLst>
              <a:ext uri="{FF2B5EF4-FFF2-40B4-BE49-F238E27FC236}">
                <a16:creationId xmlns:a16="http://schemas.microsoft.com/office/drawing/2014/main" id="{174E061C-74D8-BDBC-ECD0-710F2386FEBF}"/>
              </a:ext>
            </a:extLst>
          </p:cNvPr>
          <p:cNvGrpSpPr/>
          <p:nvPr/>
        </p:nvGrpSpPr>
        <p:grpSpPr>
          <a:xfrm>
            <a:off x="8169310" y="747631"/>
            <a:ext cx="4088415" cy="1247867"/>
            <a:chOff x="8169310" y="747631"/>
            <a:chExt cx="4088415" cy="1247867"/>
          </a:xfrm>
        </p:grpSpPr>
        <p:sp>
          <p:nvSpPr>
            <p:cNvPr id="32" name="Rectangle 31">
              <a:extLst>
                <a:ext uri="{FF2B5EF4-FFF2-40B4-BE49-F238E27FC236}">
                  <a16:creationId xmlns:a16="http://schemas.microsoft.com/office/drawing/2014/main" id="{36750C23-B455-3215-67C0-6511EF08C98F}"/>
                </a:ext>
              </a:extLst>
            </p:cNvPr>
            <p:cNvSpPr/>
            <p:nvPr/>
          </p:nvSpPr>
          <p:spPr>
            <a:xfrm>
              <a:off x="10333384" y="1073210"/>
              <a:ext cx="1753772" cy="88084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numCol="1" rtlCol="0" anchor="t" anchorCtr="0"/>
            <a:lstStyle/>
            <a:p>
              <a:pPr algn="ctr"/>
              <a:r>
                <a:rPr lang="fr-FR" sz="1300" dirty="0"/>
                <a:t>…droits de douane.</a:t>
              </a:r>
            </a:p>
          </p:txBody>
        </p:sp>
        <p:grpSp>
          <p:nvGrpSpPr>
            <p:cNvPr id="19" name="Groupe 18">
              <a:extLst>
                <a:ext uri="{FF2B5EF4-FFF2-40B4-BE49-F238E27FC236}">
                  <a16:creationId xmlns:a16="http://schemas.microsoft.com/office/drawing/2014/main" id="{396E1EF3-5DAD-0D67-17C2-F12BAFCA3C42}"/>
                </a:ext>
              </a:extLst>
            </p:cNvPr>
            <p:cNvGrpSpPr/>
            <p:nvPr/>
          </p:nvGrpSpPr>
          <p:grpSpPr>
            <a:xfrm>
              <a:off x="11262930" y="1318875"/>
              <a:ext cx="713645" cy="468741"/>
              <a:chOff x="278084" y="817814"/>
              <a:chExt cx="713645" cy="468741"/>
            </a:xfrm>
          </p:grpSpPr>
          <p:pic>
            <p:nvPicPr>
              <p:cNvPr id="20" name="Image 19">
                <a:hlinkClick r:id="rId12"/>
                <a:extLst>
                  <a:ext uri="{FF2B5EF4-FFF2-40B4-BE49-F238E27FC236}">
                    <a16:creationId xmlns:a16="http://schemas.microsoft.com/office/drawing/2014/main" id="{E625166D-E317-6F8C-7D4C-422E30CFC1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084" y="817814"/>
                <a:ext cx="713645" cy="468741"/>
              </a:xfrm>
              <a:prstGeom prst="rect">
                <a:avLst/>
              </a:prstGeom>
            </p:spPr>
          </p:pic>
          <p:pic>
            <p:nvPicPr>
              <p:cNvPr id="21" name="Image 20">
                <a:hlinkClick r:id="rId12"/>
                <a:extLst>
                  <a:ext uri="{FF2B5EF4-FFF2-40B4-BE49-F238E27FC236}">
                    <a16:creationId xmlns:a16="http://schemas.microsoft.com/office/drawing/2014/main" id="{5B72DCC3-4B56-A2C6-98CB-E4C33FA5365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411095" y="873669"/>
                <a:ext cx="423837" cy="326426"/>
              </a:xfrm>
              <a:prstGeom prst="rect">
                <a:avLst/>
              </a:prstGeom>
            </p:spPr>
          </p:pic>
        </p:grpSp>
        <p:sp>
          <p:nvSpPr>
            <p:cNvPr id="33" name="ZoneTexte 32">
              <a:extLst>
                <a:ext uri="{FF2B5EF4-FFF2-40B4-BE49-F238E27FC236}">
                  <a16:creationId xmlns:a16="http://schemas.microsoft.com/office/drawing/2014/main" id="{085DE3D1-F821-A2D4-6986-8D30020DC4EE}"/>
                </a:ext>
              </a:extLst>
            </p:cNvPr>
            <p:cNvSpPr txBox="1"/>
            <p:nvPr/>
          </p:nvSpPr>
          <p:spPr>
            <a:xfrm>
              <a:off x="10452312" y="1751968"/>
              <a:ext cx="1634843"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a:t>
              </a:r>
              <a:r>
                <a:rPr lang="fr-FR" sz="900" b="0" i="0" u="sng" strike="noStrike" cap="all" dirty="0">
                  <a:latin typeface="ArialMT"/>
                </a:rPr>
                <a:t>M6</a:t>
              </a:r>
              <a:r>
                <a:rPr lang="fr-FR" sz="900" b="0" i="0" u="none" strike="noStrike" baseline="0" dirty="0">
                  <a:latin typeface="ArialMT"/>
                </a:rPr>
                <a:t>, 10/04/2025.</a:t>
              </a:r>
              <a:endParaRPr lang="fr-FR" sz="900" dirty="0"/>
            </a:p>
          </p:txBody>
        </p:sp>
        <p:grpSp>
          <p:nvGrpSpPr>
            <p:cNvPr id="39" name="Groupe 38">
              <a:extLst>
                <a:ext uri="{FF2B5EF4-FFF2-40B4-BE49-F238E27FC236}">
                  <a16:creationId xmlns:a16="http://schemas.microsoft.com/office/drawing/2014/main" id="{56F283EF-738E-C51B-67DC-E03FC56893FD}"/>
                </a:ext>
              </a:extLst>
            </p:cNvPr>
            <p:cNvGrpSpPr/>
            <p:nvPr/>
          </p:nvGrpSpPr>
          <p:grpSpPr>
            <a:xfrm>
              <a:off x="9487533" y="1329948"/>
              <a:ext cx="713645" cy="468741"/>
              <a:chOff x="278084" y="817814"/>
              <a:chExt cx="713645" cy="468741"/>
            </a:xfrm>
          </p:grpSpPr>
          <p:pic>
            <p:nvPicPr>
              <p:cNvPr id="40" name="Image 39">
                <a:hlinkClick r:id="rId14"/>
                <a:extLst>
                  <a:ext uri="{FF2B5EF4-FFF2-40B4-BE49-F238E27FC236}">
                    <a16:creationId xmlns:a16="http://schemas.microsoft.com/office/drawing/2014/main" id="{77B4ECEF-D7D4-39F1-1CE2-958EF6E7F8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084" y="817814"/>
                <a:ext cx="713645" cy="468741"/>
              </a:xfrm>
              <a:prstGeom prst="rect">
                <a:avLst/>
              </a:prstGeom>
            </p:spPr>
          </p:pic>
          <p:pic>
            <p:nvPicPr>
              <p:cNvPr id="41" name="Image 40">
                <a:hlinkClick r:id="rId14"/>
                <a:extLst>
                  <a:ext uri="{FF2B5EF4-FFF2-40B4-BE49-F238E27FC236}">
                    <a16:creationId xmlns:a16="http://schemas.microsoft.com/office/drawing/2014/main" id="{04404620-7A64-26B6-2658-FB736B6F68D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20620" y="847889"/>
                <a:ext cx="390117" cy="390117"/>
              </a:xfrm>
              <a:prstGeom prst="rect">
                <a:avLst/>
              </a:prstGeom>
            </p:spPr>
          </p:pic>
        </p:grpSp>
        <p:sp>
          <p:nvSpPr>
            <p:cNvPr id="42" name="Rectangle 41">
              <a:extLst>
                <a:ext uri="{FF2B5EF4-FFF2-40B4-BE49-F238E27FC236}">
                  <a16:creationId xmlns:a16="http://schemas.microsoft.com/office/drawing/2014/main" id="{8A571C83-D97D-EFBE-247B-B9CB04B32DD3}"/>
                </a:ext>
              </a:extLst>
            </p:cNvPr>
            <p:cNvSpPr/>
            <p:nvPr/>
          </p:nvSpPr>
          <p:spPr>
            <a:xfrm>
              <a:off x="8298884" y="1076331"/>
              <a:ext cx="1939588" cy="88084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numCol="1" rtlCol="0" anchor="t" anchorCtr="0"/>
            <a:lstStyle/>
            <a:p>
              <a:pPr algn="ctr"/>
              <a:r>
                <a:rPr lang="fr-FR" sz="1300" dirty="0"/>
                <a:t>Nouvelle géographie et…</a:t>
              </a:r>
            </a:p>
          </p:txBody>
        </p:sp>
        <p:sp>
          <p:nvSpPr>
            <p:cNvPr id="43" name="ZoneTexte 42">
              <a:extLst>
                <a:ext uri="{FF2B5EF4-FFF2-40B4-BE49-F238E27FC236}">
                  <a16:creationId xmlns:a16="http://schemas.microsoft.com/office/drawing/2014/main" id="{5124BF2F-1EB6-2195-45D4-EF3A99E43982}"/>
                </a:ext>
              </a:extLst>
            </p:cNvPr>
            <p:cNvSpPr txBox="1"/>
            <p:nvPr/>
          </p:nvSpPr>
          <p:spPr>
            <a:xfrm>
              <a:off x="8180517" y="1764666"/>
              <a:ext cx="2118288" cy="230832"/>
            </a:xfrm>
            <a:prstGeom prst="rect">
              <a:avLst/>
            </a:prstGeom>
            <a:noFill/>
          </p:spPr>
          <p:txBody>
            <a:bodyPr wrap="square">
              <a:spAutoFit/>
            </a:bodyPr>
            <a:lstStyle/>
            <a:p>
              <a:pPr algn="r"/>
              <a:r>
                <a:rPr lang="fr-FR" sz="900" b="1" i="0" u="none" strike="noStrike" baseline="0" dirty="0">
                  <a:latin typeface="ArialMT"/>
                </a:rPr>
                <a:t>Source :</a:t>
              </a:r>
              <a:r>
                <a:rPr lang="fr-FR" sz="900" b="0" i="0" u="none" strike="noStrike" baseline="0" dirty="0">
                  <a:latin typeface="ArialMT"/>
                </a:rPr>
                <a:t> </a:t>
              </a:r>
              <a:r>
                <a:rPr lang="fr-FR" sz="900" b="0" i="0" u="sng" strike="noStrike" cap="all" dirty="0">
                  <a:latin typeface="ArialMT"/>
                </a:rPr>
                <a:t>Le Parisien</a:t>
              </a:r>
              <a:r>
                <a:rPr lang="fr-FR" sz="900" b="0" i="0" u="none" strike="noStrike" baseline="0" dirty="0">
                  <a:latin typeface="ArialMT"/>
                </a:rPr>
                <a:t>, 09/01/2025.</a:t>
              </a:r>
              <a:endParaRPr lang="fr-FR" sz="900" dirty="0"/>
            </a:p>
          </p:txBody>
        </p:sp>
        <p:sp>
          <p:nvSpPr>
            <p:cNvPr id="44" name="ZoneTexte 43">
              <a:extLst>
                <a:ext uri="{FF2B5EF4-FFF2-40B4-BE49-F238E27FC236}">
                  <a16:creationId xmlns:a16="http://schemas.microsoft.com/office/drawing/2014/main" id="{EBC10134-5D29-43B1-B596-BBF680DE9728}"/>
                </a:ext>
              </a:extLst>
            </p:cNvPr>
            <p:cNvSpPr txBox="1"/>
            <p:nvPr/>
          </p:nvSpPr>
          <p:spPr>
            <a:xfrm>
              <a:off x="8169310" y="747631"/>
              <a:ext cx="408841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20 : </a:t>
              </a:r>
              <a:r>
                <a:rPr lang="fr-FR" b="1" dirty="0">
                  <a:solidFill>
                    <a:srgbClr val="0070C0"/>
                  </a:solidFill>
                  <a:latin typeface="Calibri" panose="020F0502020204030204" pitchFamily="34" charset="0"/>
                  <a:cs typeface="Calibri" panose="020F0502020204030204" pitchFamily="34" charset="0"/>
                </a:rPr>
                <a:t>Le Monde selon TRUMP</a:t>
              </a:r>
            </a:p>
          </p:txBody>
        </p:sp>
      </p:grpSp>
      <p:sp>
        <p:nvSpPr>
          <p:cNvPr id="45" name="ZoneTexte 44">
            <a:extLst>
              <a:ext uri="{FF2B5EF4-FFF2-40B4-BE49-F238E27FC236}">
                <a16:creationId xmlns:a16="http://schemas.microsoft.com/office/drawing/2014/main" id="{A0E1BEDD-3488-4707-97A2-7D5B5134C804}"/>
              </a:ext>
            </a:extLst>
          </p:cNvPr>
          <p:cNvSpPr txBox="1"/>
          <p:nvPr/>
        </p:nvSpPr>
        <p:spPr>
          <a:xfrm>
            <a:off x="5989403" y="4405707"/>
            <a:ext cx="6097752"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18, 19 &amp; 20 </a:t>
            </a:r>
            <a:r>
              <a:rPr lang="fr-FR" sz="1600" dirty="0">
                <a:solidFill>
                  <a:srgbClr val="0070C0"/>
                </a:solidFill>
                <a:latin typeface="Calibri" panose="020F0502020204030204" pitchFamily="34" charset="0"/>
                <a:cs typeface="Calibri" panose="020F0502020204030204" pitchFamily="34" charset="0"/>
              </a:rPr>
              <a:t>En quoi la nouvelle posture américaine rend-t-elle la situation très inquiétante ?</a:t>
            </a:r>
            <a:endParaRPr lang="fr-FR" sz="1600" b="0" i="1"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892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1000"/>
                                        <p:tgtEl>
                                          <p:spTgt spid="10"/>
                                        </p:tgtEl>
                                      </p:cBhvr>
                                    </p:animEffect>
                                    <p:anim calcmode="lin" valueType="num">
                                      <p:cBhvr>
                                        <p:cTn id="65" dur="1000" fill="hold"/>
                                        <p:tgtEl>
                                          <p:spTgt spid="10"/>
                                        </p:tgtEl>
                                        <p:attrNameLst>
                                          <p:attrName>ppt_x</p:attrName>
                                        </p:attrNameLst>
                                      </p:cBhvr>
                                      <p:tavLst>
                                        <p:tav tm="0">
                                          <p:val>
                                            <p:strVal val="#ppt_x"/>
                                          </p:val>
                                        </p:tav>
                                        <p:tav tm="100000">
                                          <p:val>
                                            <p:strVal val="#ppt_x"/>
                                          </p:val>
                                        </p:tav>
                                      </p:tavLst>
                                    </p:anim>
                                    <p:anim calcmode="lin" valueType="num">
                                      <p:cBhvr>
                                        <p:cTn id="66" dur="1000" fill="hold"/>
                                        <p:tgtEl>
                                          <p:spTgt spid="1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1000"/>
                                        <p:tgtEl>
                                          <p:spTgt spid="8"/>
                                        </p:tgtEl>
                                      </p:cBhvr>
                                    </p:animEffect>
                                    <p:anim calcmode="lin" valueType="num">
                                      <p:cBhvr>
                                        <p:cTn id="82" dur="1000" fill="hold"/>
                                        <p:tgtEl>
                                          <p:spTgt spid="8"/>
                                        </p:tgtEl>
                                        <p:attrNameLst>
                                          <p:attrName>ppt_x</p:attrName>
                                        </p:attrNameLst>
                                      </p:cBhvr>
                                      <p:tavLst>
                                        <p:tav tm="0">
                                          <p:val>
                                            <p:strVal val="#ppt_x"/>
                                          </p:val>
                                        </p:tav>
                                        <p:tav tm="100000">
                                          <p:val>
                                            <p:strVal val="#ppt_x"/>
                                          </p:val>
                                        </p:tav>
                                      </p:tavLst>
                                    </p:anim>
                                    <p:anim calcmode="lin" valueType="num">
                                      <p:cBhvr>
                                        <p:cTn id="8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1000"/>
                                        <p:tgtEl>
                                          <p:spTgt spid="47"/>
                                        </p:tgtEl>
                                      </p:cBhvr>
                                    </p:animEffect>
                                    <p:anim calcmode="lin" valueType="num">
                                      <p:cBhvr>
                                        <p:cTn id="89" dur="1000" fill="hold"/>
                                        <p:tgtEl>
                                          <p:spTgt spid="47"/>
                                        </p:tgtEl>
                                        <p:attrNameLst>
                                          <p:attrName>ppt_x</p:attrName>
                                        </p:attrNameLst>
                                      </p:cBhvr>
                                      <p:tavLst>
                                        <p:tav tm="0">
                                          <p:val>
                                            <p:strVal val="#ppt_x"/>
                                          </p:val>
                                        </p:tav>
                                        <p:tav tm="100000">
                                          <p:val>
                                            <p:strVal val="#ppt_x"/>
                                          </p:val>
                                        </p:tav>
                                      </p:tavLst>
                                    </p:anim>
                                    <p:anim calcmode="lin" valueType="num">
                                      <p:cBhvr>
                                        <p:cTn id="90" dur="1000" fill="hold"/>
                                        <p:tgtEl>
                                          <p:spTgt spid="4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1000"/>
                                        <p:tgtEl>
                                          <p:spTgt spid="37"/>
                                        </p:tgtEl>
                                      </p:cBhvr>
                                    </p:animEffect>
                                    <p:anim calcmode="lin" valueType="num">
                                      <p:cBhvr>
                                        <p:cTn id="94" dur="1000" fill="hold"/>
                                        <p:tgtEl>
                                          <p:spTgt spid="37"/>
                                        </p:tgtEl>
                                        <p:attrNameLst>
                                          <p:attrName>ppt_x</p:attrName>
                                        </p:attrNameLst>
                                      </p:cBhvr>
                                      <p:tavLst>
                                        <p:tav tm="0">
                                          <p:val>
                                            <p:strVal val="#ppt_x"/>
                                          </p:val>
                                        </p:tav>
                                        <p:tav tm="100000">
                                          <p:val>
                                            <p:strVal val="#ppt_x"/>
                                          </p:val>
                                        </p:tav>
                                      </p:tavLst>
                                    </p:anim>
                                    <p:anim calcmode="lin" valueType="num">
                                      <p:cBhvr>
                                        <p:cTn id="95" dur="1000" fill="hold"/>
                                        <p:tgtEl>
                                          <p:spTgt spid="37"/>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1000"/>
                                        <p:tgtEl>
                                          <p:spTgt spid="35"/>
                                        </p:tgtEl>
                                      </p:cBhvr>
                                    </p:animEffect>
                                    <p:anim calcmode="lin" valueType="num">
                                      <p:cBhvr>
                                        <p:cTn id="99" dur="1000" fill="hold"/>
                                        <p:tgtEl>
                                          <p:spTgt spid="35"/>
                                        </p:tgtEl>
                                        <p:attrNameLst>
                                          <p:attrName>ppt_x</p:attrName>
                                        </p:attrNameLst>
                                      </p:cBhvr>
                                      <p:tavLst>
                                        <p:tav tm="0">
                                          <p:val>
                                            <p:strVal val="#ppt_x"/>
                                          </p:val>
                                        </p:tav>
                                        <p:tav tm="100000">
                                          <p:val>
                                            <p:strVal val="#ppt_x"/>
                                          </p:val>
                                        </p:tav>
                                      </p:tavLst>
                                    </p:anim>
                                    <p:anim calcmode="lin" valueType="num">
                                      <p:cBhvr>
                                        <p:cTn id="10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1000"/>
                                        <p:tgtEl>
                                          <p:spTgt spid="45"/>
                                        </p:tgtEl>
                                      </p:cBhvr>
                                    </p:animEffect>
                                    <p:anim calcmode="lin" valueType="num">
                                      <p:cBhvr>
                                        <p:cTn id="106" dur="1000" fill="hold"/>
                                        <p:tgtEl>
                                          <p:spTgt spid="45"/>
                                        </p:tgtEl>
                                        <p:attrNameLst>
                                          <p:attrName>ppt_x</p:attrName>
                                        </p:attrNameLst>
                                      </p:cBhvr>
                                      <p:tavLst>
                                        <p:tav tm="0">
                                          <p:val>
                                            <p:strVal val="#ppt_x"/>
                                          </p:val>
                                        </p:tav>
                                        <p:tav tm="100000">
                                          <p:val>
                                            <p:strVal val="#ppt_x"/>
                                          </p:val>
                                        </p:tav>
                                      </p:tavLst>
                                    </p:anim>
                                    <p:anim calcmode="lin" valueType="num">
                                      <p:cBhvr>
                                        <p:cTn id="10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 grpId="0"/>
      <p:bldP spid="7" grpId="0"/>
      <p:bldP spid="8" grpId="0"/>
      <p:bldP spid="10" grpId="0"/>
      <p:bldP spid="16" grpId="0"/>
      <p:bldP spid="18" grpId="0"/>
      <p:bldP spid="26" grpId="0"/>
      <p:bldP spid="30" grpId="0"/>
      <p:bldP spid="31" grpId="0"/>
      <p:bldP spid="37" grpId="0"/>
      <p:bldP spid="45"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29309</TotalTime>
  <Words>11752</Words>
  <Application>Microsoft Office PowerPoint</Application>
  <PresentationFormat>Grand écran</PresentationFormat>
  <Paragraphs>1184</Paragraphs>
  <Slides>48</Slides>
  <Notes>12</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48</vt:i4>
      </vt:variant>
    </vt:vector>
  </HeadingPairs>
  <TitlesOfParts>
    <vt:vector size="57" baseType="lpstr">
      <vt:lpstr>Arial</vt:lpstr>
      <vt:lpstr>ArialMT</vt:lpstr>
      <vt:lpstr>Calibri</vt:lpstr>
      <vt:lpstr>Calibri, sans-serif</vt:lpstr>
      <vt:lpstr>Comic Neue</vt:lpstr>
      <vt:lpstr>Comic Sans MS</vt:lpstr>
      <vt:lpstr>Wingdings</vt:lpstr>
      <vt:lpstr>Organique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Jean-Baptiste DUMAINE</cp:lastModifiedBy>
  <cp:revision>573</cp:revision>
  <dcterms:created xsi:type="dcterms:W3CDTF">2020-08-27T10:08:01Z</dcterms:created>
  <dcterms:modified xsi:type="dcterms:W3CDTF">2025-04-14T10:54:57Z</dcterms:modified>
</cp:coreProperties>
</file>